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78" d="100"/>
          <a:sy n="78" d="100"/>
        </p:scale>
        <p:origin x="108" y="59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AB710E8-67CA-3E53-B49A-AAB47DF12E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3EB75D6-D363-BD6B-F880-3D21DCD13B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266FD71-2201-2077-A1D7-547FFB687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73DE8-A212-472E-BBD4-5E5FFF4BF5C0}" type="datetimeFigureOut">
              <a:rPr kumimoji="1" lang="ja-JP" altLang="en-US" smtClean="0"/>
              <a:t>2024/11/8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C5C64D1-30F8-4946-E511-50EBBE5AA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B40C305-1225-0B4D-BA58-54DDD12EA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F0385-664A-4ACE-A785-5FCDC9E1F9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6179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E7E7D74-945C-A92D-E368-CD67708144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AEC74A2-0D4F-B77D-047F-F1B8D819B8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841296C-4844-8394-D6AF-77D8BE1D9B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73DE8-A212-472E-BBD4-5E5FFF4BF5C0}" type="datetimeFigureOut">
              <a:rPr kumimoji="1" lang="ja-JP" altLang="en-US" smtClean="0"/>
              <a:t>2024/11/8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19FF3C7-A91A-CF49-D79B-B37E0CC39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F9A2282-D868-E7B2-5084-68C44EA05D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F0385-664A-4ACE-A785-5FCDC9E1F9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0670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C83DB12-C205-5D20-7CBF-024AA2F3B8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2D60C9C-2A8A-9677-93AF-198852E90C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3F133E-2166-40DC-6F72-CF0FEB39CD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73DE8-A212-472E-BBD4-5E5FFF4BF5C0}" type="datetimeFigureOut">
              <a:rPr kumimoji="1" lang="ja-JP" altLang="en-US" smtClean="0"/>
              <a:t>2024/11/8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866E64C-E59A-659B-0B8C-84DE13C8BE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00EEB9B-648A-E54E-61A2-59CF468AA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F0385-664A-4ACE-A785-5FCDC9E1F9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993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92660F5-E14A-E56E-250A-D3BE52D1D6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BED0795-779F-6A24-A116-FD710C06FB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361482D-27D9-2B91-2052-341C763F8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73DE8-A212-472E-BBD4-5E5FFF4BF5C0}" type="datetimeFigureOut">
              <a:rPr kumimoji="1" lang="ja-JP" altLang="en-US" smtClean="0"/>
              <a:t>2024/11/8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5B21344-C2B4-DAAA-691B-92BAABA3FB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EE6C210-5015-C947-D695-236E115C0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F0385-664A-4ACE-A785-5FCDC9E1F9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7756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5BC0C1C-1A61-6D13-9FDB-AC8EBC3D6E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B02ED0D-BF8B-F264-C613-1204146D86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0787F3F-D429-BD82-933D-F39A500779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73DE8-A212-472E-BBD4-5E5FFF4BF5C0}" type="datetimeFigureOut">
              <a:rPr kumimoji="1" lang="ja-JP" altLang="en-US" smtClean="0"/>
              <a:t>2024/11/8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1C2654E-85CF-203E-6C61-2D343597B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109568C-370E-2DD3-AE55-539D2254D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F0385-664A-4ACE-A785-5FCDC9E1F9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2594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BA74BB4-BCB9-B6DC-0FAC-70DCBBCD92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4DE1E31-0682-24F3-6704-9213019CFC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85C248E-39AD-1966-33FE-1556891431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CC359C1-AB7D-EEFA-697C-ABF4704E6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73DE8-A212-472E-BBD4-5E5FFF4BF5C0}" type="datetimeFigureOut">
              <a:rPr kumimoji="1" lang="ja-JP" altLang="en-US" smtClean="0"/>
              <a:t>2024/11/8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648C2C0-DF30-577F-96FA-38746DFCF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C3F58E0-1109-D510-F757-87BBD8A5D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F0385-664A-4ACE-A785-5FCDC9E1F9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2068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B8B3AC-B264-5A88-739E-B4865D5EA0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2EABFDF-C438-349C-699F-AFF8F3558B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F5995BE-9440-F802-1C9C-EF19C23873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15B0181-C0CA-A498-8B98-99518E2967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10C0F0D-6DCE-FBC0-8CB3-64F3E9A337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EB110B2-824D-4A70-01FB-A5579E14BC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73DE8-A212-472E-BBD4-5E5FFF4BF5C0}" type="datetimeFigureOut">
              <a:rPr kumimoji="1" lang="ja-JP" altLang="en-US" smtClean="0"/>
              <a:t>2024/11/8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E421C85B-80CD-8D31-E909-D74042FEEA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3FFA0CC-AB8E-B1A5-9825-13E09588B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F0385-664A-4ACE-A785-5FCDC9E1F9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8845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5D59B21-023C-81F0-5BF8-09029564D9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7AAF3D3-85B9-B434-CF3F-B3396D7821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73DE8-A212-472E-BBD4-5E5FFF4BF5C0}" type="datetimeFigureOut">
              <a:rPr kumimoji="1" lang="ja-JP" altLang="en-US" smtClean="0"/>
              <a:t>2024/11/8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2FC9077-5EB5-D9DA-C58A-191CA030EA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CC28652-AB96-BA91-DF11-2070F71AC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F0385-664A-4ACE-A785-5FCDC9E1F9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6805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244189C-D610-4153-16D6-0AD27AB326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73DE8-A212-472E-BBD4-5E5FFF4BF5C0}" type="datetimeFigureOut">
              <a:rPr kumimoji="1" lang="ja-JP" altLang="en-US" smtClean="0"/>
              <a:t>2024/11/8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B1CECCF4-9026-15D9-87E2-097B6B2C2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4082117-D51E-41FB-30C0-CEE0D456B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F0385-664A-4ACE-A785-5FCDC9E1F9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3259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8645E78-EA29-2701-B98D-3908273783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48FBC23-E3B1-C303-9074-E7933D65D3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77D9BA4-4E03-C462-72E1-80462B6F4E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90C095C-2840-01CF-1478-4FA7023162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73DE8-A212-472E-BBD4-5E5FFF4BF5C0}" type="datetimeFigureOut">
              <a:rPr kumimoji="1" lang="ja-JP" altLang="en-US" smtClean="0"/>
              <a:t>2024/11/8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296F981-3E6B-4399-8AF2-D6DE1C7366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43D6386-A780-7DB6-3B23-38E7C4120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F0385-664A-4ACE-A785-5FCDC9E1F9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9902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F6ED729-577F-41F3-8A8C-6642BC5199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AE75FC2-35E8-728F-69DB-8C1AC6A7A0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504C88E-D525-E17A-08F8-4047691220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39C50EB-F119-A6C5-AD8B-228E08DBCA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73DE8-A212-472E-BBD4-5E5FFF4BF5C0}" type="datetimeFigureOut">
              <a:rPr kumimoji="1" lang="ja-JP" altLang="en-US" smtClean="0"/>
              <a:t>2024/11/8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B1B7D24-1C6F-D606-FEC5-D55BFD141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AB0F86C-7E60-92AB-E6C5-2CFC79741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F0385-664A-4ACE-A785-5FCDC9E1F9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5336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7A670F3-C4A1-8652-3671-1390D07407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5B6300B-12ED-C75B-FC56-61B7F5CF6C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B3DE286-3350-C77B-8A41-B23E625B22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D73DE8-A212-472E-BBD4-5E5FFF4BF5C0}" type="datetimeFigureOut">
              <a:rPr kumimoji="1" lang="ja-JP" altLang="en-US" smtClean="0"/>
              <a:t>2024/11/8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E17E0D7-E16C-8DC0-CF5D-F256C1BE2D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52BD2C-8555-CB1D-29E8-B5BC6E25F7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AF0385-664A-4ACE-A785-5FCDC9E1F9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3691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C5AD0B-3A7A-F27E-6113-2DEF754EAD2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新しい</a:t>
            </a:r>
            <a:r>
              <a:rPr kumimoji="1" lang="en-US" altLang="ja-JP" dirty="0"/>
              <a:t>HP</a:t>
            </a:r>
            <a:r>
              <a:rPr kumimoji="1" lang="ja-JP" altLang="en-US" dirty="0"/>
              <a:t>の利用について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D96F481-F6BE-D945-4F46-691DDB0C581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/>
              <a:t>誰もが容易に</a:t>
            </a:r>
            <a:r>
              <a:rPr kumimoji="1" lang="en-US" altLang="ja-JP" dirty="0"/>
              <a:t>HP</a:t>
            </a:r>
            <a:r>
              <a:rPr kumimoji="1" lang="ja-JP" altLang="en-US" dirty="0"/>
              <a:t>上で</a:t>
            </a:r>
            <a:r>
              <a:rPr kumimoji="1" lang="en-US" altLang="ja-JP" dirty="0"/>
              <a:t>PR</a:t>
            </a:r>
            <a:r>
              <a:rPr kumimoji="1" lang="ja-JP" altLang="en-US" dirty="0"/>
              <a:t>できる</a:t>
            </a:r>
          </a:p>
        </p:txBody>
      </p:sp>
    </p:spTree>
    <p:extLst>
      <p:ext uri="{BB962C8B-B14F-4D97-AF65-F5344CB8AC3E}">
        <p14:creationId xmlns:p14="http://schemas.microsoft.com/office/powerpoint/2010/main" val="1357203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E44E50C-D3FE-2D7F-BCEB-D25C1C32B7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新</a:t>
            </a:r>
            <a:r>
              <a:rPr kumimoji="1" lang="en-US" altLang="ja-JP" dirty="0"/>
              <a:t>HP</a:t>
            </a:r>
            <a:r>
              <a:rPr kumimoji="1" lang="ja-JP" altLang="en-US" dirty="0"/>
              <a:t>のコンセプト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050FA28-0997-D397-A8C4-8BAE6BE7C5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ja-JP" altLang="en-US" dirty="0"/>
              <a:t>１　安全衛生コンサルタント業の市場拡大を目指す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　　（コンサルタントが現職時代の</a:t>
            </a:r>
            <a:r>
              <a:rPr kumimoji="1" lang="en-US" altLang="ja-JP" dirty="0"/>
              <a:t>OB</a:t>
            </a:r>
            <a:r>
              <a:rPr kumimoji="1" lang="ja-JP" altLang="en-US" dirty="0"/>
              <a:t>としての仕事の延長では</a:t>
            </a:r>
            <a:br>
              <a:rPr kumimoji="1" lang="en-US" altLang="ja-JP" dirty="0"/>
            </a:br>
            <a:r>
              <a:rPr kumimoji="1" lang="ja-JP" altLang="en-US" dirty="0"/>
              <a:t>　　　なく、一般化された需要を拡大利用できるようにする。）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２　そのために「コンサル直売所」を開設する。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　　農産物直売所は、毎朝先着順に好きな区画に自分の農産物を</a:t>
            </a:r>
            <a:br>
              <a:rPr kumimoji="1" lang="en-US" altLang="ja-JP" dirty="0"/>
            </a:br>
            <a:r>
              <a:rPr kumimoji="1" lang="ja-JP" altLang="en-US" dirty="0"/>
              <a:t>　　並べて販売することができる。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３　会員自ら望むだけ自己</a:t>
            </a:r>
            <a:r>
              <a:rPr lang="en-US" altLang="ja-JP" dirty="0"/>
              <a:t>PR</a:t>
            </a:r>
            <a:r>
              <a:rPr lang="ja-JP" altLang="en-US" dirty="0"/>
              <a:t>を</a:t>
            </a:r>
            <a:r>
              <a:rPr lang="en-US" altLang="ja-JP" dirty="0"/>
              <a:t>HP</a:t>
            </a:r>
            <a:r>
              <a:rPr lang="ja-JP" altLang="en-US" dirty="0"/>
              <a:t>で表現できるようにする。</a:t>
            </a:r>
            <a:br>
              <a:rPr lang="en-US" altLang="ja-JP" dirty="0"/>
            </a:br>
            <a:r>
              <a:rPr lang="ja-JP" altLang="en-US" dirty="0"/>
              <a:t>　　自分の</a:t>
            </a:r>
            <a:r>
              <a:rPr lang="en-US" altLang="ja-JP" dirty="0"/>
              <a:t>HP</a:t>
            </a:r>
            <a:r>
              <a:rPr lang="ja-JP" altLang="en-US" dirty="0"/>
              <a:t>持たなくても本</a:t>
            </a:r>
            <a:r>
              <a:rPr lang="en-US" altLang="ja-JP" dirty="0"/>
              <a:t>HP</a:t>
            </a:r>
            <a:r>
              <a:rPr lang="ja-JP" altLang="en-US" dirty="0"/>
              <a:t>にリンク表現できる。　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59502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D52FC2-2754-2B09-4F1B-A6919225B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利用方法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E146C87-E30C-0AD1-EDFA-992D16CA26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kumimoji="1" lang="ja-JP" altLang="en-US" dirty="0"/>
              <a:t>１　自分の</a:t>
            </a:r>
            <a:r>
              <a:rPr kumimoji="1" lang="en-US" altLang="ja-JP" dirty="0"/>
              <a:t>PR</a:t>
            </a:r>
            <a:r>
              <a:rPr kumimoji="1" lang="ja-JP" altLang="en-US" dirty="0"/>
              <a:t>頁の整備（初期設定）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　➀旧</a:t>
            </a:r>
            <a:r>
              <a:rPr lang="en-US" altLang="ja-JP" dirty="0"/>
              <a:t>HP</a:t>
            </a:r>
            <a:r>
              <a:rPr lang="ja-JP" altLang="en-US" dirty="0"/>
              <a:t>の内容チェックと変更を通知ください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　　②</a:t>
            </a:r>
            <a:r>
              <a:rPr kumimoji="1" lang="en-US" altLang="ja-JP" dirty="0"/>
              <a:t>Google</a:t>
            </a:r>
            <a:r>
              <a:rPr kumimoji="1" lang="ja-JP" altLang="en-US" dirty="0"/>
              <a:t>アカウント上の自己の</a:t>
            </a:r>
            <a:r>
              <a:rPr kumimoji="1" lang="en-US" altLang="ja-JP" dirty="0"/>
              <a:t>PR</a:t>
            </a:r>
            <a:r>
              <a:rPr kumimoji="1" lang="ja-JP" altLang="en-US" dirty="0"/>
              <a:t>頁の支部</a:t>
            </a:r>
            <a:r>
              <a:rPr kumimoji="1" lang="en-US" altLang="ja-JP" dirty="0"/>
              <a:t>HP</a:t>
            </a:r>
            <a:r>
              <a:rPr kumimoji="1" lang="ja-JP" altLang="en-US" dirty="0"/>
              <a:t>へのリンク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　　　（</a:t>
            </a:r>
            <a:r>
              <a:rPr kumimoji="1" lang="ja-JP" altLang="en-US" sz="2000" dirty="0"/>
              <a:t>「</a:t>
            </a:r>
            <a:r>
              <a:rPr kumimoji="1" lang="en-US" altLang="ja-JP" sz="2000" dirty="0"/>
              <a:t>Google </a:t>
            </a:r>
            <a:r>
              <a:rPr kumimoji="1" lang="ja-JP" altLang="en-US" sz="2000" dirty="0"/>
              <a:t>アカウント 作成」クリックで簡単に作成できます</a:t>
            </a:r>
            <a:r>
              <a:rPr kumimoji="1" lang="ja-JP" altLang="en-US" dirty="0"/>
              <a:t>）</a:t>
            </a:r>
            <a:endParaRPr kumimoji="1" lang="en-US" altLang="ja-JP" dirty="0"/>
          </a:p>
          <a:p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２　自分が受注したい業務の販売</a:t>
            </a:r>
            <a:r>
              <a:rPr kumimoji="1" lang="en-US" altLang="ja-JP" dirty="0"/>
              <a:t>PR</a:t>
            </a:r>
          </a:p>
          <a:p>
            <a:pPr marL="0" indent="0">
              <a:buNone/>
            </a:pPr>
            <a:r>
              <a:rPr lang="ja-JP" altLang="en-US" dirty="0"/>
              <a:t>　　自分が受注できる業務をメールで作成し投稿するだけで</a:t>
            </a:r>
            <a:r>
              <a:rPr lang="en-US" altLang="ja-JP" dirty="0"/>
              <a:t>HP</a:t>
            </a:r>
            <a:br>
              <a:rPr lang="en-US" altLang="ja-JP" dirty="0"/>
            </a:br>
            <a:r>
              <a:rPr lang="ja-JP" altLang="en-US" dirty="0"/>
              <a:t>　　上に表示されます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　　</a:t>
            </a:r>
            <a:r>
              <a:rPr kumimoji="1" lang="ja-JP" altLang="en-US" sz="2000" dirty="0"/>
              <a:t>（１，２いずれもホームページの知識は不要で出来ます）</a:t>
            </a:r>
          </a:p>
        </p:txBody>
      </p:sp>
    </p:spTree>
    <p:extLst>
      <p:ext uri="{BB962C8B-B14F-4D97-AF65-F5344CB8AC3E}">
        <p14:creationId xmlns:p14="http://schemas.microsoft.com/office/powerpoint/2010/main" val="31861644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グラフィカル ユーザー インターフェイス, テキスト, アプリケーション&#10;&#10;自動的に生成された説明">
            <a:extLst>
              <a:ext uri="{FF2B5EF4-FFF2-40B4-BE49-F238E27FC236}">
                <a16:creationId xmlns:a16="http://schemas.microsoft.com/office/drawing/2014/main" id="{8CD3BFCB-31EC-8866-7B4E-FD123EFA87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465" y="81799"/>
            <a:ext cx="12165123" cy="6011114"/>
          </a:xfrm>
          <a:prstGeom prst="rect">
            <a:avLst/>
          </a:prstGeom>
        </p:spPr>
      </p:pic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5EFCA8F7-2BD2-FBAB-7B60-1E9809814487}"/>
              </a:ext>
            </a:extLst>
          </p:cNvPr>
          <p:cNvGrpSpPr/>
          <p:nvPr/>
        </p:nvGrpSpPr>
        <p:grpSpPr>
          <a:xfrm>
            <a:off x="303126" y="423443"/>
            <a:ext cx="5936900" cy="3989589"/>
            <a:chOff x="303126" y="423443"/>
            <a:chExt cx="5936900" cy="3989589"/>
          </a:xfrm>
        </p:grpSpPr>
        <p:sp>
          <p:nvSpPr>
            <p:cNvPr id="6" name="楕円 5">
              <a:extLst>
                <a:ext uri="{FF2B5EF4-FFF2-40B4-BE49-F238E27FC236}">
                  <a16:creationId xmlns:a16="http://schemas.microsoft.com/office/drawing/2014/main" id="{AE1AF120-2E5C-AE8D-FBD3-9FA5048E885B}"/>
                </a:ext>
              </a:extLst>
            </p:cNvPr>
            <p:cNvSpPr/>
            <p:nvPr/>
          </p:nvSpPr>
          <p:spPr>
            <a:xfrm>
              <a:off x="3356149" y="2522136"/>
              <a:ext cx="1796980" cy="291402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吹き出し: 四角形 6">
              <a:extLst>
                <a:ext uri="{FF2B5EF4-FFF2-40B4-BE49-F238E27FC236}">
                  <a16:creationId xmlns:a16="http://schemas.microsoft.com/office/drawing/2014/main" id="{838F0D2A-AE54-1B1F-7B28-44FB49C50EC6}"/>
                </a:ext>
              </a:extLst>
            </p:cNvPr>
            <p:cNvSpPr/>
            <p:nvPr/>
          </p:nvSpPr>
          <p:spPr>
            <a:xfrm>
              <a:off x="2813539" y="1467059"/>
              <a:ext cx="2421652" cy="437104"/>
            </a:xfrm>
            <a:prstGeom prst="wedgeRectCallout">
              <a:avLst>
                <a:gd name="adj1" fmla="val -69013"/>
                <a:gd name="adj2" fmla="val 95186"/>
              </a:avLst>
            </a:prstGeom>
            <a:solidFill>
              <a:srgbClr val="FFFF00"/>
            </a:solidFill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b="1" dirty="0">
                  <a:solidFill>
                    <a:schemeClr val="tx1"/>
                  </a:solidFill>
                </a:rPr>
                <a:t>「共有」をクリック</a:t>
              </a:r>
            </a:p>
          </p:txBody>
        </p:sp>
        <p:sp>
          <p:nvSpPr>
            <p:cNvPr id="8" name="楕円 7">
              <a:extLst>
                <a:ext uri="{FF2B5EF4-FFF2-40B4-BE49-F238E27FC236}">
                  <a16:creationId xmlns:a16="http://schemas.microsoft.com/office/drawing/2014/main" id="{548D5045-E29A-BB97-EF77-5F43FBBC8864}"/>
                </a:ext>
              </a:extLst>
            </p:cNvPr>
            <p:cNvSpPr/>
            <p:nvPr/>
          </p:nvSpPr>
          <p:spPr>
            <a:xfrm>
              <a:off x="303126" y="2090056"/>
              <a:ext cx="3133410" cy="361741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吹き出し: 四角形 8">
              <a:extLst>
                <a:ext uri="{FF2B5EF4-FFF2-40B4-BE49-F238E27FC236}">
                  <a16:creationId xmlns:a16="http://schemas.microsoft.com/office/drawing/2014/main" id="{0CF63E01-B22F-0270-26F3-2BD96B23E08A}"/>
                </a:ext>
              </a:extLst>
            </p:cNvPr>
            <p:cNvSpPr/>
            <p:nvPr/>
          </p:nvSpPr>
          <p:spPr>
            <a:xfrm>
              <a:off x="4221983" y="3584043"/>
              <a:ext cx="2018043" cy="828989"/>
            </a:xfrm>
            <a:prstGeom prst="wedgeRectCallout">
              <a:avLst>
                <a:gd name="adj1" fmla="val -58857"/>
                <a:gd name="adj2" fmla="val -141136"/>
              </a:avLst>
            </a:prstGeom>
            <a:solidFill>
              <a:srgbClr val="FFFF00"/>
            </a:solidFill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b="1" dirty="0">
                  <a:solidFill>
                    <a:schemeClr val="tx1"/>
                  </a:solidFill>
                </a:rPr>
                <a:t>「ウェブに公開」をクリック</a:t>
              </a:r>
            </a:p>
          </p:txBody>
        </p:sp>
        <p:sp>
          <p:nvSpPr>
            <p:cNvPr id="10" name="楕円 9">
              <a:extLst>
                <a:ext uri="{FF2B5EF4-FFF2-40B4-BE49-F238E27FC236}">
                  <a16:creationId xmlns:a16="http://schemas.microsoft.com/office/drawing/2014/main" id="{F5FEB606-655C-626A-FF88-BFE0BB64CFAE}"/>
                </a:ext>
              </a:extLst>
            </p:cNvPr>
            <p:cNvSpPr/>
            <p:nvPr/>
          </p:nvSpPr>
          <p:spPr>
            <a:xfrm>
              <a:off x="443802" y="423443"/>
              <a:ext cx="822290" cy="291402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2" name="フローチャート: 代替処理 11">
            <a:extLst>
              <a:ext uri="{FF2B5EF4-FFF2-40B4-BE49-F238E27FC236}">
                <a16:creationId xmlns:a16="http://schemas.microsoft.com/office/drawing/2014/main" id="{FCF849F7-B744-52C6-8AEE-2E14800D62F5}"/>
              </a:ext>
            </a:extLst>
          </p:cNvPr>
          <p:cNvSpPr/>
          <p:nvPr/>
        </p:nvSpPr>
        <p:spPr>
          <a:xfrm>
            <a:off x="6320413" y="1627834"/>
            <a:ext cx="6002175" cy="2180492"/>
          </a:xfrm>
          <a:prstGeom prst="flowChartAlternateProcess">
            <a:avLst/>
          </a:prstGeom>
          <a:gradFill flip="none" rotWithShape="1">
            <a:gsLst>
              <a:gs pos="0">
                <a:schemeClr val="accent6">
                  <a:tint val="66000"/>
                  <a:satMod val="160000"/>
                </a:schemeClr>
              </a:gs>
              <a:gs pos="50000">
                <a:schemeClr val="accent6">
                  <a:tint val="44500"/>
                  <a:satMod val="160000"/>
                </a:schemeClr>
              </a:gs>
              <a:gs pos="100000">
                <a:schemeClr val="accent6"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b="1" dirty="0">
                <a:solidFill>
                  <a:schemeClr val="tx1"/>
                </a:solidFill>
              </a:rPr>
              <a:t>１　自己ＰＲページは</a:t>
            </a:r>
            <a:r>
              <a:rPr kumimoji="1" lang="en-US" altLang="ja-JP" b="1" dirty="0">
                <a:solidFill>
                  <a:schemeClr val="tx1"/>
                </a:solidFill>
              </a:rPr>
              <a:t>Google</a:t>
            </a:r>
            <a:r>
              <a:rPr kumimoji="1" lang="ja-JP" altLang="en-US" b="1" dirty="0">
                <a:solidFill>
                  <a:schemeClr val="tx1"/>
                </a:solidFill>
              </a:rPr>
              <a:t>のスライド、スプレッ</a:t>
            </a:r>
            <a:br>
              <a:rPr kumimoji="1" lang="en-US" altLang="ja-JP" b="1" dirty="0">
                <a:solidFill>
                  <a:schemeClr val="tx1"/>
                </a:solidFill>
              </a:rPr>
            </a:br>
            <a:r>
              <a:rPr kumimoji="1" lang="ja-JP" altLang="en-US" b="1" dirty="0">
                <a:solidFill>
                  <a:schemeClr val="tx1"/>
                </a:solidFill>
              </a:rPr>
              <a:t>　　シート、ドキュメントなんでも可です</a:t>
            </a:r>
            <a:endParaRPr kumimoji="1" lang="en-US" altLang="ja-JP" b="1" dirty="0">
              <a:solidFill>
                <a:schemeClr val="tx1"/>
              </a:solidFill>
            </a:endParaRPr>
          </a:p>
          <a:p>
            <a:r>
              <a:rPr lang="ja-JP" altLang="en-US" b="1" dirty="0">
                <a:solidFill>
                  <a:schemeClr val="tx1"/>
                </a:solidFill>
              </a:rPr>
              <a:t>２　</a:t>
            </a:r>
            <a:r>
              <a:rPr lang="en-US" altLang="ja-JP" b="1" dirty="0">
                <a:solidFill>
                  <a:schemeClr val="tx1"/>
                </a:solidFill>
              </a:rPr>
              <a:t>PDF</a:t>
            </a:r>
            <a:r>
              <a:rPr lang="ja-JP" altLang="en-US" b="1" dirty="0">
                <a:solidFill>
                  <a:schemeClr val="tx1"/>
                </a:solidFill>
              </a:rPr>
              <a:t>２～３枚くらいの</a:t>
            </a:r>
            <a:r>
              <a:rPr lang="en-US" altLang="ja-JP" b="1" dirty="0">
                <a:solidFill>
                  <a:schemeClr val="tx1"/>
                </a:solidFill>
              </a:rPr>
              <a:t>PR</a:t>
            </a:r>
            <a:r>
              <a:rPr lang="ja-JP" altLang="en-US" b="1" dirty="0">
                <a:solidFill>
                  <a:schemeClr val="tx1"/>
                </a:solidFill>
              </a:rPr>
              <a:t>頁が良いと思います</a:t>
            </a:r>
            <a:endParaRPr lang="en-US" altLang="ja-JP" b="1" dirty="0">
              <a:solidFill>
                <a:schemeClr val="tx1"/>
              </a:solidFill>
            </a:endParaRPr>
          </a:p>
          <a:p>
            <a:r>
              <a:rPr kumimoji="1" lang="ja-JP" altLang="en-US" b="1" dirty="0">
                <a:solidFill>
                  <a:schemeClr val="tx1"/>
                </a:solidFill>
              </a:rPr>
              <a:t>３　私へのリンク情報はメール、</a:t>
            </a:r>
            <a:r>
              <a:rPr kumimoji="1" lang="en-US" altLang="ja-JP" b="1" dirty="0">
                <a:solidFill>
                  <a:schemeClr val="tx1"/>
                </a:solidFill>
              </a:rPr>
              <a:t>SKYPE,ZOOM</a:t>
            </a:r>
            <a:r>
              <a:rPr kumimoji="1" lang="ja-JP" altLang="en-US" b="1" dirty="0">
                <a:solidFill>
                  <a:schemeClr val="tx1"/>
                </a:solidFill>
              </a:rPr>
              <a:t>等</a:t>
            </a:r>
            <a:br>
              <a:rPr kumimoji="1" lang="en-US" altLang="ja-JP" b="1" dirty="0">
                <a:solidFill>
                  <a:schemeClr val="tx1"/>
                </a:solidFill>
              </a:rPr>
            </a:br>
            <a:r>
              <a:rPr kumimoji="1" lang="ja-JP" altLang="en-US" b="1" dirty="0">
                <a:solidFill>
                  <a:schemeClr val="tx1"/>
                </a:solidFill>
              </a:rPr>
              <a:t> 　　（</a:t>
            </a:r>
            <a:r>
              <a:rPr kumimoji="1" lang="en-US" altLang="ja-JP" b="1" dirty="0" err="1">
                <a:solidFill>
                  <a:schemeClr val="tx1"/>
                </a:solidFill>
              </a:rPr>
              <a:t>SKYPE:matsui</a:t>
            </a:r>
            <a:r>
              <a:rPr kumimoji="1" lang="ja-JP" altLang="en-US" b="1" dirty="0">
                <a:solidFill>
                  <a:schemeClr val="tx1"/>
                </a:solidFill>
              </a:rPr>
              <a:t>　</a:t>
            </a:r>
            <a:r>
              <a:rPr kumimoji="1" lang="en-US" altLang="ja-JP" b="1" dirty="0">
                <a:solidFill>
                  <a:schemeClr val="tx1"/>
                </a:solidFill>
              </a:rPr>
              <a:t>Haruchika</a:t>
            </a:r>
            <a:r>
              <a:rPr kumimoji="1" lang="ja-JP" altLang="en-US" b="1" dirty="0">
                <a:solidFill>
                  <a:schemeClr val="tx1"/>
                </a:solidFill>
              </a:rPr>
              <a:t>）</a:t>
            </a:r>
            <a:endParaRPr kumimoji="1" lang="en-US" altLang="ja-JP" b="1" dirty="0">
              <a:solidFill>
                <a:schemeClr val="tx1"/>
              </a:solidFill>
            </a:endParaRPr>
          </a:p>
        </p:txBody>
      </p:sp>
      <p:sp>
        <p:nvSpPr>
          <p:cNvPr id="2" name="フローチャート: 代替処理 1">
            <a:extLst>
              <a:ext uri="{FF2B5EF4-FFF2-40B4-BE49-F238E27FC236}">
                <a16:creationId xmlns:a16="http://schemas.microsoft.com/office/drawing/2014/main" id="{3BBB9F45-E80F-F2F7-1FCA-C80B1F6098FF}"/>
              </a:ext>
            </a:extLst>
          </p:cNvPr>
          <p:cNvSpPr/>
          <p:nvPr/>
        </p:nvSpPr>
        <p:spPr>
          <a:xfrm>
            <a:off x="2168435" y="68531"/>
            <a:ext cx="7036526" cy="341644"/>
          </a:xfrm>
          <a:prstGeom prst="flowChartAlternateProcess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Google</a:t>
            </a:r>
            <a:r>
              <a:rPr kumimoji="1" lang="ja-JP" altLang="en-US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アカウント上の自己の</a:t>
            </a:r>
            <a:r>
              <a:rPr kumimoji="1" lang="en-US" altLang="ja-JP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</a:t>
            </a:r>
            <a:r>
              <a:rPr kumimoji="1" lang="ja-JP" altLang="en-US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頁の支部</a:t>
            </a:r>
            <a:r>
              <a:rPr kumimoji="1" lang="en-US" altLang="ja-JP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HP</a:t>
            </a:r>
            <a:r>
              <a:rPr kumimoji="1" lang="ja-JP" altLang="en-US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へのリンク（１）</a:t>
            </a:r>
          </a:p>
        </p:txBody>
      </p:sp>
    </p:spTree>
    <p:extLst>
      <p:ext uri="{BB962C8B-B14F-4D97-AF65-F5344CB8AC3E}">
        <p14:creationId xmlns:p14="http://schemas.microsoft.com/office/powerpoint/2010/main" val="41785629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 descr="グラフィカル ユーザー インターフェイス, アプリケーション&#10;&#10;自動的に生成された説明">
            <a:extLst>
              <a:ext uri="{FF2B5EF4-FFF2-40B4-BE49-F238E27FC236}">
                <a16:creationId xmlns:a16="http://schemas.microsoft.com/office/drawing/2014/main" id="{B1EDA44F-26E7-4742-1D13-295061A41D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6194" y="0"/>
            <a:ext cx="9239612" cy="6858000"/>
          </a:xfrm>
          <a:prstGeom prst="rect">
            <a:avLst/>
          </a:prstGeom>
        </p:spPr>
      </p:pic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A9B4F21B-48A2-6E3A-BFDF-7B3CEC16ED21}"/>
              </a:ext>
            </a:extLst>
          </p:cNvPr>
          <p:cNvGrpSpPr/>
          <p:nvPr/>
        </p:nvGrpSpPr>
        <p:grpSpPr>
          <a:xfrm>
            <a:off x="5566787" y="1376624"/>
            <a:ext cx="4541855" cy="5094514"/>
            <a:chOff x="5566787" y="1376624"/>
            <a:chExt cx="4541855" cy="5094514"/>
          </a:xfrm>
        </p:grpSpPr>
        <p:sp>
          <p:nvSpPr>
            <p:cNvPr id="8" name="楕円 7">
              <a:extLst>
                <a:ext uri="{FF2B5EF4-FFF2-40B4-BE49-F238E27FC236}">
                  <a16:creationId xmlns:a16="http://schemas.microsoft.com/office/drawing/2014/main" id="{2BFC5F18-DAE7-A58C-E75C-2A5B3CF1BF56}"/>
                </a:ext>
              </a:extLst>
            </p:cNvPr>
            <p:cNvSpPr/>
            <p:nvPr/>
          </p:nvSpPr>
          <p:spPr>
            <a:xfrm>
              <a:off x="6631912" y="2351314"/>
              <a:ext cx="1796980" cy="462224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フローチャート: 代替処理 8">
              <a:extLst>
                <a:ext uri="{FF2B5EF4-FFF2-40B4-BE49-F238E27FC236}">
                  <a16:creationId xmlns:a16="http://schemas.microsoft.com/office/drawing/2014/main" id="{1DA1A57B-B5D5-F877-181B-7E5ED305CE5B}"/>
                </a:ext>
              </a:extLst>
            </p:cNvPr>
            <p:cNvSpPr/>
            <p:nvPr/>
          </p:nvSpPr>
          <p:spPr>
            <a:xfrm>
              <a:off x="5566787" y="4039437"/>
              <a:ext cx="4270549" cy="984739"/>
            </a:xfrm>
            <a:prstGeom prst="flowChartAlternateProcess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吹き出し: 四角形 9">
              <a:extLst>
                <a:ext uri="{FF2B5EF4-FFF2-40B4-BE49-F238E27FC236}">
                  <a16:creationId xmlns:a16="http://schemas.microsoft.com/office/drawing/2014/main" id="{74353501-1B9E-9067-0C6E-1977B6AB823C}"/>
                </a:ext>
              </a:extLst>
            </p:cNvPr>
            <p:cNvSpPr/>
            <p:nvPr/>
          </p:nvSpPr>
          <p:spPr>
            <a:xfrm>
              <a:off x="8189407" y="1376624"/>
              <a:ext cx="1796980" cy="828989"/>
            </a:xfrm>
            <a:prstGeom prst="wedgeRectCallout">
              <a:avLst>
                <a:gd name="adj1" fmla="val -64449"/>
                <a:gd name="adj2" fmla="val 72197"/>
              </a:avLst>
            </a:prstGeom>
            <a:solidFill>
              <a:srgbClr val="FFFF00"/>
            </a:solidFill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b="1" dirty="0">
                  <a:solidFill>
                    <a:schemeClr val="tx1"/>
                  </a:solidFill>
                </a:rPr>
                <a:t>「埋め込む」タグをクリック</a:t>
              </a:r>
            </a:p>
          </p:txBody>
        </p:sp>
        <p:sp>
          <p:nvSpPr>
            <p:cNvPr id="11" name="吹き出し: 四角形 10">
              <a:extLst>
                <a:ext uri="{FF2B5EF4-FFF2-40B4-BE49-F238E27FC236}">
                  <a16:creationId xmlns:a16="http://schemas.microsoft.com/office/drawing/2014/main" id="{30581F33-A08F-22A7-B36E-3B6157DF4055}"/>
                </a:ext>
              </a:extLst>
            </p:cNvPr>
            <p:cNvSpPr/>
            <p:nvPr/>
          </p:nvSpPr>
          <p:spPr>
            <a:xfrm>
              <a:off x="7104185" y="5375868"/>
              <a:ext cx="3004457" cy="1095270"/>
            </a:xfrm>
            <a:prstGeom prst="wedgeRectCallout">
              <a:avLst>
                <a:gd name="adj1" fmla="val -58626"/>
                <a:gd name="adj2" fmla="val -109060"/>
              </a:avLst>
            </a:prstGeom>
            <a:solidFill>
              <a:srgbClr val="FFFF00"/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b="1" dirty="0">
                  <a:solidFill>
                    <a:schemeClr val="tx1"/>
                  </a:solidFill>
                </a:rPr>
                <a:t>リンク情報を私に送る（</a:t>
              </a:r>
              <a:r>
                <a:rPr kumimoji="1" lang="en-US" altLang="ja-JP" b="1" dirty="0">
                  <a:solidFill>
                    <a:schemeClr val="tx1"/>
                  </a:solidFill>
                </a:rPr>
                <a:t>SKYPE,ZOOM</a:t>
              </a:r>
              <a:r>
                <a:rPr kumimoji="1" lang="ja-JP" altLang="en-US" b="1" dirty="0">
                  <a:solidFill>
                    <a:schemeClr val="tx1"/>
                  </a:solidFill>
                </a:rPr>
                <a:t>など）</a:t>
              </a:r>
            </a:p>
          </p:txBody>
        </p:sp>
      </p:grpSp>
      <p:sp>
        <p:nvSpPr>
          <p:cNvPr id="3" name="フローチャート: 代替処理 2">
            <a:extLst>
              <a:ext uri="{FF2B5EF4-FFF2-40B4-BE49-F238E27FC236}">
                <a16:creationId xmlns:a16="http://schemas.microsoft.com/office/drawing/2014/main" id="{A6113A8A-B475-91ED-A6EE-64299BAE823F}"/>
              </a:ext>
            </a:extLst>
          </p:cNvPr>
          <p:cNvSpPr/>
          <p:nvPr/>
        </p:nvSpPr>
        <p:spPr>
          <a:xfrm>
            <a:off x="2168435" y="68531"/>
            <a:ext cx="7036526" cy="341644"/>
          </a:xfrm>
          <a:prstGeom prst="flowChartAlternateProcess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Google</a:t>
            </a:r>
            <a:r>
              <a:rPr kumimoji="1" lang="ja-JP" altLang="en-US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アカウント上の自己の</a:t>
            </a:r>
            <a:r>
              <a:rPr kumimoji="1" lang="en-US" altLang="ja-JP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</a:t>
            </a:r>
            <a:r>
              <a:rPr kumimoji="1" lang="ja-JP" altLang="en-US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頁の支部</a:t>
            </a:r>
            <a:r>
              <a:rPr kumimoji="1" lang="en-US" altLang="ja-JP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HP</a:t>
            </a:r>
            <a:r>
              <a:rPr kumimoji="1" lang="ja-JP" altLang="en-US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へのリンク（２）</a:t>
            </a:r>
          </a:p>
        </p:txBody>
      </p:sp>
    </p:spTree>
    <p:extLst>
      <p:ext uri="{BB962C8B-B14F-4D97-AF65-F5344CB8AC3E}">
        <p14:creationId xmlns:p14="http://schemas.microsoft.com/office/powerpoint/2010/main" val="28056111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グラフィカル ユーザー インターフェイス, テキスト&#10;&#10;自動的に生成された説明">
            <a:extLst>
              <a:ext uri="{FF2B5EF4-FFF2-40B4-BE49-F238E27FC236}">
                <a16:creationId xmlns:a16="http://schemas.microsoft.com/office/drawing/2014/main" id="{1762E990-046A-D84C-721E-2484804A57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631" y="559971"/>
            <a:ext cx="5406596" cy="5946953"/>
          </a:xfrm>
          <a:prstGeom prst="rect">
            <a:avLst/>
          </a:prstGeom>
        </p:spPr>
      </p:pic>
      <p:sp>
        <p:nvSpPr>
          <p:cNvPr id="6" name="フローチャート: 代替処理 5">
            <a:extLst>
              <a:ext uri="{FF2B5EF4-FFF2-40B4-BE49-F238E27FC236}">
                <a16:creationId xmlns:a16="http://schemas.microsoft.com/office/drawing/2014/main" id="{1217482E-2DBA-39A7-6B27-4AF09ABD37EA}"/>
              </a:ext>
            </a:extLst>
          </p:cNvPr>
          <p:cNvSpPr/>
          <p:nvPr/>
        </p:nvSpPr>
        <p:spPr>
          <a:xfrm>
            <a:off x="6210346" y="494714"/>
            <a:ext cx="5667270" cy="6330461"/>
          </a:xfrm>
          <a:prstGeom prst="flowChartAlternateProcess">
            <a:avLst/>
          </a:prstGeom>
          <a:gradFill flip="none" rotWithShape="1">
            <a:gsLst>
              <a:gs pos="0">
                <a:schemeClr val="accent6">
                  <a:tint val="66000"/>
                  <a:satMod val="160000"/>
                </a:schemeClr>
              </a:gs>
              <a:gs pos="50000">
                <a:schemeClr val="accent6">
                  <a:tint val="44500"/>
                  <a:satMod val="160000"/>
                </a:schemeClr>
              </a:gs>
              <a:gs pos="100000">
                <a:schemeClr val="accent6">
                  <a:tint val="23500"/>
                  <a:satMod val="160000"/>
                </a:schemeClr>
              </a:gs>
            </a:gsLst>
            <a:lin ang="10800000" scaled="1"/>
            <a:tileRect/>
          </a:gra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>
                <a:solidFill>
                  <a:srgbClr val="C00000"/>
                </a:solidFill>
              </a:rPr>
              <a:t>投稿メールの出し方</a:t>
            </a:r>
            <a:endParaRPr kumimoji="1" lang="en-US" altLang="ja-JP" sz="2000" b="1" dirty="0">
              <a:solidFill>
                <a:srgbClr val="C00000"/>
              </a:solidFill>
            </a:endParaRPr>
          </a:p>
          <a:p>
            <a:r>
              <a:rPr kumimoji="1" lang="ja-JP" altLang="en-US" sz="1600" b="1" dirty="0">
                <a:solidFill>
                  <a:schemeClr val="tx1"/>
                </a:solidFill>
              </a:rPr>
              <a:t>１　「</a:t>
            </a:r>
            <a:r>
              <a:rPr kumimoji="1" lang="en-US" altLang="ja-JP" sz="1600" b="1" dirty="0">
                <a:solidFill>
                  <a:schemeClr val="tx1"/>
                </a:solidFill>
              </a:rPr>
              <a:t>From</a:t>
            </a:r>
            <a:r>
              <a:rPr lang="ja-JP" altLang="en-US" sz="1600" b="1" dirty="0">
                <a:solidFill>
                  <a:schemeClr val="tx1"/>
                </a:solidFill>
              </a:rPr>
              <a:t>」は誰からでもかまいません</a:t>
            </a:r>
            <a:br>
              <a:rPr lang="en-US" altLang="ja-JP" sz="1600" b="1" dirty="0">
                <a:solidFill>
                  <a:schemeClr val="tx1"/>
                </a:solidFill>
              </a:rPr>
            </a:br>
            <a:r>
              <a:rPr lang="ja-JP" altLang="en-US" sz="1600" b="1" dirty="0">
                <a:solidFill>
                  <a:schemeClr val="tx1"/>
                </a:solidFill>
              </a:rPr>
              <a:t>２　「</a:t>
            </a:r>
            <a:r>
              <a:rPr lang="en-US" altLang="ja-JP" sz="1600" b="1" dirty="0">
                <a:solidFill>
                  <a:schemeClr val="tx1"/>
                </a:solidFill>
              </a:rPr>
              <a:t>To</a:t>
            </a:r>
            <a:r>
              <a:rPr lang="ja-JP" altLang="en-US" sz="1600" b="1" dirty="0">
                <a:solidFill>
                  <a:schemeClr val="tx1"/>
                </a:solidFill>
              </a:rPr>
              <a:t>」の宛先は</a:t>
            </a:r>
            <a:r>
              <a:rPr lang="ja-JP" altLang="en-US" sz="1600" b="1" dirty="0">
                <a:solidFill>
                  <a:srgbClr val="FF0000"/>
                </a:solidFill>
              </a:rPr>
              <a:t>決して他人に教えないでください</a:t>
            </a:r>
            <a:endParaRPr lang="en-US" altLang="ja-JP" sz="1600" b="1" dirty="0">
              <a:solidFill>
                <a:srgbClr val="FF0000"/>
              </a:solidFill>
            </a:endParaRPr>
          </a:p>
          <a:p>
            <a:r>
              <a:rPr kumimoji="1" lang="ja-JP" altLang="en-US" sz="1600" b="1" dirty="0">
                <a:solidFill>
                  <a:schemeClr val="tx1"/>
                </a:solidFill>
              </a:rPr>
              <a:t>３　メールの表題が</a:t>
            </a:r>
            <a:r>
              <a:rPr kumimoji="1" lang="en-US" altLang="ja-JP" sz="1600" b="1" dirty="0">
                <a:solidFill>
                  <a:schemeClr val="tx1"/>
                </a:solidFill>
              </a:rPr>
              <a:t>HP</a:t>
            </a:r>
            <a:r>
              <a:rPr kumimoji="1" lang="ja-JP" altLang="en-US" sz="1600" b="1" dirty="0">
                <a:solidFill>
                  <a:schemeClr val="tx1"/>
                </a:solidFill>
              </a:rPr>
              <a:t>の投稿表題になります</a:t>
            </a:r>
            <a:endParaRPr kumimoji="1" lang="en-US" altLang="ja-JP" sz="1600" b="1" dirty="0">
              <a:solidFill>
                <a:schemeClr val="tx1"/>
              </a:solidFill>
            </a:endParaRPr>
          </a:p>
          <a:p>
            <a:r>
              <a:rPr kumimoji="1" lang="ja-JP" altLang="en-US" sz="1600" b="1" dirty="0">
                <a:solidFill>
                  <a:schemeClr val="tx1"/>
                </a:solidFill>
              </a:rPr>
              <a:t>４　標題の後ろに照会先として貴方のメルアド表記し</a:t>
            </a:r>
            <a:br>
              <a:rPr kumimoji="1" lang="en-US" altLang="ja-JP" sz="1600" b="1" dirty="0">
                <a:solidFill>
                  <a:schemeClr val="tx1"/>
                </a:solidFill>
              </a:rPr>
            </a:br>
            <a:r>
              <a:rPr kumimoji="1" lang="ja-JP" altLang="en-US" sz="1600" b="1" dirty="0">
                <a:solidFill>
                  <a:schemeClr val="tx1"/>
                </a:solidFill>
              </a:rPr>
              <a:t>　　てください（このメルアドは他人から貴方を特定</a:t>
            </a:r>
            <a:br>
              <a:rPr kumimoji="1" lang="en-US" altLang="ja-JP" sz="1600" b="1" dirty="0">
                <a:solidFill>
                  <a:schemeClr val="tx1"/>
                </a:solidFill>
              </a:rPr>
            </a:br>
            <a:r>
              <a:rPr kumimoji="1" lang="ja-JP" altLang="en-US" sz="1600" b="1" dirty="0">
                <a:solidFill>
                  <a:schemeClr val="tx1"/>
                </a:solidFill>
              </a:rPr>
              <a:t>　　されないような</a:t>
            </a:r>
            <a:r>
              <a:rPr kumimoji="1" lang="ja-JP" altLang="en-US" sz="1600" b="1" dirty="0">
                <a:solidFill>
                  <a:srgbClr val="FF0000"/>
                </a:solidFill>
              </a:rPr>
              <a:t>暗号アドレスで</a:t>
            </a:r>
            <a:r>
              <a:rPr kumimoji="1" lang="en-US" altLang="ja-JP" sz="1600" b="1" dirty="0">
                <a:solidFill>
                  <a:srgbClr val="FF0000"/>
                </a:solidFill>
              </a:rPr>
              <a:t>Google</a:t>
            </a:r>
            <a:r>
              <a:rPr kumimoji="1" lang="ja-JP" altLang="en-US" sz="1600" b="1" dirty="0">
                <a:solidFill>
                  <a:srgbClr val="FF0000"/>
                </a:solidFill>
              </a:rPr>
              <a:t>アカウン</a:t>
            </a:r>
            <a:br>
              <a:rPr kumimoji="1" lang="en-US" altLang="ja-JP" sz="1600" b="1" dirty="0">
                <a:solidFill>
                  <a:srgbClr val="FF0000"/>
                </a:solidFill>
              </a:rPr>
            </a:br>
            <a:r>
              <a:rPr kumimoji="1" lang="ja-JP" altLang="en-US" sz="1600" b="1" dirty="0">
                <a:solidFill>
                  <a:srgbClr val="FF0000"/>
                </a:solidFill>
              </a:rPr>
              <a:t>　　ト取得</a:t>
            </a:r>
            <a:r>
              <a:rPr kumimoji="1" lang="ja-JP" altLang="en-US" sz="1600" b="1" dirty="0">
                <a:solidFill>
                  <a:schemeClr val="tx1"/>
                </a:solidFill>
              </a:rPr>
              <a:t>した方が良いでしょう）</a:t>
            </a:r>
            <a:endParaRPr kumimoji="1" lang="en-US" altLang="ja-JP" sz="1600" b="1" dirty="0">
              <a:solidFill>
                <a:schemeClr val="tx1"/>
              </a:solidFill>
            </a:endParaRPr>
          </a:p>
          <a:p>
            <a:r>
              <a:rPr lang="ja-JP" altLang="en-US" sz="1600" b="1" dirty="0">
                <a:solidFill>
                  <a:schemeClr val="tx1"/>
                </a:solidFill>
              </a:rPr>
              <a:t>５　メールは「テキストメール（リッチテキストでな</a:t>
            </a:r>
            <a:br>
              <a:rPr lang="en-US" altLang="ja-JP" sz="1600" b="1" dirty="0">
                <a:solidFill>
                  <a:schemeClr val="tx1"/>
                </a:solidFill>
              </a:rPr>
            </a:br>
            <a:r>
              <a:rPr lang="ja-JP" altLang="en-US" sz="1600" b="1" dirty="0">
                <a:solidFill>
                  <a:schemeClr val="tx1"/>
                </a:solidFill>
              </a:rPr>
              <a:t>　　い）」で送付します</a:t>
            </a:r>
            <a:endParaRPr lang="en-US" altLang="ja-JP" sz="1600" b="1" dirty="0">
              <a:solidFill>
                <a:schemeClr val="tx1"/>
              </a:solidFill>
            </a:endParaRPr>
          </a:p>
          <a:p>
            <a:r>
              <a:rPr lang="ja-JP" altLang="en-US" sz="1600" b="1" dirty="0">
                <a:solidFill>
                  <a:schemeClr val="tx1"/>
                </a:solidFill>
              </a:rPr>
              <a:t>６　メールにファイル添付、画像添付も可です</a:t>
            </a:r>
            <a:endParaRPr lang="en-US" altLang="ja-JP" sz="1600" b="1" dirty="0">
              <a:solidFill>
                <a:schemeClr val="tx1"/>
              </a:solidFill>
            </a:endParaRPr>
          </a:p>
          <a:p>
            <a:r>
              <a:rPr lang="ja-JP" altLang="en-US" sz="1600" b="1" dirty="0">
                <a:solidFill>
                  <a:schemeClr val="tx1"/>
                </a:solidFill>
              </a:rPr>
              <a:t>７　</a:t>
            </a:r>
            <a:r>
              <a:rPr lang="en-US" altLang="ja-JP" sz="1600" b="1" dirty="0">
                <a:solidFill>
                  <a:srgbClr val="FF0000"/>
                </a:solidFill>
              </a:rPr>
              <a:t>【</a:t>
            </a:r>
            <a:r>
              <a:rPr lang="ja-JP" altLang="en-US" sz="1600" b="1" dirty="0">
                <a:solidFill>
                  <a:srgbClr val="FF0000"/>
                </a:solidFill>
              </a:rPr>
              <a:t>重要</a:t>
            </a:r>
            <a:r>
              <a:rPr lang="en-US" altLang="ja-JP" sz="1600" b="1" dirty="0">
                <a:solidFill>
                  <a:srgbClr val="FF0000"/>
                </a:solidFill>
              </a:rPr>
              <a:t>】</a:t>
            </a:r>
            <a:r>
              <a:rPr lang="ja-JP" altLang="en-US" sz="1600" b="1" dirty="0">
                <a:solidFill>
                  <a:srgbClr val="FF0000"/>
                </a:solidFill>
              </a:rPr>
              <a:t>次のスライドにある「カテゴリー」の判</a:t>
            </a:r>
            <a:br>
              <a:rPr lang="en-US" altLang="ja-JP" sz="1600" b="1" dirty="0">
                <a:solidFill>
                  <a:srgbClr val="FF0000"/>
                </a:solidFill>
              </a:rPr>
            </a:br>
            <a:r>
              <a:rPr lang="ja-JP" altLang="en-US" sz="1600" b="1" dirty="0">
                <a:solidFill>
                  <a:srgbClr val="FF0000"/>
                </a:solidFill>
              </a:rPr>
              <a:t>　　　別コード</a:t>
            </a:r>
            <a:r>
              <a:rPr lang="ja-JP" altLang="en-US" sz="1600" b="1" dirty="0">
                <a:solidFill>
                  <a:schemeClr val="tx1"/>
                </a:solidFill>
              </a:rPr>
              <a:t>によりメールを受領した</a:t>
            </a:r>
            <a:r>
              <a:rPr lang="en-US" altLang="ja-JP" sz="1600" b="1" dirty="0">
                <a:solidFill>
                  <a:schemeClr val="tx1"/>
                </a:solidFill>
              </a:rPr>
              <a:t>HP</a:t>
            </a:r>
            <a:r>
              <a:rPr lang="ja-JP" altLang="en-US" sz="1600" b="1" dirty="0">
                <a:solidFill>
                  <a:schemeClr val="tx1"/>
                </a:solidFill>
              </a:rPr>
              <a:t>システム</a:t>
            </a:r>
            <a:br>
              <a:rPr lang="en-US" altLang="ja-JP" sz="1600" b="1" dirty="0">
                <a:solidFill>
                  <a:schemeClr val="tx1"/>
                </a:solidFill>
              </a:rPr>
            </a:br>
            <a:r>
              <a:rPr lang="ja-JP" altLang="en-US" sz="1600" b="1" dirty="0">
                <a:solidFill>
                  <a:schemeClr val="tx1"/>
                </a:solidFill>
              </a:rPr>
              <a:t> 　　  が受付判別を行います。カテゴリー、タグの</a:t>
            </a:r>
            <a:br>
              <a:rPr lang="en-US" altLang="ja-JP" sz="1600" b="1" dirty="0">
                <a:solidFill>
                  <a:schemeClr val="tx1"/>
                </a:solidFill>
              </a:rPr>
            </a:br>
            <a:r>
              <a:rPr lang="ja-JP" altLang="en-US" sz="1600" b="1" dirty="0">
                <a:solidFill>
                  <a:schemeClr val="tx1"/>
                </a:solidFill>
              </a:rPr>
              <a:t>　　　記述はサンプル通りでないとシステムはエラー　</a:t>
            </a:r>
            <a:br>
              <a:rPr lang="en-US" altLang="ja-JP" sz="1600" b="1" dirty="0">
                <a:solidFill>
                  <a:schemeClr val="tx1"/>
                </a:solidFill>
              </a:rPr>
            </a:br>
            <a:r>
              <a:rPr lang="ja-JP" altLang="en-US" sz="1600" b="1" dirty="0">
                <a:solidFill>
                  <a:schemeClr val="tx1"/>
                </a:solidFill>
              </a:rPr>
              <a:t>　　　となります（それぞれのサンプルのスペースは</a:t>
            </a:r>
            <a:br>
              <a:rPr lang="en-US" altLang="ja-JP" sz="1600" b="1" dirty="0">
                <a:solidFill>
                  <a:schemeClr val="tx1"/>
                </a:solidFill>
              </a:rPr>
            </a:br>
            <a:r>
              <a:rPr lang="ja-JP" altLang="en-US" sz="1600" b="1" dirty="0">
                <a:solidFill>
                  <a:schemeClr val="tx1"/>
                </a:solidFill>
              </a:rPr>
              <a:t> 　　　半角です（全角スペースはダメ））。カテゴ</a:t>
            </a:r>
            <a:br>
              <a:rPr lang="en-US" altLang="ja-JP" sz="1600" b="1" dirty="0">
                <a:solidFill>
                  <a:schemeClr val="tx1"/>
                </a:solidFill>
              </a:rPr>
            </a:br>
            <a:r>
              <a:rPr lang="ja-JP" altLang="en-US" sz="1600" b="1" dirty="0">
                <a:solidFill>
                  <a:schemeClr val="tx1"/>
                </a:solidFill>
              </a:rPr>
              <a:t>　　　リーは</a:t>
            </a:r>
            <a:r>
              <a:rPr lang="ja-JP" altLang="en-US" sz="1600" b="1" dirty="0">
                <a:solidFill>
                  <a:srgbClr val="C00000"/>
                </a:solidFill>
              </a:rPr>
              <a:t>メールの末尾に記述</a:t>
            </a:r>
            <a:r>
              <a:rPr lang="ja-JP" altLang="en-US" sz="1600" b="1" dirty="0">
                <a:solidFill>
                  <a:schemeClr val="tx1"/>
                </a:solidFill>
              </a:rPr>
              <a:t>してください</a:t>
            </a:r>
            <a:endParaRPr lang="en-US" altLang="ja-JP" sz="1600" b="1" dirty="0">
              <a:solidFill>
                <a:schemeClr val="tx1"/>
              </a:solidFill>
            </a:endParaRPr>
          </a:p>
          <a:p>
            <a:r>
              <a:rPr lang="en-US" altLang="ja-JP" sz="1600" b="1" dirty="0">
                <a:solidFill>
                  <a:schemeClr val="tx1"/>
                </a:solidFill>
              </a:rPr>
              <a:t>8</a:t>
            </a:r>
            <a:r>
              <a:rPr lang="ja-JP" altLang="en-US" sz="1600" b="1" dirty="0">
                <a:solidFill>
                  <a:schemeClr val="tx1"/>
                </a:solidFill>
              </a:rPr>
              <a:t>　一つのメールにはひとつのカテゴリーで送ってく</a:t>
            </a:r>
            <a:br>
              <a:rPr lang="en-US" altLang="ja-JP" sz="1600" b="1" dirty="0">
                <a:solidFill>
                  <a:schemeClr val="tx1"/>
                </a:solidFill>
              </a:rPr>
            </a:br>
            <a:r>
              <a:rPr lang="ja-JP" altLang="en-US" sz="1600" b="1" dirty="0">
                <a:solidFill>
                  <a:schemeClr val="tx1"/>
                </a:solidFill>
              </a:rPr>
              <a:t>　　　ださい</a:t>
            </a:r>
            <a:endParaRPr lang="en-US" altLang="ja-JP" sz="1600" b="1" dirty="0">
              <a:solidFill>
                <a:schemeClr val="tx1"/>
              </a:solidFill>
            </a:endParaRPr>
          </a:p>
          <a:p>
            <a:r>
              <a:rPr lang="ja-JP" altLang="en-US" sz="1600" b="1" dirty="0">
                <a:solidFill>
                  <a:schemeClr val="tx1"/>
                </a:solidFill>
              </a:rPr>
              <a:t>９　タグは自由に半角アルファベットで記入してくだ</a:t>
            </a:r>
            <a:br>
              <a:rPr lang="en-US" altLang="ja-JP" sz="1600" b="1" dirty="0">
                <a:solidFill>
                  <a:schemeClr val="tx1"/>
                </a:solidFill>
              </a:rPr>
            </a:br>
            <a:r>
              <a:rPr lang="ja-JP" altLang="en-US" sz="1600" b="1" dirty="0">
                <a:solidFill>
                  <a:schemeClr val="tx1"/>
                </a:solidFill>
              </a:rPr>
              <a:t> 　さい</a:t>
            </a:r>
            <a:endParaRPr lang="en-US" altLang="ja-JP" sz="1600" b="1" dirty="0">
              <a:solidFill>
                <a:schemeClr val="tx1"/>
              </a:solidFill>
            </a:endParaRPr>
          </a:p>
          <a:p>
            <a:r>
              <a:rPr lang="en-US" altLang="ja-JP" sz="1600" b="1" dirty="0">
                <a:solidFill>
                  <a:schemeClr val="tx1"/>
                </a:solidFill>
              </a:rPr>
              <a:t>10</a:t>
            </a:r>
            <a:r>
              <a:rPr lang="ja-JP" altLang="en-US" sz="1600" b="1" dirty="0">
                <a:solidFill>
                  <a:schemeClr val="tx1"/>
                </a:solidFill>
              </a:rPr>
              <a:t>　メールですから取り消しはできません（取り消し</a:t>
            </a:r>
            <a:br>
              <a:rPr lang="en-US" altLang="ja-JP" sz="1600" b="1" dirty="0">
                <a:solidFill>
                  <a:schemeClr val="tx1"/>
                </a:solidFill>
              </a:rPr>
            </a:br>
            <a:r>
              <a:rPr lang="ja-JP" altLang="en-US" sz="1600" b="1" dirty="0">
                <a:solidFill>
                  <a:schemeClr val="tx1"/>
                </a:solidFill>
              </a:rPr>
              <a:t>　　は事務局へ連絡ください）</a:t>
            </a:r>
            <a:br>
              <a:rPr lang="en-US" altLang="ja-JP" sz="1600" b="1" dirty="0">
                <a:solidFill>
                  <a:schemeClr val="tx1"/>
                </a:solidFill>
              </a:rPr>
            </a:br>
            <a:r>
              <a:rPr lang="ja-JP" altLang="en-US" sz="1600" b="1" dirty="0">
                <a:solidFill>
                  <a:schemeClr val="tx1"/>
                </a:solidFill>
              </a:rPr>
              <a:t>　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E715505-9B15-7577-9240-BC3467441F90}"/>
              </a:ext>
            </a:extLst>
          </p:cNvPr>
          <p:cNvSpPr/>
          <p:nvPr/>
        </p:nvSpPr>
        <p:spPr>
          <a:xfrm>
            <a:off x="1828800" y="683288"/>
            <a:ext cx="1939332" cy="30145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減算記号 7">
            <a:extLst>
              <a:ext uri="{FF2B5EF4-FFF2-40B4-BE49-F238E27FC236}">
                <a16:creationId xmlns:a16="http://schemas.microsoft.com/office/drawing/2014/main" id="{C8F7D941-46A3-CB80-C107-3830E55ACD4F}"/>
              </a:ext>
            </a:extLst>
          </p:cNvPr>
          <p:cNvSpPr/>
          <p:nvPr/>
        </p:nvSpPr>
        <p:spPr>
          <a:xfrm>
            <a:off x="3443288" y="1261291"/>
            <a:ext cx="2751191" cy="60291"/>
          </a:xfrm>
          <a:prstGeom prst="mathMinus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減算記号 8">
            <a:extLst>
              <a:ext uri="{FF2B5EF4-FFF2-40B4-BE49-F238E27FC236}">
                <a16:creationId xmlns:a16="http://schemas.microsoft.com/office/drawing/2014/main" id="{834115BD-A032-4810-64E3-79B779673991}"/>
              </a:ext>
            </a:extLst>
          </p:cNvPr>
          <p:cNvSpPr/>
          <p:nvPr/>
        </p:nvSpPr>
        <p:spPr>
          <a:xfrm>
            <a:off x="1909187" y="5501473"/>
            <a:ext cx="1939332" cy="60291"/>
          </a:xfrm>
          <a:prstGeom prst="mathMinus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減算記号 9">
            <a:extLst>
              <a:ext uri="{FF2B5EF4-FFF2-40B4-BE49-F238E27FC236}">
                <a16:creationId xmlns:a16="http://schemas.microsoft.com/office/drawing/2014/main" id="{7A759E88-5460-F5D2-CDE6-C4A98E4069B1}"/>
              </a:ext>
            </a:extLst>
          </p:cNvPr>
          <p:cNvSpPr/>
          <p:nvPr/>
        </p:nvSpPr>
        <p:spPr>
          <a:xfrm>
            <a:off x="1828800" y="2833635"/>
            <a:ext cx="2170444" cy="60291"/>
          </a:xfrm>
          <a:prstGeom prst="mathMinus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フローチャート: 代替処理 3">
            <a:extLst>
              <a:ext uri="{FF2B5EF4-FFF2-40B4-BE49-F238E27FC236}">
                <a16:creationId xmlns:a16="http://schemas.microsoft.com/office/drawing/2014/main" id="{796493F1-FDDB-B15F-937F-13402B4A679C}"/>
              </a:ext>
            </a:extLst>
          </p:cNvPr>
          <p:cNvSpPr/>
          <p:nvPr/>
        </p:nvSpPr>
        <p:spPr>
          <a:xfrm>
            <a:off x="2168434" y="72068"/>
            <a:ext cx="6548846" cy="341644"/>
          </a:xfrm>
          <a:prstGeom prst="flowChartAlternateProcess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b="1" dirty="0">
                <a:solidFill>
                  <a:schemeClr val="tx1"/>
                </a:solidFill>
              </a:rPr>
              <a:t>２　自分が受注できる業務をメールで作成し投稿する（１）</a:t>
            </a:r>
          </a:p>
        </p:txBody>
      </p:sp>
      <p:sp>
        <p:nvSpPr>
          <p:cNvPr id="11" name="矢印: 上カーブ 10">
            <a:extLst>
              <a:ext uri="{FF2B5EF4-FFF2-40B4-BE49-F238E27FC236}">
                <a16:creationId xmlns:a16="http://schemas.microsoft.com/office/drawing/2014/main" id="{C9F866C1-332B-F8CA-8288-FD491D174BCA}"/>
              </a:ext>
            </a:extLst>
          </p:cNvPr>
          <p:cNvSpPr/>
          <p:nvPr/>
        </p:nvSpPr>
        <p:spPr>
          <a:xfrm rot="629268" flipV="1">
            <a:off x="3737583" y="732253"/>
            <a:ext cx="3264673" cy="340599"/>
          </a:xfrm>
          <a:prstGeom prst="curvedUpArrow">
            <a:avLst>
              <a:gd name="adj1" fmla="val 25000"/>
              <a:gd name="adj2" fmla="val 102306"/>
              <a:gd name="adj3" fmla="val 26212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2" name="フローチャート: 代替処理 11">
            <a:extLst>
              <a:ext uri="{FF2B5EF4-FFF2-40B4-BE49-F238E27FC236}">
                <a16:creationId xmlns:a16="http://schemas.microsoft.com/office/drawing/2014/main" id="{4801CEFC-BEFD-B53F-009F-13DBD9410653}"/>
              </a:ext>
            </a:extLst>
          </p:cNvPr>
          <p:cNvSpPr/>
          <p:nvPr/>
        </p:nvSpPr>
        <p:spPr>
          <a:xfrm>
            <a:off x="6518495" y="1141552"/>
            <a:ext cx="5050971" cy="255838"/>
          </a:xfrm>
          <a:prstGeom prst="flowChartAlternateProcess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0AA84F0-6183-A13D-587A-EABEED6EEEB6}"/>
              </a:ext>
            </a:extLst>
          </p:cNvPr>
          <p:cNvSpPr txBox="1"/>
          <p:nvPr/>
        </p:nvSpPr>
        <p:spPr>
          <a:xfrm>
            <a:off x="187773" y="308764"/>
            <a:ext cx="46311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/>
              <a:t>loli468zewu@post.wordpress.com</a:t>
            </a:r>
            <a:endParaRPr kumimoji="1" lang="ja-JP" altLang="en-US" b="1" dirty="0"/>
          </a:p>
        </p:txBody>
      </p:sp>
      <p:sp>
        <p:nvSpPr>
          <p:cNvPr id="15" name="矢印: 上カーブ 14">
            <a:extLst>
              <a:ext uri="{FF2B5EF4-FFF2-40B4-BE49-F238E27FC236}">
                <a16:creationId xmlns:a16="http://schemas.microsoft.com/office/drawing/2014/main" id="{696A11E6-AA31-C770-D355-F0F53F2DCB35}"/>
              </a:ext>
            </a:extLst>
          </p:cNvPr>
          <p:cNvSpPr/>
          <p:nvPr/>
        </p:nvSpPr>
        <p:spPr>
          <a:xfrm rot="1491024">
            <a:off x="4711707" y="1644896"/>
            <a:ext cx="1968137" cy="671359"/>
          </a:xfrm>
          <a:prstGeom prst="curvedUpArrow">
            <a:avLst>
              <a:gd name="adj1" fmla="val 25000"/>
              <a:gd name="adj2" fmla="val 50000"/>
              <a:gd name="adj3" fmla="val 44305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6" name="フローチャート: 代替処理 15">
            <a:extLst>
              <a:ext uri="{FF2B5EF4-FFF2-40B4-BE49-F238E27FC236}">
                <a16:creationId xmlns:a16="http://schemas.microsoft.com/office/drawing/2014/main" id="{83BCCEA3-6DFA-34F0-2F00-B4372E279ADE}"/>
              </a:ext>
            </a:extLst>
          </p:cNvPr>
          <p:cNvSpPr/>
          <p:nvPr/>
        </p:nvSpPr>
        <p:spPr>
          <a:xfrm>
            <a:off x="6606408" y="1619794"/>
            <a:ext cx="4963058" cy="992777"/>
          </a:xfrm>
          <a:prstGeom prst="flowChartAlternateProcess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矢印: 上向き折線 16">
            <a:extLst>
              <a:ext uri="{FF2B5EF4-FFF2-40B4-BE49-F238E27FC236}">
                <a16:creationId xmlns:a16="http://schemas.microsoft.com/office/drawing/2014/main" id="{3E1C119E-0992-F3CE-3EE3-9CA520C5BA2C}"/>
              </a:ext>
            </a:extLst>
          </p:cNvPr>
          <p:cNvSpPr/>
          <p:nvPr/>
        </p:nvSpPr>
        <p:spPr>
          <a:xfrm flipH="1">
            <a:off x="1375548" y="620264"/>
            <a:ext cx="466342" cy="246404"/>
          </a:xfrm>
          <a:prstGeom prst="bent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44DC1F42-0500-C0CC-C467-1BDBE0B1993A}"/>
              </a:ext>
            </a:extLst>
          </p:cNvPr>
          <p:cNvCxnSpPr>
            <a:cxnSpLocks/>
          </p:cNvCxnSpPr>
          <p:nvPr/>
        </p:nvCxnSpPr>
        <p:spPr>
          <a:xfrm flipV="1">
            <a:off x="482911" y="620264"/>
            <a:ext cx="3906209" cy="327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FF01E8C1-7FE5-8893-E28C-2B798C74ADCB}"/>
              </a:ext>
            </a:extLst>
          </p:cNvPr>
          <p:cNvSpPr/>
          <p:nvPr/>
        </p:nvSpPr>
        <p:spPr>
          <a:xfrm>
            <a:off x="744583" y="5936288"/>
            <a:ext cx="1423851" cy="23842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吹き出し: 左矢印 23">
            <a:extLst>
              <a:ext uri="{FF2B5EF4-FFF2-40B4-BE49-F238E27FC236}">
                <a16:creationId xmlns:a16="http://schemas.microsoft.com/office/drawing/2014/main" id="{DC8C496F-7CE6-9432-EDE9-196BB972CF29}"/>
              </a:ext>
            </a:extLst>
          </p:cNvPr>
          <p:cNvSpPr/>
          <p:nvPr/>
        </p:nvSpPr>
        <p:spPr>
          <a:xfrm>
            <a:off x="2201718" y="5772223"/>
            <a:ext cx="3657600" cy="525806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86790"/>
            </a:avLst>
          </a:prstGeom>
          <a:solidFill>
            <a:srgbClr val="FFFF0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2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[ ]</a:t>
            </a:r>
            <a:r>
              <a:rPr lang="ja-JP" altLang="en-US" sz="12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の中をシステムが認識し、「講演依頼したい」という分類項目への投稿と理解する</a:t>
            </a:r>
            <a:endParaRPr kumimoji="1" lang="ja-JP" altLang="en-US" sz="1200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580F501C-AA34-9E9E-EF53-10AED3A9CB82}"/>
              </a:ext>
            </a:extLst>
          </p:cNvPr>
          <p:cNvSpPr txBox="1"/>
          <p:nvPr/>
        </p:nvSpPr>
        <p:spPr>
          <a:xfrm>
            <a:off x="1857758" y="718524"/>
            <a:ext cx="1876096" cy="215444"/>
          </a:xfrm>
          <a:prstGeom prst="rect">
            <a:avLst/>
          </a:prstGeom>
          <a:solidFill>
            <a:srgbClr val="CCFFFF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800" b="1" dirty="0"/>
              <a:t>loli468zewu@post.wordpress.com</a:t>
            </a:r>
            <a:endParaRPr kumimoji="1" lang="ja-JP" altLang="en-US" sz="800" b="1" dirty="0"/>
          </a:p>
        </p:txBody>
      </p:sp>
    </p:spTree>
    <p:extLst>
      <p:ext uri="{BB962C8B-B14F-4D97-AF65-F5344CB8AC3E}">
        <p14:creationId xmlns:p14="http://schemas.microsoft.com/office/powerpoint/2010/main" val="38854957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E43C38C-8937-8FA4-A2C2-1AAFD8A042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1888" y="612124"/>
            <a:ext cx="5331488" cy="368405"/>
          </a:xfrm>
        </p:spPr>
        <p:txBody>
          <a:bodyPr>
            <a:normAutofit fontScale="90000"/>
          </a:bodyPr>
          <a:lstStyle/>
          <a:p>
            <a:r>
              <a:rPr lang="en-US" altLang="ja-JP" sz="2800" b="1" dirty="0">
                <a:latin typeface="+mn-lt"/>
              </a:rPr>
              <a:t>TOP</a:t>
            </a:r>
            <a:r>
              <a:rPr lang="ja-JP" altLang="en-US" sz="2800" b="1" dirty="0">
                <a:latin typeface="+mn-lt"/>
              </a:rPr>
              <a:t>ページの業務種別コード</a:t>
            </a:r>
            <a:endParaRPr kumimoji="1" lang="ja-JP" altLang="en-US" sz="2800" b="1" dirty="0">
              <a:latin typeface="+mn-lt"/>
            </a:endParaRPr>
          </a:p>
        </p:txBody>
      </p:sp>
      <p:graphicFrame>
        <p:nvGraphicFramePr>
          <p:cNvPr id="4" name="コンテンツ プレースホルダー 3">
            <a:extLst>
              <a:ext uri="{FF2B5EF4-FFF2-40B4-BE49-F238E27FC236}">
                <a16:creationId xmlns:a16="http://schemas.microsoft.com/office/drawing/2014/main" id="{9F8AFAC5-2C73-7EAD-44FD-DCC11D106E3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0440315"/>
              </p:ext>
            </p:extLst>
          </p:nvPr>
        </p:nvGraphicFramePr>
        <p:xfrm>
          <a:off x="911888" y="1028597"/>
          <a:ext cx="10515600" cy="53959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3436886088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3372953765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3060008816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52153647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48468285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405931130"/>
                    </a:ext>
                  </a:extLst>
                </a:gridCol>
              </a:tblGrid>
              <a:tr h="89932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番号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業務種別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カテゴリ</a:t>
                      </a:r>
                      <a:r>
                        <a:rPr kumimoji="1" lang="en-US" altLang="ja-JP" dirty="0"/>
                        <a:t>―</a:t>
                      </a:r>
                      <a:r>
                        <a:rPr kumimoji="1" lang="ja-JP" altLang="en-US" dirty="0"/>
                        <a:t>コード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番号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業務種別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カテゴリ</a:t>
                      </a:r>
                      <a:r>
                        <a:rPr kumimoji="1" lang="en-US" altLang="ja-JP" dirty="0"/>
                        <a:t>―</a:t>
                      </a:r>
                      <a:r>
                        <a:rPr kumimoji="1" lang="ja-JP" altLang="en-US" dirty="0"/>
                        <a:t>コード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9637518"/>
                  </a:ext>
                </a:extLst>
              </a:tr>
              <a:tr h="89932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１</a:t>
                      </a:r>
                      <a:endParaRPr kumimoji="1" lang="en-US" altLang="ja-JP" dirty="0"/>
                    </a:p>
                    <a:p>
                      <a:pPr algn="ctr"/>
                      <a:endParaRPr kumimoji="1" lang="en-US" altLang="ja-JP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お知らせ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>
                          <a:solidFill>
                            <a:srgbClr val="C00000"/>
                          </a:solidFill>
                        </a:rPr>
                        <a:t>news</a:t>
                      </a:r>
                      <a:endParaRPr kumimoji="1" lang="ja-JP" altLang="en-US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６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職場巡視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>
                          <a:solidFill>
                            <a:srgbClr val="C00000"/>
                          </a:solidFill>
                        </a:rPr>
                        <a:t>patrol</a:t>
                      </a:r>
                      <a:endParaRPr kumimoji="1" lang="ja-JP" altLang="en-US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07294713"/>
                  </a:ext>
                </a:extLst>
              </a:tr>
              <a:tr h="89932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２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とりあえず</a:t>
                      </a:r>
                      <a:endParaRPr kumimoji="1" lang="en-US" altLang="ja-JP" dirty="0"/>
                    </a:p>
                    <a:p>
                      <a:pPr algn="ctr"/>
                      <a:r>
                        <a:rPr kumimoji="1" lang="ja-JP" altLang="en-US" dirty="0"/>
                        <a:t>教えて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 err="1">
                          <a:solidFill>
                            <a:srgbClr val="C00000"/>
                          </a:solidFill>
                        </a:rPr>
                        <a:t>faq</a:t>
                      </a:r>
                      <a:endParaRPr kumimoji="1" lang="ja-JP" altLang="en-US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７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法定教育</a:t>
                      </a:r>
                      <a:endParaRPr kumimoji="1" lang="en-US" altLang="ja-JP" dirty="0"/>
                    </a:p>
                    <a:p>
                      <a:pPr algn="ctr"/>
                      <a:r>
                        <a:rPr kumimoji="1" lang="ja-JP" altLang="en-US" dirty="0"/>
                        <a:t>を実施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 err="1">
                          <a:solidFill>
                            <a:srgbClr val="C00000"/>
                          </a:solidFill>
                        </a:rPr>
                        <a:t>kyouiku</a:t>
                      </a:r>
                      <a:endParaRPr kumimoji="1" lang="ja-JP" altLang="en-US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57173910"/>
                  </a:ext>
                </a:extLst>
              </a:tr>
              <a:tr h="89932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３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顧問になって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 err="1">
                          <a:solidFill>
                            <a:srgbClr val="C00000"/>
                          </a:solidFill>
                        </a:rPr>
                        <a:t>komon</a:t>
                      </a:r>
                      <a:endParaRPr kumimoji="1" lang="ja-JP" altLang="en-US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８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ZOO</a:t>
                      </a:r>
                      <a:r>
                        <a:rPr kumimoji="1" lang="ja-JP" altLang="en-US" dirty="0"/>
                        <a:t>指導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>
                          <a:solidFill>
                            <a:srgbClr val="C00000"/>
                          </a:solidFill>
                        </a:rPr>
                        <a:t>zoom</a:t>
                      </a:r>
                      <a:endParaRPr kumimoji="1" lang="ja-JP" altLang="en-US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54277059"/>
                  </a:ext>
                </a:extLst>
              </a:tr>
              <a:tr h="89932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４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講演依頼</a:t>
                      </a:r>
                      <a:endParaRPr kumimoji="1" lang="en-US" altLang="ja-JP" dirty="0"/>
                    </a:p>
                    <a:p>
                      <a:pPr algn="ctr"/>
                      <a:r>
                        <a:rPr kumimoji="1" lang="ja-JP" altLang="en-US" dirty="0"/>
                        <a:t>したい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 err="1">
                          <a:solidFill>
                            <a:srgbClr val="C00000"/>
                          </a:solidFill>
                        </a:rPr>
                        <a:t>kouenirai</a:t>
                      </a:r>
                      <a:endParaRPr kumimoji="1" lang="ja-JP" altLang="en-US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各種規程</a:t>
                      </a:r>
                      <a:endParaRPr kumimoji="1" lang="en-US" altLang="ja-JP" dirty="0"/>
                    </a:p>
                    <a:p>
                      <a:pPr algn="ctr"/>
                      <a:r>
                        <a:rPr kumimoji="1" lang="ja-JP" altLang="en-US" dirty="0"/>
                        <a:t>の作成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 err="1">
                          <a:solidFill>
                            <a:srgbClr val="C00000"/>
                          </a:solidFill>
                        </a:rPr>
                        <a:t>makeplan</a:t>
                      </a:r>
                      <a:endParaRPr kumimoji="1" lang="ja-JP" altLang="en-US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54324987"/>
                  </a:ext>
                </a:extLst>
              </a:tr>
              <a:tr h="89932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５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健康管理／</a:t>
                      </a:r>
                      <a:endParaRPr kumimoji="1" lang="en-US" altLang="ja-JP" dirty="0"/>
                    </a:p>
                    <a:p>
                      <a:pPr algn="ctr"/>
                      <a:r>
                        <a:rPr kumimoji="1" lang="ja-JP" altLang="en-US" dirty="0"/>
                        <a:t>産業医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>
                          <a:solidFill>
                            <a:srgbClr val="C00000"/>
                          </a:solidFill>
                        </a:rPr>
                        <a:t>health</a:t>
                      </a:r>
                      <a:endParaRPr kumimoji="1" lang="ja-JP" altLang="en-US" b="1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１０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化学物質管理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 err="1">
                          <a:solidFill>
                            <a:srgbClr val="FF0000"/>
                          </a:solidFill>
                        </a:rPr>
                        <a:t>kanri</a:t>
                      </a:r>
                      <a:endParaRPr kumimoji="1" lang="ja-JP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64705016"/>
                  </a:ext>
                </a:extLst>
              </a:tr>
            </a:tbl>
          </a:graphicData>
        </a:graphic>
      </p:graphicFrame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267614B-6574-A2EC-CF5D-F5183699ACC6}"/>
              </a:ext>
            </a:extLst>
          </p:cNvPr>
          <p:cNvSpPr txBox="1"/>
          <p:nvPr/>
        </p:nvSpPr>
        <p:spPr>
          <a:xfrm>
            <a:off x="5560088" y="606175"/>
            <a:ext cx="533148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dirty="0"/>
              <a:t>カテゴリー表記：　</a:t>
            </a:r>
            <a:r>
              <a:rPr lang="en-US" altLang="ja-JP" sz="2400" b="1" dirty="0">
                <a:solidFill>
                  <a:srgbClr val="C00000"/>
                </a:solidFill>
              </a:rPr>
              <a:t>[category </a:t>
            </a:r>
            <a:r>
              <a:rPr lang="en-US" altLang="ja-JP" sz="2400" b="1" dirty="0" err="1">
                <a:solidFill>
                  <a:srgbClr val="C00000"/>
                </a:solidFill>
              </a:rPr>
              <a:t>kouenirai</a:t>
            </a:r>
            <a:r>
              <a:rPr lang="en-US" altLang="ja-JP" sz="2400" b="1" dirty="0">
                <a:solidFill>
                  <a:srgbClr val="C00000"/>
                </a:solidFill>
              </a:rPr>
              <a:t>]</a:t>
            </a:r>
            <a:endParaRPr lang="ja-JP" altLang="en-US" sz="2400" b="1" dirty="0">
              <a:solidFill>
                <a:srgbClr val="C00000"/>
              </a:solidFill>
            </a:endParaRPr>
          </a:p>
        </p:txBody>
      </p:sp>
      <p:sp>
        <p:nvSpPr>
          <p:cNvPr id="3" name="フローチャート: 代替処理 2">
            <a:extLst>
              <a:ext uri="{FF2B5EF4-FFF2-40B4-BE49-F238E27FC236}">
                <a16:creationId xmlns:a16="http://schemas.microsoft.com/office/drawing/2014/main" id="{93A0355E-1FAB-208D-B7EE-1726FC8F808D}"/>
              </a:ext>
            </a:extLst>
          </p:cNvPr>
          <p:cNvSpPr/>
          <p:nvPr/>
        </p:nvSpPr>
        <p:spPr>
          <a:xfrm>
            <a:off x="2168434" y="72068"/>
            <a:ext cx="6548846" cy="341644"/>
          </a:xfrm>
          <a:prstGeom prst="flowChartAlternateProcess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b="1" dirty="0">
                <a:solidFill>
                  <a:schemeClr val="tx1"/>
                </a:solidFill>
              </a:rPr>
              <a:t>２　自分が受注できる業務をメールで作成し投稿する（２）</a:t>
            </a:r>
          </a:p>
        </p:txBody>
      </p:sp>
    </p:spTree>
    <p:extLst>
      <p:ext uri="{BB962C8B-B14F-4D97-AF65-F5344CB8AC3E}">
        <p14:creationId xmlns:p14="http://schemas.microsoft.com/office/powerpoint/2010/main" val="39038231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フローチャート: 代替処理 7">
            <a:extLst>
              <a:ext uri="{FF2B5EF4-FFF2-40B4-BE49-F238E27FC236}">
                <a16:creationId xmlns:a16="http://schemas.microsoft.com/office/drawing/2014/main" id="{59059FE0-719D-2AF3-4A74-C0B6234E5DF2}"/>
              </a:ext>
            </a:extLst>
          </p:cNvPr>
          <p:cNvSpPr/>
          <p:nvPr/>
        </p:nvSpPr>
        <p:spPr>
          <a:xfrm>
            <a:off x="2168434" y="72068"/>
            <a:ext cx="6548846" cy="341644"/>
          </a:xfrm>
          <a:prstGeom prst="flowChartAlternateProcess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b="1" dirty="0">
                <a:solidFill>
                  <a:schemeClr val="tx1"/>
                </a:solidFill>
              </a:rPr>
              <a:t>２　自分が受注できる業務をメールで作成し投稿する（３）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C1D9052-634C-B398-D8CF-D26D90A63B09}"/>
              </a:ext>
            </a:extLst>
          </p:cNvPr>
          <p:cNvSpPr txBox="1"/>
          <p:nvPr/>
        </p:nvSpPr>
        <p:spPr>
          <a:xfrm>
            <a:off x="832727" y="3091786"/>
            <a:ext cx="10462290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ja-JP" altLang="en-US" sz="2400" b="1" dirty="0"/>
              <a:t>例：カテゴリー表記（複数カテゴリー）：　</a:t>
            </a:r>
            <a:r>
              <a:rPr lang="en-US" altLang="ja-JP" sz="2400" b="1" dirty="0">
                <a:solidFill>
                  <a:srgbClr val="C00000"/>
                </a:solidFill>
              </a:rPr>
              <a:t>[category </a:t>
            </a:r>
            <a:r>
              <a:rPr lang="en-US" altLang="ja-JP" sz="2400" b="1" dirty="0" err="1">
                <a:solidFill>
                  <a:srgbClr val="C00000"/>
                </a:solidFill>
              </a:rPr>
              <a:t>kouenirai,health</a:t>
            </a:r>
            <a:r>
              <a:rPr lang="en-US" altLang="ja-JP" sz="2400" b="1" dirty="0">
                <a:solidFill>
                  <a:srgbClr val="C00000"/>
                </a:solidFill>
              </a:rPr>
              <a:t>]</a:t>
            </a:r>
            <a:endParaRPr lang="ja-JP" altLang="en-US" sz="2400" b="1" dirty="0">
              <a:solidFill>
                <a:srgbClr val="C00000"/>
              </a:solidFill>
            </a:endParaRPr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2108F7EF-9871-7F82-360A-9A9C9156A2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4511" y="950791"/>
            <a:ext cx="8244021" cy="341645"/>
          </a:xfrm>
        </p:spPr>
        <p:txBody>
          <a:bodyPr>
            <a:normAutofit fontScale="90000"/>
          </a:bodyPr>
          <a:lstStyle/>
          <a:p>
            <a:r>
              <a:rPr lang="en-US" altLang="ja-JP" sz="2800" b="1" dirty="0">
                <a:latin typeface="+mn-lt"/>
              </a:rPr>
              <a:t>TOP</a:t>
            </a:r>
            <a:r>
              <a:rPr lang="ja-JP" altLang="en-US" sz="2800" b="1" dirty="0">
                <a:latin typeface="+mn-lt"/>
              </a:rPr>
              <a:t>ページの業務種別コードを複数指定したい場合</a:t>
            </a:r>
            <a:endParaRPr kumimoji="1" lang="ja-JP" altLang="en-US" sz="2800" b="1" dirty="0">
              <a:latin typeface="+mn-lt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E6210597-D293-C6A5-301B-B7B07CAB5E9F}"/>
              </a:ext>
            </a:extLst>
          </p:cNvPr>
          <p:cNvSpPr txBox="1"/>
          <p:nvPr/>
        </p:nvSpPr>
        <p:spPr>
          <a:xfrm>
            <a:off x="832727" y="1707363"/>
            <a:ext cx="100094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（留意事項）</a:t>
            </a:r>
            <a:endParaRPr kumimoji="1" lang="en-US" altLang="ja-JP" sz="2400" dirty="0"/>
          </a:p>
          <a:p>
            <a:r>
              <a:rPr lang="ja-JP" altLang="en-US" sz="2400" dirty="0"/>
              <a:t>１　「講演依頼（ジャガイモ）」と「健康管理／産業医（ピーマン）」の両方に記事を掲載したい場合は、</a:t>
            </a:r>
            <a:endParaRPr kumimoji="1" lang="en-US" altLang="ja-JP" sz="2400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721E7B6-E46B-B270-B87F-3CBAA1DDC975}"/>
              </a:ext>
            </a:extLst>
          </p:cNvPr>
          <p:cNvSpPr txBox="1"/>
          <p:nvPr/>
        </p:nvSpPr>
        <p:spPr>
          <a:xfrm>
            <a:off x="832727" y="3721327"/>
            <a:ext cx="1017490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のように、カテゴリーコードを半角アルファベットの「</a:t>
            </a:r>
            <a:r>
              <a:rPr lang="en-US" altLang="ja-JP" sz="2400" dirty="0"/>
              <a:t>,</a:t>
            </a:r>
            <a:r>
              <a:rPr lang="ja-JP" altLang="en-US" sz="2400" dirty="0"/>
              <a:t>」で区切っての表記になります。</a:t>
            </a:r>
            <a:endParaRPr lang="en-US" altLang="ja-JP" sz="2400" dirty="0"/>
          </a:p>
          <a:p>
            <a:r>
              <a:rPr kumimoji="1" lang="ja-JP" altLang="en-US" sz="2400" dirty="0"/>
              <a:t>２　この場合、カテゴリー表記の背景色は最初に表記したカテゴリーの色になります（例の場合は「</a:t>
            </a:r>
            <a:r>
              <a:rPr kumimoji="1" lang="en-US" altLang="ja-JP" sz="2400" dirty="0"/>
              <a:t>health</a:t>
            </a:r>
            <a:r>
              <a:rPr kumimoji="1" lang="ja-JP" altLang="en-US" sz="2400" dirty="0"/>
              <a:t>」が優先され、「緑色」表示す。）</a:t>
            </a:r>
            <a:endParaRPr kumimoji="1" lang="en-US" altLang="ja-JP" sz="2400" dirty="0"/>
          </a:p>
          <a:p>
            <a:r>
              <a:rPr lang="ja-JP" altLang="en-US" sz="2400" dirty="0"/>
              <a:t>３例の場合、ベースの「お知らせ」、「講演依頼」、「健康管理／産業医」の３つの場所に表示されます。　</a:t>
            </a:r>
            <a:endParaRPr kumimoji="1" lang="en-US" altLang="ja-JP" sz="2400" dirty="0"/>
          </a:p>
        </p:txBody>
      </p:sp>
    </p:spTree>
    <p:extLst>
      <p:ext uri="{BB962C8B-B14F-4D97-AF65-F5344CB8AC3E}">
        <p14:creationId xmlns:p14="http://schemas.microsoft.com/office/powerpoint/2010/main" val="39572618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2EDA5A-399C-C36B-17DD-842AD13A60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フローチャート: 代替処理 7">
            <a:extLst>
              <a:ext uri="{FF2B5EF4-FFF2-40B4-BE49-F238E27FC236}">
                <a16:creationId xmlns:a16="http://schemas.microsoft.com/office/drawing/2014/main" id="{0F9F3CD8-8C93-A273-5D59-D6D4D0776A26}"/>
              </a:ext>
            </a:extLst>
          </p:cNvPr>
          <p:cNvSpPr/>
          <p:nvPr/>
        </p:nvSpPr>
        <p:spPr>
          <a:xfrm>
            <a:off x="2168434" y="72068"/>
            <a:ext cx="6548846" cy="341644"/>
          </a:xfrm>
          <a:prstGeom prst="flowChartAlternateProcess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b="1" dirty="0">
                <a:solidFill>
                  <a:schemeClr val="tx1"/>
                </a:solidFill>
              </a:rPr>
              <a:t>２　自分が受注できる業務をメールで作成し投稿</a:t>
            </a:r>
            <a:r>
              <a:rPr lang="ja-JP" altLang="en-US" b="1">
                <a:solidFill>
                  <a:schemeClr val="tx1"/>
                </a:solidFill>
              </a:rPr>
              <a:t>する（４）</a:t>
            </a:r>
            <a:endParaRPr lang="ja-JP" altLang="en-US" b="1" dirty="0">
              <a:solidFill>
                <a:schemeClr val="tx1"/>
              </a:solidFill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67B93DC-6B41-06DF-D1E0-87922487FB8C}"/>
              </a:ext>
            </a:extLst>
          </p:cNvPr>
          <p:cNvSpPr txBox="1"/>
          <p:nvPr/>
        </p:nvSpPr>
        <p:spPr>
          <a:xfrm>
            <a:off x="832727" y="3091786"/>
            <a:ext cx="10462290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ja-JP" altLang="en-US" sz="2400" b="1" dirty="0"/>
              <a:t>例：タグ表記（複数タグ）：　</a:t>
            </a:r>
            <a:r>
              <a:rPr lang="en-US" altLang="ja-JP" sz="2400" b="1" dirty="0">
                <a:solidFill>
                  <a:srgbClr val="C00000"/>
                </a:solidFill>
              </a:rPr>
              <a:t>[tags  </a:t>
            </a:r>
            <a:r>
              <a:rPr lang="ja-JP" altLang="en-US" sz="2400" b="1" dirty="0">
                <a:solidFill>
                  <a:srgbClr val="C00000"/>
                </a:solidFill>
              </a:rPr>
              <a:t>安全</a:t>
            </a:r>
            <a:r>
              <a:rPr lang="en-US" altLang="ja-JP" sz="2400" b="1" dirty="0">
                <a:solidFill>
                  <a:srgbClr val="C00000"/>
                </a:solidFill>
              </a:rPr>
              <a:t>,</a:t>
            </a:r>
            <a:r>
              <a:rPr lang="ja-JP" altLang="en-US" sz="2400" b="1" dirty="0">
                <a:solidFill>
                  <a:srgbClr val="C00000"/>
                </a:solidFill>
              </a:rPr>
              <a:t>リスクアセスメント</a:t>
            </a:r>
            <a:r>
              <a:rPr lang="en-US" altLang="ja-JP" sz="2400" b="1" dirty="0">
                <a:solidFill>
                  <a:srgbClr val="C00000"/>
                </a:solidFill>
              </a:rPr>
              <a:t>]</a:t>
            </a:r>
            <a:endParaRPr lang="ja-JP" altLang="en-US" sz="2400" b="1" dirty="0">
              <a:solidFill>
                <a:srgbClr val="C00000"/>
              </a:solidFill>
            </a:endParaRPr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AED9F09A-7747-0D74-F77A-EF038968AD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4511" y="950791"/>
            <a:ext cx="8244021" cy="341645"/>
          </a:xfrm>
        </p:spPr>
        <p:txBody>
          <a:bodyPr>
            <a:normAutofit fontScale="90000"/>
          </a:bodyPr>
          <a:lstStyle/>
          <a:p>
            <a:r>
              <a:rPr lang="en-US" altLang="ja-JP" sz="2800" b="1" dirty="0">
                <a:latin typeface="+mn-lt"/>
              </a:rPr>
              <a:t>TOP</a:t>
            </a:r>
            <a:r>
              <a:rPr lang="ja-JP" altLang="en-US" sz="2800" b="1" dirty="0">
                <a:latin typeface="+mn-lt"/>
              </a:rPr>
              <a:t>ページの「キーワード（タグ）で読む」に登録する</a:t>
            </a:r>
            <a:endParaRPr kumimoji="1" lang="ja-JP" altLang="en-US" sz="2800" b="1" dirty="0">
              <a:latin typeface="+mn-lt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8FC283C7-6999-8C90-E720-CADAFDABB289}"/>
              </a:ext>
            </a:extLst>
          </p:cNvPr>
          <p:cNvSpPr txBox="1"/>
          <p:nvPr/>
        </p:nvSpPr>
        <p:spPr>
          <a:xfrm>
            <a:off x="832726" y="1707363"/>
            <a:ext cx="1027599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（留意事項）</a:t>
            </a:r>
            <a:endParaRPr kumimoji="1" lang="en-US" altLang="ja-JP" sz="2400" dirty="0"/>
          </a:p>
          <a:p>
            <a:r>
              <a:rPr lang="ja-JP" altLang="en-US" sz="2400" dirty="0"/>
              <a:t>１　検索で探して貰いたいキーワード「安全」と「リスクアセスメント」</a:t>
            </a:r>
            <a:r>
              <a:rPr lang="ja-JP" altLang="en-US" sz="2400"/>
              <a:t>の両方から記事を見せたい場合</a:t>
            </a:r>
            <a:r>
              <a:rPr lang="ja-JP" altLang="en-US" sz="2400" dirty="0"/>
              <a:t>は、</a:t>
            </a:r>
            <a:endParaRPr kumimoji="1" lang="en-US" altLang="ja-JP" sz="2400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501F078-EF18-6161-2EA8-8B4B70D8E998}"/>
              </a:ext>
            </a:extLst>
          </p:cNvPr>
          <p:cNvSpPr txBox="1"/>
          <p:nvPr/>
        </p:nvSpPr>
        <p:spPr>
          <a:xfrm>
            <a:off x="832727" y="3721327"/>
            <a:ext cx="1017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のように、タグを半角アルファベットの「</a:t>
            </a:r>
            <a:r>
              <a:rPr lang="en-US" altLang="ja-JP" sz="2400" dirty="0"/>
              <a:t>,</a:t>
            </a:r>
            <a:r>
              <a:rPr lang="ja-JP" altLang="en-US" sz="2400" dirty="0"/>
              <a:t>」で区切っての表記になります。</a:t>
            </a:r>
            <a:endParaRPr lang="en-US" altLang="ja-JP" sz="2400" dirty="0"/>
          </a:p>
          <a:p>
            <a:r>
              <a:rPr kumimoji="1" lang="ja-JP" altLang="en-US" sz="2400" dirty="0"/>
              <a:t>２　この場合のタグ表記は漢字でも構いませんが、複数並べる場合の間は必ず半角の「</a:t>
            </a:r>
            <a:r>
              <a:rPr kumimoji="1" lang="en-US" altLang="ja-JP" sz="2400" dirty="0"/>
              <a:t>,</a:t>
            </a:r>
            <a:r>
              <a:rPr kumimoji="1" lang="ja-JP" altLang="en-US" sz="2400" dirty="0"/>
              <a:t>」にしてください。</a:t>
            </a:r>
            <a:endParaRPr kumimoji="1" lang="en-US" altLang="ja-JP" sz="2400" dirty="0"/>
          </a:p>
          <a:p>
            <a:r>
              <a:rPr lang="ja-JP" altLang="en-US" sz="2400" dirty="0"/>
              <a:t>　</a:t>
            </a:r>
            <a:endParaRPr kumimoji="1" lang="en-US" altLang="ja-JP" sz="2400" dirty="0"/>
          </a:p>
        </p:txBody>
      </p:sp>
    </p:spTree>
    <p:extLst>
      <p:ext uri="{BB962C8B-B14F-4D97-AF65-F5344CB8AC3E}">
        <p14:creationId xmlns:p14="http://schemas.microsoft.com/office/powerpoint/2010/main" val="28472476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</TotalTime>
  <Words>999</Words>
  <Application>Microsoft Office PowerPoint</Application>
  <PresentationFormat>ワイド画面</PresentationFormat>
  <Paragraphs>100</Paragraphs>
  <Slides>9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3" baseType="lpstr">
      <vt:lpstr>游ゴシック</vt:lpstr>
      <vt:lpstr>游ゴシック Light</vt:lpstr>
      <vt:lpstr>Arial</vt:lpstr>
      <vt:lpstr>Office テーマ</vt:lpstr>
      <vt:lpstr>新しいHPの利用について</vt:lpstr>
      <vt:lpstr>新HPのコンセプト</vt:lpstr>
      <vt:lpstr>利用方法</vt:lpstr>
      <vt:lpstr>PowerPoint プレゼンテーション</vt:lpstr>
      <vt:lpstr>PowerPoint プレゼンテーション</vt:lpstr>
      <vt:lpstr>PowerPoint プレゼンテーション</vt:lpstr>
      <vt:lpstr>TOPページの業務種別コード</vt:lpstr>
      <vt:lpstr>TOPページの業務種別コードを複数指定したい場合</vt:lpstr>
      <vt:lpstr>TOPページの「キーワード（タグ）で読む」に登録する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新しいHPの利用について</dc:title>
  <dc:creator>haruchika matsui</dc:creator>
  <cp:lastModifiedBy>haruchika matsui</cp:lastModifiedBy>
  <cp:revision>13</cp:revision>
  <dcterms:created xsi:type="dcterms:W3CDTF">2024-02-15T14:15:05Z</dcterms:created>
  <dcterms:modified xsi:type="dcterms:W3CDTF">2024-11-07T16:05:58Z</dcterms:modified>
</cp:coreProperties>
</file>