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1"/>
  </p:sldMasterIdLst>
  <p:notesMasterIdLst>
    <p:notesMasterId r:id="rId15"/>
  </p:notesMasterIdLst>
  <p:sldIdLst>
    <p:sldId id="300" r:id="rId2"/>
    <p:sldId id="283" r:id="rId3"/>
    <p:sldId id="285" r:id="rId4"/>
    <p:sldId id="318" r:id="rId5"/>
    <p:sldId id="319" r:id="rId6"/>
    <p:sldId id="320" r:id="rId7"/>
    <p:sldId id="356" r:id="rId8"/>
    <p:sldId id="346" r:id="rId9"/>
    <p:sldId id="348" r:id="rId10"/>
    <p:sldId id="345" r:id="rId11"/>
    <p:sldId id="354" r:id="rId12"/>
    <p:sldId id="299" r:id="rId13"/>
    <p:sldId id="355" r:id="rId14"/>
  </p:sldIdLst>
  <p:sldSz cx="9144000" cy="6858000" type="screen4x3"/>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EE1D4"/>
    <a:srgbClr val="FCE9D6"/>
    <a:srgbClr val="66FFFF"/>
    <a:srgbClr val="FF9900"/>
    <a:srgbClr val="33CC33"/>
    <a:srgbClr val="B20E9B"/>
    <a:srgbClr val="941C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3341" autoAdjust="0"/>
  </p:normalViewPr>
  <p:slideViewPr>
    <p:cSldViewPr showGuides="1">
      <p:cViewPr varScale="1">
        <p:scale>
          <a:sx n="67" d="100"/>
          <a:sy n="67" d="100"/>
        </p:scale>
        <p:origin x="186" y="78"/>
      </p:cViewPr>
      <p:guideLst>
        <p:guide orient="horz" pos="2160"/>
        <p:guide pos="2789"/>
      </p:guideLst>
    </p:cSldViewPr>
  </p:slideViewPr>
  <p:outlineViewPr>
    <p:cViewPr>
      <p:scale>
        <a:sx n="33" d="100"/>
        <a:sy n="33" d="100"/>
      </p:scale>
      <p:origin x="0" y="-285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75145" cy="500227"/>
          </a:xfrm>
          <a:prstGeom prst="rect">
            <a:avLst/>
          </a:prstGeom>
        </p:spPr>
        <p:txBody>
          <a:bodyPr vert="horz" lIns="92857" tIns="46429" rIns="92857" bIns="464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7588" y="1"/>
            <a:ext cx="2975144" cy="500227"/>
          </a:xfrm>
          <a:prstGeom prst="rect">
            <a:avLst/>
          </a:prstGeom>
        </p:spPr>
        <p:txBody>
          <a:bodyPr vert="horz" lIns="92857" tIns="46429" rIns="92857" bIns="46429" rtlCol="0"/>
          <a:lstStyle>
            <a:lvl1pPr algn="r">
              <a:defRPr sz="1200"/>
            </a:lvl1pPr>
          </a:lstStyle>
          <a:p>
            <a:fld id="{8F9A1A86-2E70-4287-A197-83CCFB76DEE4}" type="datetimeFigureOut">
              <a:rPr kumimoji="1" lang="ja-JP" altLang="en-US" smtClean="0"/>
              <a:t>2024/2/18</a:t>
            </a:fld>
            <a:endParaRPr kumimoji="1" lang="ja-JP" altLang="en-US"/>
          </a:p>
        </p:txBody>
      </p:sp>
      <p:sp>
        <p:nvSpPr>
          <p:cNvPr id="4" name="スライド イメージ プレースホルダー 3"/>
          <p:cNvSpPr>
            <a:spLocks noGrp="1" noRot="1" noChangeAspect="1"/>
          </p:cNvSpPr>
          <p:nvPr>
            <p:ph type="sldImg" idx="2"/>
          </p:nvPr>
        </p:nvSpPr>
        <p:spPr>
          <a:xfrm>
            <a:off x="931863" y="749300"/>
            <a:ext cx="5000625" cy="3749675"/>
          </a:xfrm>
          <a:prstGeom prst="rect">
            <a:avLst/>
          </a:prstGeom>
          <a:noFill/>
          <a:ln w="12700">
            <a:solidFill>
              <a:prstClr val="black"/>
            </a:solidFill>
          </a:ln>
        </p:spPr>
        <p:txBody>
          <a:bodyPr vert="horz" lIns="92857" tIns="46429" rIns="92857" bIns="46429" rtlCol="0" anchor="ctr"/>
          <a:lstStyle/>
          <a:p>
            <a:endParaRPr lang="ja-JP" altLang="en-US"/>
          </a:p>
        </p:txBody>
      </p:sp>
      <p:sp>
        <p:nvSpPr>
          <p:cNvPr id="5" name="ノート プレースホルダー 4"/>
          <p:cNvSpPr>
            <a:spLocks noGrp="1"/>
          </p:cNvSpPr>
          <p:nvPr>
            <p:ph type="body" sz="quarter" idx="3"/>
          </p:nvPr>
        </p:nvSpPr>
        <p:spPr>
          <a:xfrm>
            <a:off x="685950" y="4748130"/>
            <a:ext cx="5492451" cy="4498822"/>
          </a:xfrm>
          <a:prstGeom prst="rect">
            <a:avLst/>
          </a:prstGeom>
        </p:spPr>
        <p:txBody>
          <a:bodyPr vert="horz" lIns="92857" tIns="46429" rIns="92857" bIns="464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94653"/>
            <a:ext cx="2975145" cy="500226"/>
          </a:xfrm>
          <a:prstGeom prst="rect">
            <a:avLst/>
          </a:prstGeom>
        </p:spPr>
        <p:txBody>
          <a:bodyPr vert="horz" lIns="92857" tIns="46429" rIns="92857" bIns="464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7588" y="9494653"/>
            <a:ext cx="2975144" cy="500226"/>
          </a:xfrm>
          <a:prstGeom prst="rect">
            <a:avLst/>
          </a:prstGeom>
        </p:spPr>
        <p:txBody>
          <a:bodyPr vert="horz" lIns="92857" tIns="46429" rIns="92857" bIns="46429" rtlCol="0" anchor="b"/>
          <a:lstStyle>
            <a:lvl1pPr algn="r">
              <a:defRPr sz="1200"/>
            </a:lvl1pPr>
          </a:lstStyle>
          <a:p>
            <a:fld id="{D295D016-AAE3-427D-8ED7-8E38F76D2518}" type="slidenum">
              <a:rPr kumimoji="1" lang="ja-JP" altLang="en-US" smtClean="0"/>
              <a:t>‹#›</a:t>
            </a:fld>
            <a:endParaRPr kumimoji="1" lang="ja-JP" altLang="en-US"/>
          </a:p>
        </p:txBody>
      </p:sp>
    </p:spTree>
    <p:extLst>
      <p:ext uri="{BB962C8B-B14F-4D97-AF65-F5344CB8AC3E}">
        <p14:creationId xmlns:p14="http://schemas.microsoft.com/office/powerpoint/2010/main" val="3433283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1</a:t>
            </a:fld>
            <a:endParaRPr kumimoji="1" lang="ja-JP" altLang="en-US" dirty="0"/>
          </a:p>
        </p:txBody>
      </p:sp>
    </p:spTree>
    <p:extLst>
      <p:ext uri="{BB962C8B-B14F-4D97-AF65-F5344CB8AC3E}">
        <p14:creationId xmlns:p14="http://schemas.microsoft.com/office/powerpoint/2010/main" val="369114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本日のテーマ開設の目次です→読んで流す</a:t>
            </a:r>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2</a:t>
            </a:fld>
            <a:endParaRPr kumimoji="1" lang="ja-JP" altLang="en-US" dirty="0"/>
          </a:p>
        </p:txBody>
      </p:sp>
    </p:spTree>
    <p:extLst>
      <p:ext uri="{BB962C8B-B14F-4D97-AF65-F5344CB8AC3E}">
        <p14:creationId xmlns:p14="http://schemas.microsoft.com/office/powerpoint/2010/main" val="12199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１よく承知のことと思われますが、厚生労働省等のまとめです。承知されている方はしばらく聞き流して頂ければと思います。</a:t>
            </a:r>
            <a:endParaRPr kumimoji="1" lang="en-US" altLang="ja-JP" dirty="0"/>
          </a:p>
          <a:p>
            <a:r>
              <a:rPr kumimoji="1" lang="ja-JP" altLang="en-US" dirty="0"/>
              <a:t>２熱失神から熱射病まで連続的なスペクトラムであること。</a:t>
            </a:r>
            <a:endParaRPr kumimoji="1" lang="en-US" altLang="ja-JP" dirty="0"/>
          </a:p>
          <a:p>
            <a:r>
              <a:rPr kumimoji="1" lang="ja-JP" altLang="en-US" dirty="0"/>
              <a:t>３熱疲労、熱疲弊は説明に「バラツキ」があること。</a:t>
            </a:r>
            <a:endParaRPr kumimoji="1" lang="en-US" altLang="ja-JP" dirty="0"/>
          </a:p>
          <a:p>
            <a:r>
              <a:rPr kumimoji="1" lang="ja-JP" altLang="en-US" dirty="0"/>
              <a:t>４日射病は直接光にあたる場合をいう。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3</a:t>
            </a:fld>
            <a:endParaRPr kumimoji="1" lang="ja-JP" altLang="en-US"/>
          </a:p>
        </p:txBody>
      </p:sp>
    </p:spTree>
    <p:extLst>
      <p:ext uri="{BB962C8B-B14F-4D97-AF65-F5344CB8AC3E}">
        <p14:creationId xmlns:p14="http://schemas.microsoft.com/office/powerpoint/2010/main" val="358137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○朝味噌汁を飲むこと</a:t>
            </a:r>
            <a:endParaRPr kumimoji="1" lang="en-US" altLang="ja-JP" dirty="0"/>
          </a:p>
          <a:p>
            <a:r>
              <a:rPr kumimoji="1" lang="ja-JP" altLang="en-US" dirty="0"/>
              <a:t>○昼：しょっぱい塩鮭が懐かしい。今はカップヌードルか（５～６グラム）</a:t>
            </a:r>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10</a:t>
            </a:fld>
            <a:endParaRPr kumimoji="1" lang="ja-JP" altLang="en-US"/>
          </a:p>
        </p:txBody>
      </p:sp>
    </p:spTree>
    <p:extLst>
      <p:ext uri="{BB962C8B-B14F-4D97-AF65-F5344CB8AC3E}">
        <p14:creationId xmlns:p14="http://schemas.microsoft.com/office/powerpoint/2010/main" val="197998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OS</a:t>
            </a:r>
            <a:r>
              <a:rPr kumimoji="1" lang="ja-JP" altLang="en-US" dirty="0" err="1"/>
              <a:t>ー</a:t>
            </a:r>
            <a:r>
              <a:rPr kumimoji="1" lang="ja-JP" altLang="en-US" dirty="0"/>
              <a:t>１／大塚製薬</a:t>
            </a:r>
            <a:endParaRPr kumimoji="1" lang="en-US" altLang="ja-JP" dirty="0"/>
          </a:p>
          <a:p>
            <a:r>
              <a:rPr kumimoji="1" lang="ja-JP" altLang="en-US" dirty="0"/>
              <a:t>アクアライト</a:t>
            </a:r>
            <a:r>
              <a:rPr kumimoji="1" lang="en-US" altLang="ja-JP" dirty="0"/>
              <a:t>ORS</a:t>
            </a:r>
            <a:r>
              <a:rPr kumimoji="1" lang="ja-JP" altLang="en-US" dirty="0"/>
              <a:t>（小児用）／和光堂</a:t>
            </a:r>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11</a:t>
            </a:fld>
            <a:endParaRPr kumimoji="1" lang="ja-JP" altLang="en-US"/>
          </a:p>
        </p:txBody>
      </p:sp>
    </p:spTree>
    <p:extLst>
      <p:ext uri="{BB962C8B-B14F-4D97-AF65-F5344CB8AC3E}">
        <p14:creationId xmlns:p14="http://schemas.microsoft.com/office/powerpoint/2010/main" val="414895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〇麦茶に塩と砂糖を入れて、前日凍らせておく。あるいは魔法瓶、ステンレスボトルに入れて持参する。</a:t>
            </a:r>
            <a:endParaRPr kumimoji="1" lang="en-US" altLang="ja-JP" dirty="0"/>
          </a:p>
          <a:p>
            <a:r>
              <a:rPr kumimoji="1" lang="ja-JP" altLang="en-US" dirty="0"/>
              <a:t>〇夏野菜は体を冷やす（キュウリなど）。</a:t>
            </a:r>
            <a:endParaRPr kumimoji="1" lang="en-US" altLang="ja-JP" dirty="0"/>
          </a:p>
          <a:p>
            <a:r>
              <a:rPr kumimoji="1" lang="ja-JP" altLang="en-US" dirty="0"/>
              <a:t>〇温かいお茶と冷たいお茶どちらが良いか</a:t>
            </a:r>
            <a:endParaRPr kumimoji="1" lang="en-US" altLang="ja-JP" dirty="0"/>
          </a:p>
          <a:p>
            <a:r>
              <a:rPr kumimoji="1" lang="ja-JP" altLang="en-US" dirty="0"/>
              <a:t>予防のために、体から熱を逃がしてやるだけでなく、体をわざとあたためて熱が外へつたわりやすい状態を作ることもあります。ここで大事なのは、「熱中症の予防のために体を温める」のは理にかなっていますが、いざ熱中症の症状が出始めたら、「とにかく体を冷やす」のが一番だということです。予防と、症状への対応はまるでちがうので、気をつけて下さい。</a:t>
            </a:r>
            <a:endParaRPr kumimoji="1" lang="en-US" altLang="ja-JP" dirty="0"/>
          </a:p>
          <a:p>
            <a:r>
              <a:rPr kumimoji="1" lang="ja-JP" altLang="en-US" dirty="0"/>
              <a:t>〇トマトに砂糖と塩どちらをかけるべきか。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295D016-AAE3-427D-8ED7-8E38F76D2518}" type="slidenum">
              <a:rPr kumimoji="1" lang="ja-JP" altLang="en-US" smtClean="0"/>
              <a:t>12</a:t>
            </a:fld>
            <a:endParaRPr kumimoji="1" lang="ja-JP" altLang="en-US" dirty="0"/>
          </a:p>
        </p:txBody>
      </p:sp>
    </p:spTree>
    <p:extLst>
      <p:ext uri="{BB962C8B-B14F-4D97-AF65-F5344CB8AC3E}">
        <p14:creationId xmlns:p14="http://schemas.microsoft.com/office/powerpoint/2010/main" val="342529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EF49D61-F0AB-42E3-B2CB-DE58E6C0A78B}" type="slidenum">
              <a:rPr lang="en-US" altLang="ja-JP" smtClean="0"/>
              <a:pPr>
                <a:defRPr/>
              </a:pPr>
              <a:t>‹#›</a:t>
            </a:fld>
            <a:endParaRPr lang="en-US" altLang="ja-JP"/>
          </a:p>
        </p:txBody>
      </p:sp>
    </p:spTree>
    <p:extLst>
      <p:ext uri="{BB962C8B-B14F-4D97-AF65-F5344CB8AC3E}">
        <p14:creationId xmlns:p14="http://schemas.microsoft.com/office/powerpoint/2010/main" val="297861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E5C15E6-EF73-4A38-91B3-68EC1E2AA5BE}" type="slidenum">
              <a:rPr lang="en-US" altLang="ja-JP" smtClean="0"/>
              <a:pPr>
                <a:defRPr/>
              </a:pPr>
              <a:t>‹#›</a:t>
            </a:fld>
            <a:endParaRPr lang="en-US" altLang="ja-JP"/>
          </a:p>
        </p:txBody>
      </p:sp>
    </p:spTree>
    <p:extLst>
      <p:ext uri="{BB962C8B-B14F-4D97-AF65-F5344CB8AC3E}">
        <p14:creationId xmlns:p14="http://schemas.microsoft.com/office/powerpoint/2010/main" val="381082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E5C15E6-EF73-4A38-91B3-68EC1E2AA5BE}" type="slidenum">
              <a:rPr lang="en-US" altLang="ja-JP" smtClean="0"/>
              <a:pPr>
                <a:defRPr/>
              </a:pPr>
              <a:t>‹#›</a:t>
            </a:fld>
            <a:endParaRPr lang="en-US" altLang="ja-JP"/>
          </a:p>
        </p:txBody>
      </p:sp>
    </p:spTree>
    <p:extLst>
      <p:ext uri="{BB962C8B-B14F-4D97-AF65-F5344CB8AC3E}">
        <p14:creationId xmlns:p14="http://schemas.microsoft.com/office/powerpoint/2010/main" val="345724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098124D-F730-4D74-B75A-1D31D203E576}" type="slidenum">
              <a:rPr lang="en-US" altLang="ja-JP" smtClean="0"/>
              <a:pPr>
                <a:defRPr/>
              </a:pPr>
              <a:t>‹#›</a:t>
            </a:fld>
            <a:endParaRPr lang="en-US" altLang="ja-JP"/>
          </a:p>
        </p:txBody>
      </p:sp>
    </p:spTree>
    <p:extLst>
      <p:ext uri="{BB962C8B-B14F-4D97-AF65-F5344CB8AC3E}">
        <p14:creationId xmlns:p14="http://schemas.microsoft.com/office/powerpoint/2010/main" val="148922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9E81C112-8A89-4D87-AE0D-DE92985E07BD}" type="slidenum">
              <a:rPr lang="en-US" altLang="ja-JP" smtClean="0"/>
              <a:pPr>
                <a:defRPr/>
              </a:pPr>
              <a:t>‹#›</a:t>
            </a:fld>
            <a:endParaRPr lang="en-US" altLang="ja-JP"/>
          </a:p>
        </p:txBody>
      </p:sp>
    </p:spTree>
    <p:extLst>
      <p:ext uri="{BB962C8B-B14F-4D97-AF65-F5344CB8AC3E}">
        <p14:creationId xmlns:p14="http://schemas.microsoft.com/office/powerpoint/2010/main" val="371058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F6D8F02D-DAC6-469A-9D82-03178B13B81B}" type="slidenum">
              <a:rPr lang="en-US" altLang="ja-JP" smtClean="0"/>
              <a:pPr>
                <a:defRPr/>
              </a:pPr>
              <a:t>‹#›</a:t>
            </a:fld>
            <a:endParaRPr lang="en-US" altLang="ja-JP"/>
          </a:p>
        </p:txBody>
      </p:sp>
    </p:spTree>
    <p:extLst>
      <p:ext uri="{BB962C8B-B14F-4D97-AF65-F5344CB8AC3E}">
        <p14:creationId xmlns:p14="http://schemas.microsoft.com/office/powerpoint/2010/main" val="269415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23CDFCB4-D292-48BC-BA0A-6D9080821720}" type="slidenum">
              <a:rPr lang="en-US" altLang="ja-JP" smtClean="0"/>
              <a:pPr>
                <a:defRPr/>
              </a:pPr>
              <a:t>‹#›</a:t>
            </a:fld>
            <a:endParaRPr lang="en-US" altLang="ja-JP"/>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12441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A2DD31D1-B3D8-45DB-998A-0125ED9A8483}" type="slidenum">
              <a:rPr lang="en-US" altLang="ja-JP" smtClean="0"/>
              <a:pPr>
                <a:defRPr/>
              </a:pPr>
              <a:t>‹#›</a:t>
            </a:fld>
            <a:endParaRPr lang="en-US" altLang="ja-JP"/>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71100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7027BCEF-3EE8-4113-AE6A-7C9A47211478}" type="slidenum">
              <a:rPr lang="en-US" altLang="ja-JP" smtClean="0"/>
              <a:pPr>
                <a:defRPr/>
              </a:pPr>
              <a:t>‹#›</a:t>
            </a:fld>
            <a:endParaRPr lang="en-US" altLang="ja-JP"/>
          </a:p>
        </p:txBody>
      </p:sp>
    </p:spTree>
    <p:extLst>
      <p:ext uri="{BB962C8B-B14F-4D97-AF65-F5344CB8AC3E}">
        <p14:creationId xmlns:p14="http://schemas.microsoft.com/office/powerpoint/2010/main" val="414862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1E5C15E6-EF73-4A38-91B3-68EC1E2AA5BE}" type="slidenum">
              <a:rPr lang="en-US" altLang="ja-JP" smtClean="0"/>
              <a:pPr>
                <a:defRPr/>
              </a:pPr>
              <a:t>‹#›</a:t>
            </a:fld>
            <a:endParaRPr lang="en-US" altLang="ja-JP"/>
          </a:p>
        </p:txBody>
      </p:sp>
    </p:spTree>
    <p:extLst>
      <p:ext uri="{BB962C8B-B14F-4D97-AF65-F5344CB8AC3E}">
        <p14:creationId xmlns:p14="http://schemas.microsoft.com/office/powerpoint/2010/main" val="15662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20A1C43D-8FCC-49E3-9E04-7CD959338B74}" type="slidenum">
              <a:rPr lang="en-US" altLang="ja-JP" smtClean="0"/>
              <a:pPr>
                <a:defRPr/>
              </a:pPr>
              <a:t>‹#›</a:t>
            </a:fld>
            <a:endParaRPr lang="en-US" altLang="ja-JP"/>
          </a:p>
        </p:txBody>
      </p:sp>
    </p:spTree>
    <p:extLst>
      <p:ext uri="{BB962C8B-B14F-4D97-AF65-F5344CB8AC3E}">
        <p14:creationId xmlns:p14="http://schemas.microsoft.com/office/powerpoint/2010/main" val="3847872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1E5C15E6-EF73-4A38-91B3-68EC1E2AA5BE}" type="slidenum">
              <a:rPr lang="en-US" altLang="ja-JP" smtClean="0"/>
              <a:pPr>
                <a:defRPr/>
              </a:pPr>
              <a:t>‹#›</a:t>
            </a:fld>
            <a:endParaRPr lang="en-US" altLang="ja-JP"/>
          </a:p>
        </p:txBody>
      </p:sp>
    </p:spTree>
    <p:extLst>
      <p:ext uri="{BB962C8B-B14F-4D97-AF65-F5344CB8AC3E}">
        <p14:creationId xmlns:p14="http://schemas.microsoft.com/office/powerpoint/2010/main" val="5072267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mailto:&#35443;&#32048;&#12399;abc1234@yahoo.co.j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3388" y="476672"/>
            <a:ext cx="7262192" cy="1581919"/>
          </a:xfrm>
        </p:spPr>
        <p:txBody>
          <a:bodyPr/>
          <a:lstStyle/>
          <a:p>
            <a:pPr marL="0" indent="0" algn="ctr">
              <a:buNone/>
            </a:pPr>
            <a:r>
              <a:rPr kumimoji="1" lang="ja-JP" altLang="en-US" sz="3200" b="1" dirty="0"/>
              <a:t>平成２９年度　熱中症の予防について</a:t>
            </a:r>
            <a:br>
              <a:rPr kumimoji="1" lang="en-US" altLang="ja-JP" sz="2800" dirty="0"/>
            </a:br>
            <a:br>
              <a:rPr kumimoji="1" lang="en-US" altLang="ja-JP" sz="2800" dirty="0"/>
            </a:br>
            <a:r>
              <a:rPr kumimoji="1" lang="ja-JP" altLang="en-US" sz="1600" dirty="0"/>
              <a:t>有効期間：</a:t>
            </a:r>
            <a:r>
              <a:rPr lang="ja-JP" altLang="en-US" sz="1600" dirty="0"/>
              <a:t>平成２９年４月～８月</a:t>
            </a:r>
            <a:br>
              <a:rPr lang="en-US" altLang="ja-JP" sz="1600" dirty="0"/>
            </a:br>
            <a:endParaRPr kumimoji="1" lang="ja-JP" altLang="en-US" sz="1600" dirty="0"/>
          </a:p>
        </p:txBody>
      </p:sp>
      <p:pic>
        <p:nvPicPr>
          <p:cNvPr id="3" name="図 2"/>
          <p:cNvPicPr>
            <a:picLocks noChangeAspect="1"/>
          </p:cNvPicPr>
          <p:nvPr/>
        </p:nvPicPr>
        <p:blipFill>
          <a:blip r:embed="rId3"/>
          <a:stretch>
            <a:fillRect/>
          </a:stretch>
        </p:blipFill>
        <p:spPr>
          <a:xfrm>
            <a:off x="3315295" y="1834807"/>
            <a:ext cx="2119676" cy="2988300"/>
          </a:xfrm>
          <a:prstGeom prst="rect">
            <a:avLst/>
          </a:prstGeom>
          <a:ln w="25400" cmpd="sng">
            <a:solidFill>
              <a:schemeClr val="tx1"/>
            </a:solidFill>
          </a:ln>
        </p:spPr>
      </p:pic>
      <p:pic>
        <p:nvPicPr>
          <p:cNvPr id="10" name="コンテンツ プレースホルダー 9"/>
          <p:cNvPicPr>
            <a:picLocks noGrp="1" noChangeAspect="1"/>
          </p:cNvPicPr>
          <p:nvPr>
            <p:ph idx="1"/>
          </p:nvPr>
        </p:nvPicPr>
        <p:blipFill>
          <a:blip r:embed="rId4"/>
          <a:stretch>
            <a:fillRect/>
          </a:stretch>
        </p:blipFill>
        <p:spPr>
          <a:xfrm>
            <a:off x="6015006" y="1860035"/>
            <a:ext cx="2146003" cy="3003530"/>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4921466"/>
            <a:ext cx="1234769" cy="458628"/>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461" y="4953585"/>
            <a:ext cx="1512168" cy="426509"/>
          </a:xfrm>
          <a:prstGeom prst="rect">
            <a:avLst/>
          </a:prstGeom>
        </p:spPr>
      </p:pic>
      <p:grpSp>
        <p:nvGrpSpPr>
          <p:cNvPr id="21" name="グループ化 20"/>
          <p:cNvGrpSpPr/>
          <p:nvPr/>
        </p:nvGrpSpPr>
        <p:grpSpPr>
          <a:xfrm>
            <a:off x="-299903" y="1834807"/>
            <a:ext cx="4017711" cy="3003530"/>
            <a:chOff x="-795608" y="158751"/>
            <a:chExt cx="4017711" cy="2838202"/>
          </a:xfrm>
        </p:grpSpPr>
        <p:grpSp>
          <p:nvGrpSpPr>
            <p:cNvPr id="22" name="Group 4"/>
            <p:cNvGrpSpPr>
              <a:grpSpLocks/>
            </p:cNvGrpSpPr>
            <p:nvPr/>
          </p:nvGrpSpPr>
          <p:grpSpPr bwMode="auto">
            <a:xfrm>
              <a:off x="158751" y="158751"/>
              <a:ext cx="2108994" cy="2838202"/>
              <a:chOff x="0" y="0"/>
              <a:chExt cx="11906" cy="16838"/>
            </a:xfrm>
          </p:grpSpPr>
          <p:pic>
            <p:nvPicPr>
              <p:cNvPr id="2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906" cy="1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5" y="0"/>
                <a:ext cx="6690" cy="1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7"/>
              <p:cNvSpPr>
                <a:spLocks noChangeArrowheads="1"/>
              </p:cNvSpPr>
              <p:nvPr/>
            </p:nvSpPr>
            <p:spPr bwMode="auto">
              <a:xfrm>
                <a:off x="3130" y="3226"/>
                <a:ext cx="5846" cy="2261"/>
              </a:xfrm>
              <a:prstGeom prst="rect">
                <a:avLst/>
              </a:prstGeom>
              <a:solidFill>
                <a:srgbClr val="231F20">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9" name="Freeform 8"/>
              <p:cNvSpPr>
                <a:spLocks/>
              </p:cNvSpPr>
              <p:nvPr/>
            </p:nvSpPr>
            <p:spPr bwMode="auto">
              <a:xfrm>
                <a:off x="5125" y="3368"/>
                <a:ext cx="1891" cy="1891"/>
              </a:xfrm>
              <a:custGeom>
                <a:avLst/>
                <a:gdLst>
                  <a:gd name="T0" fmla="+- 0 5996 5125"/>
                  <a:gd name="T1" fmla="*/ T0 w 1891"/>
                  <a:gd name="T2" fmla="+- 0 3370 3368"/>
                  <a:gd name="T3" fmla="*/ 3370 h 1891"/>
                  <a:gd name="T4" fmla="+- 0 5854 5125"/>
                  <a:gd name="T5" fmla="*/ T4 w 1891"/>
                  <a:gd name="T6" fmla="+- 0 3393 3368"/>
                  <a:gd name="T7" fmla="*/ 3393 h 1891"/>
                  <a:gd name="T8" fmla="+- 0 5719 5125"/>
                  <a:gd name="T9" fmla="*/ T8 w 1891"/>
                  <a:gd name="T10" fmla="+- 0 3435 3368"/>
                  <a:gd name="T11" fmla="*/ 3435 h 1891"/>
                  <a:gd name="T12" fmla="+- 0 5593 5125"/>
                  <a:gd name="T13" fmla="*/ T12 w 1891"/>
                  <a:gd name="T14" fmla="+- 0 3497 3368"/>
                  <a:gd name="T15" fmla="*/ 3497 h 1891"/>
                  <a:gd name="T16" fmla="+- 0 5479 5125"/>
                  <a:gd name="T17" fmla="*/ T16 w 1891"/>
                  <a:gd name="T18" fmla="+- 0 3575 3368"/>
                  <a:gd name="T19" fmla="*/ 3575 h 1891"/>
                  <a:gd name="T20" fmla="+- 0 5378 5125"/>
                  <a:gd name="T21" fmla="*/ T20 w 1891"/>
                  <a:gd name="T22" fmla="+- 0 3669 3368"/>
                  <a:gd name="T23" fmla="*/ 3669 h 1891"/>
                  <a:gd name="T24" fmla="+- 0 5291 5125"/>
                  <a:gd name="T25" fmla="*/ T24 w 1891"/>
                  <a:gd name="T26" fmla="+- 0 3777 3368"/>
                  <a:gd name="T27" fmla="*/ 3777 h 1891"/>
                  <a:gd name="T28" fmla="+- 0 5221 5125"/>
                  <a:gd name="T29" fmla="*/ T28 w 1891"/>
                  <a:gd name="T30" fmla="+- 0 3897 3368"/>
                  <a:gd name="T31" fmla="*/ 3897 h 1891"/>
                  <a:gd name="T32" fmla="+- 0 5169 5125"/>
                  <a:gd name="T33" fmla="*/ T32 w 1891"/>
                  <a:gd name="T34" fmla="+- 0 4028 3368"/>
                  <a:gd name="T35" fmla="*/ 4028 h 1891"/>
                  <a:gd name="T36" fmla="+- 0 5136 5125"/>
                  <a:gd name="T37" fmla="*/ T36 w 1891"/>
                  <a:gd name="T38" fmla="+- 0 4167 3368"/>
                  <a:gd name="T39" fmla="*/ 4167 h 1891"/>
                  <a:gd name="T40" fmla="+- 0 5125 5125"/>
                  <a:gd name="T41" fmla="*/ T40 w 1891"/>
                  <a:gd name="T42" fmla="+- 0 4313 3368"/>
                  <a:gd name="T43" fmla="*/ 4313 h 1891"/>
                  <a:gd name="T44" fmla="+- 0 5136 5125"/>
                  <a:gd name="T45" fmla="*/ T44 w 1891"/>
                  <a:gd name="T46" fmla="+- 0 4459 3368"/>
                  <a:gd name="T47" fmla="*/ 4459 h 1891"/>
                  <a:gd name="T48" fmla="+- 0 5169 5125"/>
                  <a:gd name="T49" fmla="*/ T48 w 1891"/>
                  <a:gd name="T50" fmla="+- 0 4598 3368"/>
                  <a:gd name="T51" fmla="*/ 4598 h 1891"/>
                  <a:gd name="T52" fmla="+- 0 5221 5125"/>
                  <a:gd name="T53" fmla="*/ T52 w 1891"/>
                  <a:gd name="T54" fmla="+- 0 4729 3368"/>
                  <a:gd name="T55" fmla="*/ 4729 h 1891"/>
                  <a:gd name="T56" fmla="+- 0 5291 5125"/>
                  <a:gd name="T57" fmla="*/ T56 w 1891"/>
                  <a:gd name="T58" fmla="+- 0 4849 3368"/>
                  <a:gd name="T59" fmla="*/ 4849 h 1891"/>
                  <a:gd name="T60" fmla="+- 0 5378 5125"/>
                  <a:gd name="T61" fmla="*/ T60 w 1891"/>
                  <a:gd name="T62" fmla="+- 0 4957 3368"/>
                  <a:gd name="T63" fmla="*/ 4957 h 1891"/>
                  <a:gd name="T64" fmla="+- 0 5479 5125"/>
                  <a:gd name="T65" fmla="*/ T64 w 1891"/>
                  <a:gd name="T66" fmla="+- 0 5051 3368"/>
                  <a:gd name="T67" fmla="*/ 5051 h 1891"/>
                  <a:gd name="T68" fmla="+- 0 5593 5125"/>
                  <a:gd name="T69" fmla="*/ T68 w 1891"/>
                  <a:gd name="T70" fmla="+- 0 5129 3368"/>
                  <a:gd name="T71" fmla="*/ 5129 h 1891"/>
                  <a:gd name="T72" fmla="+- 0 5719 5125"/>
                  <a:gd name="T73" fmla="*/ T72 w 1891"/>
                  <a:gd name="T74" fmla="+- 0 5191 3368"/>
                  <a:gd name="T75" fmla="*/ 5191 h 1891"/>
                  <a:gd name="T76" fmla="+- 0 5854 5125"/>
                  <a:gd name="T77" fmla="*/ T76 w 1891"/>
                  <a:gd name="T78" fmla="+- 0 5233 3368"/>
                  <a:gd name="T79" fmla="*/ 5233 h 1891"/>
                  <a:gd name="T80" fmla="+- 0 5996 5125"/>
                  <a:gd name="T81" fmla="*/ T80 w 1891"/>
                  <a:gd name="T82" fmla="+- 0 5255 3368"/>
                  <a:gd name="T83" fmla="*/ 5255 h 1891"/>
                  <a:gd name="T84" fmla="+- 0 6144 5125"/>
                  <a:gd name="T85" fmla="*/ T84 w 1891"/>
                  <a:gd name="T86" fmla="+- 0 5255 3368"/>
                  <a:gd name="T87" fmla="*/ 5255 h 1891"/>
                  <a:gd name="T88" fmla="+- 0 6287 5125"/>
                  <a:gd name="T89" fmla="*/ T88 w 1891"/>
                  <a:gd name="T90" fmla="+- 0 5233 3368"/>
                  <a:gd name="T91" fmla="*/ 5233 h 1891"/>
                  <a:gd name="T92" fmla="+- 0 6422 5125"/>
                  <a:gd name="T93" fmla="*/ T92 w 1891"/>
                  <a:gd name="T94" fmla="+- 0 5191 3368"/>
                  <a:gd name="T95" fmla="*/ 5191 h 1891"/>
                  <a:gd name="T96" fmla="+- 0 6547 5125"/>
                  <a:gd name="T97" fmla="*/ T96 w 1891"/>
                  <a:gd name="T98" fmla="+- 0 5129 3368"/>
                  <a:gd name="T99" fmla="*/ 5129 h 1891"/>
                  <a:gd name="T100" fmla="+- 0 6662 5125"/>
                  <a:gd name="T101" fmla="*/ T100 w 1891"/>
                  <a:gd name="T102" fmla="+- 0 5051 3368"/>
                  <a:gd name="T103" fmla="*/ 5051 h 1891"/>
                  <a:gd name="T104" fmla="+- 0 6763 5125"/>
                  <a:gd name="T105" fmla="*/ T104 w 1891"/>
                  <a:gd name="T106" fmla="+- 0 4957 3368"/>
                  <a:gd name="T107" fmla="*/ 4957 h 1891"/>
                  <a:gd name="T108" fmla="+- 0 6849 5125"/>
                  <a:gd name="T109" fmla="*/ T108 w 1891"/>
                  <a:gd name="T110" fmla="+- 0 4849 3368"/>
                  <a:gd name="T111" fmla="*/ 4849 h 1891"/>
                  <a:gd name="T112" fmla="+- 0 6920 5125"/>
                  <a:gd name="T113" fmla="*/ T112 w 1891"/>
                  <a:gd name="T114" fmla="+- 0 4729 3368"/>
                  <a:gd name="T115" fmla="*/ 4729 h 1891"/>
                  <a:gd name="T116" fmla="+- 0 6972 5125"/>
                  <a:gd name="T117" fmla="*/ T116 w 1891"/>
                  <a:gd name="T118" fmla="+- 0 4598 3368"/>
                  <a:gd name="T119" fmla="*/ 4598 h 1891"/>
                  <a:gd name="T120" fmla="+- 0 7004 5125"/>
                  <a:gd name="T121" fmla="*/ T120 w 1891"/>
                  <a:gd name="T122" fmla="+- 0 4459 3368"/>
                  <a:gd name="T123" fmla="*/ 4459 h 1891"/>
                  <a:gd name="T124" fmla="+- 0 7016 5125"/>
                  <a:gd name="T125" fmla="*/ T124 w 1891"/>
                  <a:gd name="T126" fmla="+- 0 4313 3368"/>
                  <a:gd name="T127" fmla="*/ 4313 h 1891"/>
                  <a:gd name="T128" fmla="+- 0 7004 5125"/>
                  <a:gd name="T129" fmla="*/ T128 w 1891"/>
                  <a:gd name="T130" fmla="+- 0 4167 3368"/>
                  <a:gd name="T131" fmla="*/ 4167 h 1891"/>
                  <a:gd name="T132" fmla="+- 0 6972 5125"/>
                  <a:gd name="T133" fmla="*/ T132 w 1891"/>
                  <a:gd name="T134" fmla="+- 0 4028 3368"/>
                  <a:gd name="T135" fmla="*/ 4028 h 1891"/>
                  <a:gd name="T136" fmla="+- 0 6920 5125"/>
                  <a:gd name="T137" fmla="*/ T136 w 1891"/>
                  <a:gd name="T138" fmla="+- 0 3897 3368"/>
                  <a:gd name="T139" fmla="*/ 3897 h 1891"/>
                  <a:gd name="T140" fmla="+- 0 6849 5125"/>
                  <a:gd name="T141" fmla="*/ T140 w 1891"/>
                  <a:gd name="T142" fmla="+- 0 3777 3368"/>
                  <a:gd name="T143" fmla="*/ 3777 h 1891"/>
                  <a:gd name="T144" fmla="+- 0 6763 5125"/>
                  <a:gd name="T145" fmla="*/ T144 w 1891"/>
                  <a:gd name="T146" fmla="+- 0 3669 3368"/>
                  <a:gd name="T147" fmla="*/ 3669 h 1891"/>
                  <a:gd name="T148" fmla="+- 0 6662 5125"/>
                  <a:gd name="T149" fmla="*/ T148 w 1891"/>
                  <a:gd name="T150" fmla="+- 0 3575 3368"/>
                  <a:gd name="T151" fmla="*/ 3575 h 1891"/>
                  <a:gd name="T152" fmla="+- 0 6547 5125"/>
                  <a:gd name="T153" fmla="*/ T152 w 1891"/>
                  <a:gd name="T154" fmla="+- 0 3497 3368"/>
                  <a:gd name="T155" fmla="*/ 3497 h 1891"/>
                  <a:gd name="T156" fmla="+- 0 6422 5125"/>
                  <a:gd name="T157" fmla="*/ T156 w 1891"/>
                  <a:gd name="T158" fmla="+- 0 3435 3368"/>
                  <a:gd name="T159" fmla="*/ 3435 h 1891"/>
                  <a:gd name="T160" fmla="+- 0 6287 5125"/>
                  <a:gd name="T161" fmla="*/ T160 w 1891"/>
                  <a:gd name="T162" fmla="+- 0 3393 3368"/>
                  <a:gd name="T163" fmla="*/ 3393 h 1891"/>
                  <a:gd name="T164" fmla="+- 0 6144 5125"/>
                  <a:gd name="T165" fmla="*/ T164 w 1891"/>
                  <a:gd name="T166" fmla="+- 0 3370 3368"/>
                  <a:gd name="T167" fmla="*/ 3370 h 18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891" h="1891">
                    <a:moveTo>
                      <a:pt x="945" y="0"/>
                    </a:moveTo>
                    <a:lnTo>
                      <a:pt x="871" y="2"/>
                    </a:lnTo>
                    <a:lnTo>
                      <a:pt x="799" y="11"/>
                    </a:lnTo>
                    <a:lnTo>
                      <a:pt x="729" y="25"/>
                    </a:lnTo>
                    <a:lnTo>
                      <a:pt x="660" y="43"/>
                    </a:lnTo>
                    <a:lnTo>
                      <a:pt x="594" y="67"/>
                    </a:lnTo>
                    <a:lnTo>
                      <a:pt x="530" y="96"/>
                    </a:lnTo>
                    <a:lnTo>
                      <a:pt x="468" y="129"/>
                    </a:lnTo>
                    <a:lnTo>
                      <a:pt x="410" y="166"/>
                    </a:lnTo>
                    <a:lnTo>
                      <a:pt x="354" y="207"/>
                    </a:lnTo>
                    <a:lnTo>
                      <a:pt x="302" y="252"/>
                    </a:lnTo>
                    <a:lnTo>
                      <a:pt x="253" y="301"/>
                    </a:lnTo>
                    <a:lnTo>
                      <a:pt x="208" y="354"/>
                    </a:lnTo>
                    <a:lnTo>
                      <a:pt x="166" y="409"/>
                    </a:lnTo>
                    <a:lnTo>
                      <a:pt x="129" y="468"/>
                    </a:lnTo>
                    <a:lnTo>
                      <a:pt x="96" y="529"/>
                    </a:lnTo>
                    <a:lnTo>
                      <a:pt x="68" y="593"/>
                    </a:lnTo>
                    <a:lnTo>
                      <a:pt x="44" y="660"/>
                    </a:lnTo>
                    <a:lnTo>
                      <a:pt x="25" y="728"/>
                    </a:lnTo>
                    <a:lnTo>
                      <a:pt x="11" y="799"/>
                    </a:lnTo>
                    <a:lnTo>
                      <a:pt x="3" y="871"/>
                    </a:lnTo>
                    <a:lnTo>
                      <a:pt x="0" y="945"/>
                    </a:lnTo>
                    <a:lnTo>
                      <a:pt x="3" y="1019"/>
                    </a:lnTo>
                    <a:lnTo>
                      <a:pt x="11" y="1091"/>
                    </a:lnTo>
                    <a:lnTo>
                      <a:pt x="25" y="1162"/>
                    </a:lnTo>
                    <a:lnTo>
                      <a:pt x="44" y="1230"/>
                    </a:lnTo>
                    <a:lnTo>
                      <a:pt x="68" y="1297"/>
                    </a:lnTo>
                    <a:lnTo>
                      <a:pt x="96" y="1361"/>
                    </a:lnTo>
                    <a:lnTo>
                      <a:pt x="129" y="1422"/>
                    </a:lnTo>
                    <a:lnTo>
                      <a:pt x="166" y="1481"/>
                    </a:lnTo>
                    <a:lnTo>
                      <a:pt x="208" y="1536"/>
                    </a:lnTo>
                    <a:lnTo>
                      <a:pt x="253" y="1589"/>
                    </a:lnTo>
                    <a:lnTo>
                      <a:pt x="302" y="1637"/>
                    </a:lnTo>
                    <a:lnTo>
                      <a:pt x="354" y="1683"/>
                    </a:lnTo>
                    <a:lnTo>
                      <a:pt x="410" y="1724"/>
                    </a:lnTo>
                    <a:lnTo>
                      <a:pt x="468" y="1761"/>
                    </a:lnTo>
                    <a:lnTo>
                      <a:pt x="530" y="1794"/>
                    </a:lnTo>
                    <a:lnTo>
                      <a:pt x="594" y="1823"/>
                    </a:lnTo>
                    <a:lnTo>
                      <a:pt x="660" y="1846"/>
                    </a:lnTo>
                    <a:lnTo>
                      <a:pt x="729" y="1865"/>
                    </a:lnTo>
                    <a:lnTo>
                      <a:pt x="799" y="1879"/>
                    </a:lnTo>
                    <a:lnTo>
                      <a:pt x="871" y="1887"/>
                    </a:lnTo>
                    <a:lnTo>
                      <a:pt x="945" y="1890"/>
                    </a:lnTo>
                    <a:lnTo>
                      <a:pt x="1019" y="1887"/>
                    </a:lnTo>
                    <a:lnTo>
                      <a:pt x="1092" y="1879"/>
                    </a:lnTo>
                    <a:lnTo>
                      <a:pt x="1162" y="1865"/>
                    </a:lnTo>
                    <a:lnTo>
                      <a:pt x="1231" y="1846"/>
                    </a:lnTo>
                    <a:lnTo>
                      <a:pt x="1297" y="1823"/>
                    </a:lnTo>
                    <a:lnTo>
                      <a:pt x="1361" y="1794"/>
                    </a:lnTo>
                    <a:lnTo>
                      <a:pt x="1422" y="1761"/>
                    </a:lnTo>
                    <a:lnTo>
                      <a:pt x="1481" y="1724"/>
                    </a:lnTo>
                    <a:lnTo>
                      <a:pt x="1537" y="1683"/>
                    </a:lnTo>
                    <a:lnTo>
                      <a:pt x="1589" y="1637"/>
                    </a:lnTo>
                    <a:lnTo>
                      <a:pt x="1638" y="1589"/>
                    </a:lnTo>
                    <a:lnTo>
                      <a:pt x="1683" y="1536"/>
                    </a:lnTo>
                    <a:lnTo>
                      <a:pt x="1724" y="1481"/>
                    </a:lnTo>
                    <a:lnTo>
                      <a:pt x="1762" y="1422"/>
                    </a:lnTo>
                    <a:lnTo>
                      <a:pt x="1795" y="1361"/>
                    </a:lnTo>
                    <a:lnTo>
                      <a:pt x="1823" y="1297"/>
                    </a:lnTo>
                    <a:lnTo>
                      <a:pt x="1847" y="1230"/>
                    </a:lnTo>
                    <a:lnTo>
                      <a:pt x="1866" y="1162"/>
                    </a:lnTo>
                    <a:lnTo>
                      <a:pt x="1879" y="1091"/>
                    </a:lnTo>
                    <a:lnTo>
                      <a:pt x="1888" y="1019"/>
                    </a:lnTo>
                    <a:lnTo>
                      <a:pt x="1891" y="945"/>
                    </a:lnTo>
                    <a:lnTo>
                      <a:pt x="1888" y="871"/>
                    </a:lnTo>
                    <a:lnTo>
                      <a:pt x="1879" y="799"/>
                    </a:lnTo>
                    <a:lnTo>
                      <a:pt x="1866" y="728"/>
                    </a:lnTo>
                    <a:lnTo>
                      <a:pt x="1847" y="660"/>
                    </a:lnTo>
                    <a:lnTo>
                      <a:pt x="1823" y="593"/>
                    </a:lnTo>
                    <a:lnTo>
                      <a:pt x="1795" y="529"/>
                    </a:lnTo>
                    <a:lnTo>
                      <a:pt x="1762" y="468"/>
                    </a:lnTo>
                    <a:lnTo>
                      <a:pt x="1724" y="409"/>
                    </a:lnTo>
                    <a:lnTo>
                      <a:pt x="1683" y="354"/>
                    </a:lnTo>
                    <a:lnTo>
                      <a:pt x="1638" y="301"/>
                    </a:lnTo>
                    <a:lnTo>
                      <a:pt x="1589" y="252"/>
                    </a:lnTo>
                    <a:lnTo>
                      <a:pt x="1537" y="207"/>
                    </a:lnTo>
                    <a:lnTo>
                      <a:pt x="1481" y="166"/>
                    </a:lnTo>
                    <a:lnTo>
                      <a:pt x="1422" y="129"/>
                    </a:lnTo>
                    <a:lnTo>
                      <a:pt x="1361" y="96"/>
                    </a:lnTo>
                    <a:lnTo>
                      <a:pt x="1297" y="67"/>
                    </a:lnTo>
                    <a:lnTo>
                      <a:pt x="1231" y="43"/>
                    </a:lnTo>
                    <a:lnTo>
                      <a:pt x="1162" y="25"/>
                    </a:lnTo>
                    <a:lnTo>
                      <a:pt x="1092" y="11"/>
                    </a:lnTo>
                    <a:lnTo>
                      <a:pt x="1019" y="2"/>
                    </a:lnTo>
                    <a:lnTo>
                      <a:pt x="94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30" name="AutoShape 9"/>
              <p:cNvSpPr>
                <a:spLocks/>
              </p:cNvSpPr>
              <p:nvPr/>
            </p:nvSpPr>
            <p:spPr bwMode="auto">
              <a:xfrm>
                <a:off x="3328" y="3368"/>
                <a:ext cx="5477" cy="1891"/>
              </a:xfrm>
              <a:custGeom>
                <a:avLst/>
                <a:gdLst>
                  <a:gd name="T0" fmla="+- 0 5207 3328"/>
                  <a:gd name="T1" fmla="*/ T0 w 5477"/>
                  <a:gd name="T2" fmla="+- 0 4167 3368"/>
                  <a:gd name="T3" fmla="*/ 4167 h 1891"/>
                  <a:gd name="T4" fmla="+- 0 5151 3328"/>
                  <a:gd name="T5" fmla="*/ T4 w 5477"/>
                  <a:gd name="T6" fmla="+- 0 3961 3368"/>
                  <a:gd name="T7" fmla="*/ 3961 h 1891"/>
                  <a:gd name="T8" fmla="+- 0 5052 3328"/>
                  <a:gd name="T9" fmla="*/ T8 w 5477"/>
                  <a:gd name="T10" fmla="+- 0 3777 3368"/>
                  <a:gd name="T11" fmla="*/ 3777 h 1891"/>
                  <a:gd name="T12" fmla="+- 0 4917 3328"/>
                  <a:gd name="T13" fmla="*/ T12 w 5477"/>
                  <a:gd name="T14" fmla="+- 0 3620 3368"/>
                  <a:gd name="T15" fmla="*/ 3620 h 1891"/>
                  <a:gd name="T16" fmla="+- 0 4750 3328"/>
                  <a:gd name="T17" fmla="*/ T16 w 5477"/>
                  <a:gd name="T18" fmla="+- 0 3497 3368"/>
                  <a:gd name="T19" fmla="*/ 3497 h 1891"/>
                  <a:gd name="T20" fmla="+- 0 4559 3328"/>
                  <a:gd name="T21" fmla="*/ T20 w 5477"/>
                  <a:gd name="T22" fmla="+- 0 3411 3368"/>
                  <a:gd name="T23" fmla="*/ 3411 h 1891"/>
                  <a:gd name="T24" fmla="+- 0 4347 3328"/>
                  <a:gd name="T25" fmla="*/ T24 w 5477"/>
                  <a:gd name="T26" fmla="+- 0 3370 3368"/>
                  <a:gd name="T27" fmla="*/ 3370 h 1891"/>
                  <a:gd name="T28" fmla="+- 0 4127 3328"/>
                  <a:gd name="T29" fmla="*/ T28 w 5477"/>
                  <a:gd name="T30" fmla="+- 0 3379 3368"/>
                  <a:gd name="T31" fmla="*/ 3379 h 1891"/>
                  <a:gd name="T32" fmla="+- 0 3921 3328"/>
                  <a:gd name="T33" fmla="*/ T32 w 5477"/>
                  <a:gd name="T34" fmla="+- 0 3435 3368"/>
                  <a:gd name="T35" fmla="*/ 3435 h 1891"/>
                  <a:gd name="T36" fmla="+- 0 3738 3328"/>
                  <a:gd name="T37" fmla="*/ T36 w 5477"/>
                  <a:gd name="T38" fmla="+- 0 3534 3368"/>
                  <a:gd name="T39" fmla="*/ 3534 h 1891"/>
                  <a:gd name="T40" fmla="+- 0 3581 3328"/>
                  <a:gd name="T41" fmla="*/ T40 w 5477"/>
                  <a:gd name="T42" fmla="+- 0 3669 3368"/>
                  <a:gd name="T43" fmla="*/ 3669 h 1891"/>
                  <a:gd name="T44" fmla="+- 0 3457 3328"/>
                  <a:gd name="T45" fmla="*/ T44 w 5477"/>
                  <a:gd name="T46" fmla="+- 0 3836 3368"/>
                  <a:gd name="T47" fmla="*/ 3836 h 1891"/>
                  <a:gd name="T48" fmla="+- 0 3372 3328"/>
                  <a:gd name="T49" fmla="*/ T48 w 5477"/>
                  <a:gd name="T50" fmla="+- 0 4028 3368"/>
                  <a:gd name="T51" fmla="*/ 4028 h 1891"/>
                  <a:gd name="T52" fmla="+- 0 3331 3328"/>
                  <a:gd name="T53" fmla="*/ T52 w 5477"/>
                  <a:gd name="T54" fmla="+- 0 4239 3368"/>
                  <a:gd name="T55" fmla="*/ 4239 h 1891"/>
                  <a:gd name="T56" fmla="+- 0 3339 3328"/>
                  <a:gd name="T57" fmla="*/ T56 w 5477"/>
                  <a:gd name="T58" fmla="+- 0 4459 3368"/>
                  <a:gd name="T59" fmla="*/ 4459 h 1891"/>
                  <a:gd name="T60" fmla="+- 0 3395 3328"/>
                  <a:gd name="T61" fmla="*/ T60 w 5477"/>
                  <a:gd name="T62" fmla="+- 0 4665 3368"/>
                  <a:gd name="T63" fmla="*/ 4665 h 1891"/>
                  <a:gd name="T64" fmla="+- 0 3494 3328"/>
                  <a:gd name="T65" fmla="*/ T64 w 5477"/>
                  <a:gd name="T66" fmla="+- 0 4849 3368"/>
                  <a:gd name="T67" fmla="*/ 4849 h 1891"/>
                  <a:gd name="T68" fmla="+- 0 3630 3328"/>
                  <a:gd name="T69" fmla="*/ T68 w 5477"/>
                  <a:gd name="T70" fmla="+- 0 5005 3368"/>
                  <a:gd name="T71" fmla="*/ 5005 h 1891"/>
                  <a:gd name="T72" fmla="+- 0 3796 3328"/>
                  <a:gd name="T73" fmla="*/ T72 w 5477"/>
                  <a:gd name="T74" fmla="+- 0 5129 3368"/>
                  <a:gd name="T75" fmla="*/ 5129 h 1891"/>
                  <a:gd name="T76" fmla="+- 0 3988 3328"/>
                  <a:gd name="T77" fmla="*/ T76 w 5477"/>
                  <a:gd name="T78" fmla="+- 0 5214 3368"/>
                  <a:gd name="T79" fmla="*/ 5214 h 1891"/>
                  <a:gd name="T80" fmla="+- 0 4199 3328"/>
                  <a:gd name="T81" fmla="*/ T80 w 5477"/>
                  <a:gd name="T82" fmla="+- 0 5255 3368"/>
                  <a:gd name="T83" fmla="*/ 5255 h 1891"/>
                  <a:gd name="T84" fmla="+- 0 4419 3328"/>
                  <a:gd name="T85" fmla="*/ T84 w 5477"/>
                  <a:gd name="T86" fmla="+- 0 5247 3368"/>
                  <a:gd name="T87" fmla="*/ 5247 h 1891"/>
                  <a:gd name="T88" fmla="+- 0 4625 3328"/>
                  <a:gd name="T89" fmla="*/ T88 w 5477"/>
                  <a:gd name="T90" fmla="+- 0 5191 3368"/>
                  <a:gd name="T91" fmla="*/ 5191 h 1891"/>
                  <a:gd name="T92" fmla="+- 0 4809 3328"/>
                  <a:gd name="T93" fmla="*/ T92 w 5477"/>
                  <a:gd name="T94" fmla="+- 0 5092 3368"/>
                  <a:gd name="T95" fmla="*/ 5092 h 1891"/>
                  <a:gd name="T96" fmla="+- 0 4966 3328"/>
                  <a:gd name="T97" fmla="*/ T96 w 5477"/>
                  <a:gd name="T98" fmla="+- 0 4957 3368"/>
                  <a:gd name="T99" fmla="*/ 4957 h 1891"/>
                  <a:gd name="T100" fmla="+- 0 5090 3328"/>
                  <a:gd name="T101" fmla="*/ T100 w 5477"/>
                  <a:gd name="T102" fmla="+- 0 4790 3368"/>
                  <a:gd name="T103" fmla="*/ 4790 h 1891"/>
                  <a:gd name="T104" fmla="+- 0 5175 3328"/>
                  <a:gd name="T105" fmla="*/ T104 w 5477"/>
                  <a:gd name="T106" fmla="+- 0 4598 3368"/>
                  <a:gd name="T107" fmla="*/ 4598 h 1891"/>
                  <a:gd name="T108" fmla="+- 0 5216 3328"/>
                  <a:gd name="T109" fmla="*/ T108 w 5477"/>
                  <a:gd name="T110" fmla="+- 0 4387 3368"/>
                  <a:gd name="T111" fmla="*/ 4387 h 1891"/>
                  <a:gd name="T112" fmla="+- 0 8802 3328"/>
                  <a:gd name="T113" fmla="*/ T112 w 5477"/>
                  <a:gd name="T114" fmla="+- 0 4239 3368"/>
                  <a:gd name="T115" fmla="*/ 4239 h 1891"/>
                  <a:gd name="T116" fmla="+- 0 8761 3328"/>
                  <a:gd name="T117" fmla="*/ T116 w 5477"/>
                  <a:gd name="T118" fmla="+- 0 4028 3368"/>
                  <a:gd name="T119" fmla="*/ 4028 h 1891"/>
                  <a:gd name="T120" fmla="+- 0 8675 3328"/>
                  <a:gd name="T121" fmla="*/ T120 w 5477"/>
                  <a:gd name="T122" fmla="+- 0 3836 3368"/>
                  <a:gd name="T123" fmla="*/ 3836 h 1891"/>
                  <a:gd name="T124" fmla="+- 0 8552 3328"/>
                  <a:gd name="T125" fmla="*/ T124 w 5477"/>
                  <a:gd name="T126" fmla="+- 0 3669 3368"/>
                  <a:gd name="T127" fmla="*/ 3669 h 1891"/>
                  <a:gd name="T128" fmla="+- 0 8395 3328"/>
                  <a:gd name="T129" fmla="*/ T128 w 5477"/>
                  <a:gd name="T130" fmla="+- 0 3534 3368"/>
                  <a:gd name="T131" fmla="*/ 3534 h 1891"/>
                  <a:gd name="T132" fmla="+- 0 8211 3328"/>
                  <a:gd name="T133" fmla="*/ T132 w 5477"/>
                  <a:gd name="T134" fmla="+- 0 3435 3368"/>
                  <a:gd name="T135" fmla="*/ 3435 h 1891"/>
                  <a:gd name="T136" fmla="+- 0 8005 3328"/>
                  <a:gd name="T137" fmla="*/ T136 w 5477"/>
                  <a:gd name="T138" fmla="+- 0 3379 3368"/>
                  <a:gd name="T139" fmla="*/ 3379 h 1891"/>
                  <a:gd name="T140" fmla="+- 0 7785 3328"/>
                  <a:gd name="T141" fmla="*/ T140 w 5477"/>
                  <a:gd name="T142" fmla="+- 0 3370 3368"/>
                  <a:gd name="T143" fmla="*/ 3370 h 1891"/>
                  <a:gd name="T144" fmla="+- 0 7574 3328"/>
                  <a:gd name="T145" fmla="*/ T144 w 5477"/>
                  <a:gd name="T146" fmla="+- 0 3411 3368"/>
                  <a:gd name="T147" fmla="*/ 3411 h 1891"/>
                  <a:gd name="T148" fmla="+- 0 7382 3328"/>
                  <a:gd name="T149" fmla="*/ T148 w 5477"/>
                  <a:gd name="T150" fmla="+- 0 3497 3368"/>
                  <a:gd name="T151" fmla="*/ 3497 h 1891"/>
                  <a:gd name="T152" fmla="+- 0 7215 3328"/>
                  <a:gd name="T153" fmla="*/ T152 w 5477"/>
                  <a:gd name="T154" fmla="+- 0 3620 3368"/>
                  <a:gd name="T155" fmla="*/ 3620 h 1891"/>
                  <a:gd name="T156" fmla="+- 0 7080 3328"/>
                  <a:gd name="T157" fmla="*/ T156 w 5477"/>
                  <a:gd name="T158" fmla="+- 0 3777 3368"/>
                  <a:gd name="T159" fmla="*/ 3777 h 1891"/>
                  <a:gd name="T160" fmla="+- 0 6981 3328"/>
                  <a:gd name="T161" fmla="*/ T160 w 5477"/>
                  <a:gd name="T162" fmla="+- 0 3961 3368"/>
                  <a:gd name="T163" fmla="*/ 3961 h 1891"/>
                  <a:gd name="T164" fmla="+- 0 6925 3328"/>
                  <a:gd name="T165" fmla="*/ T164 w 5477"/>
                  <a:gd name="T166" fmla="+- 0 4167 3368"/>
                  <a:gd name="T167" fmla="*/ 4167 h 1891"/>
                  <a:gd name="T168" fmla="+- 0 6917 3328"/>
                  <a:gd name="T169" fmla="*/ T168 w 5477"/>
                  <a:gd name="T170" fmla="+- 0 4387 3368"/>
                  <a:gd name="T171" fmla="*/ 4387 h 1891"/>
                  <a:gd name="T172" fmla="+- 0 6958 3328"/>
                  <a:gd name="T173" fmla="*/ T172 w 5477"/>
                  <a:gd name="T174" fmla="+- 0 4598 3368"/>
                  <a:gd name="T175" fmla="*/ 4598 h 1891"/>
                  <a:gd name="T176" fmla="+- 0 7043 3328"/>
                  <a:gd name="T177" fmla="*/ T176 w 5477"/>
                  <a:gd name="T178" fmla="+- 0 4790 3368"/>
                  <a:gd name="T179" fmla="*/ 4790 h 1891"/>
                  <a:gd name="T180" fmla="+- 0 7167 3328"/>
                  <a:gd name="T181" fmla="*/ T180 w 5477"/>
                  <a:gd name="T182" fmla="+- 0 4957 3368"/>
                  <a:gd name="T183" fmla="*/ 4957 h 1891"/>
                  <a:gd name="T184" fmla="+- 0 7323 3328"/>
                  <a:gd name="T185" fmla="*/ T184 w 5477"/>
                  <a:gd name="T186" fmla="+- 0 5092 3368"/>
                  <a:gd name="T187" fmla="*/ 5092 h 1891"/>
                  <a:gd name="T188" fmla="+- 0 7507 3328"/>
                  <a:gd name="T189" fmla="*/ T188 w 5477"/>
                  <a:gd name="T190" fmla="+- 0 5191 3368"/>
                  <a:gd name="T191" fmla="*/ 5191 h 1891"/>
                  <a:gd name="T192" fmla="+- 0 7713 3328"/>
                  <a:gd name="T193" fmla="*/ T192 w 5477"/>
                  <a:gd name="T194" fmla="+- 0 5247 3368"/>
                  <a:gd name="T195" fmla="*/ 5247 h 1891"/>
                  <a:gd name="T196" fmla="+- 0 7933 3328"/>
                  <a:gd name="T197" fmla="*/ T196 w 5477"/>
                  <a:gd name="T198" fmla="+- 0 5255 3368"/>
                  <a:gd name="T199" fmla="*/ 5255 h 1891"/>
                  <a:gd name="T200" fmla="+- 0 8144 3328"/>
                  <a:gd name="T201" fmla="*/ T200 w 5477"/>
                  <a:gd name="T202" fmla="+- 0 5214 3368"/>
                  <a:gd name="T203" fmla="*/ 5214 h 1891"/>
                  <a:gd name="T204" fmla="+- 0 8336 3328"/>
                  <a:gd name="T205" fmla="*/ T204 w 5477"/>
                  <a:gd name="T206" fmla="+- 0 5129 3368"/>
                  <a:gd name="T207" fmla="*/ 5129 h 1891"/>
                  <a:gd name="T208" fmla="+- 0 8503 3328"/>
                  <a:gd name="T209" fmla="*/ T208 w 5477"/>
                  <a:gd name="T210" fmla="+- 0 5005 3368"/>
                  <a:gd name="T211" fmla="*/ 5005 h 1891"/>
                  <a:gd name="T212" fmla="+- 0 8638 3328"/>
                  <a:gd name="T213" fmla="*/ T212 w 5477"/>
                  <a:gd name="T214" fmla="+- 0 4849 3368"/>
                  <a:gd name="T215" fmla="*/ 4849 h 1891"/>
                  <a:gd name="T216" fmla="+- 0 8737 3328"/>
                  <a:gd name="T217" fmla="*/ T216 w 5477"/>
                  <a:gd name="T218" fmla="+- 0 4665 3368"/>
                  <a:gd name="T219" fmla="*/ 4665 h 1891"/>
                  <a:gd name="T220" fmla="+- 0 8793 3328"/>
                  <a:gd name="T221" fmla="*/ T220 w 5477"/>
                  <a:gd name="T222" fmla="+- 0 4459 3368"/>
                  <a:gd name="T223" fmla="*/ 4459 h 18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5477" h="1891">
                    <a:moveTo>
                      <a:pt x="1891" y="945"/>
                    </a:moveTo>
                    <a:lnTo>
                      <a:pt x="1888" y="871"/>
                    </a:lnTo>
                    <a:lnTo>
                      <a:pt x="1879" y="799"/>
                    </a:lnTo>
                    <a:lnTo>
                      <a:pt x="1866" y="728"/>
                    </a:lnTo>
                    <a:lnTo>
                      <a:pt x="1847" y="660"/>
                    </a:lnTo>
                    <a:lnTo>
                      <a:pt x="1823" y="593"/>
                    </a:lnTo>
                    <a:lnTo>
                      <a:pt x="1794" y="529"/>
                    </a:lnTo>
                    <a:lnTo>
                      <a:pt x="1762" y="468"/>
                    </a:lnTo>
                    <a:lnTo>
                      <a:pt x="1724" y="409"/>
                    </a:lnTo>
                    <a:lnTo>
                      <a:pt x="1683" y="354"/>
                    </a:lnTo>
                    <a:lnTo>
                      <a:pt x="1638" y="301"/>
                    </a:lnTo>
                    <a:lnTo>
                      <a:pt x="1589" y="252"/>
                    </a:lnTo>
                    <a:lnTo>
                      <a:pt x="1536" y="207"/>
                    </a:lnTo>
                    <a:lnTo>
                      <a:pt x="1481" y="166"/>
                    </a:lnTo>
                    <a:lnTo>
                      <a:pt x="1422" y="129"/>
                    </a:lnTo>
                    <a:lnTo>
                      <a:pt x="1361" y="96"/>
                    </a:lnTo>
                    <a:lnTo>
                      <a:pt x="1297" y="67"/>
                    </a:lnTo>
                    <a:lnTo>
                      <a:pt x="1231" y="43"/>
                    </a:lnTo>
                    <a:lnTo>
                      <a:pt x="1162" y="25"/>
                    </a:lnTo>
                    <a:lnTo>
                      <a:pt x="1091" y="11"/>
                    </a:lnTo>
                    <a:lnTo>
                      <a:pt x="1019" y="2"/>
                    </a:lnTo>
                    <a:lnTo>
                      <a:pt x="945" y="0"/>
                    </a:lnTo>
                    <a:lnTo>
                      <a:pt x="871" y="2"/>
                    </a:lnTo>
                    <a:lnTo>
                      <a:pt x="799" y="11"/>
                    </a:lnTo>
                    <a:lnTo>
                      <a:pt x="728" y="25"/>
                    </a:lnTo>
                    <a:lnTo>
                      <a:pt x="660" y="43"/>
                    </a:lnTo>
                    <a:lnTo>
                      <a:pt x="593" y="67"/>
                    </a:lnTo>
                    <a:lnTo>
                      <a:pt x="529" y="96"/>
                    </a:lnTo>
                    <a:lnTo>
                      <a:pt x="468" y="129"/>
                    </a:lnTo>
                    <a:lnTo>
                      <a:pt x="410" y="166"/>
                    </a:lnTo>
                    <a:lnTo>
                      <a:pt x="354" y="207"/>
                    </a:lnTo>
                    <a:lnTo>
                      <a:pt x="302" y="252"/>
                    </a:lnTo>
                    <a:lnTo>
                      <a:pt x="253" y="301"/>
                    </a:lnTo>
                    <a:lnTo>
                      <a:pt x="208" y="354"/>
                    </a:lnTo>
                    <a:lnTo>
                      <a:pt x="166" y="409"/>
                    </a:lnTo>
                    <a:lnTo>
                      <a:pt x="129" y="468"/>
                    </a:lnTo>
                    <a:lnTo>
                      <a:pt x="96" y="529"/>
                    </a:lnTo>
                    <a:lnTo>
                      <a:pt x="67" y="593"/>
                    </a:lnTo>
                    <a:lnTo>
                      <a:pt x="44" y="660"/>
                    </a:lnTo>
                    <a:lnTo>
                      <a:pt x="25" y="728"/>
                    </a:lnTo>
                    <a:lnTo>
                      <a:pt x="11" y="799"/>
                    </a:lnTo>
                    <a:lnTo>
                      <a:pt x="3" y="871"/>
                    </a:lnTo>
                    <a:lnTo>
                      <a:pt x="0" y="945"/>
                    </a:lnTo>
                    <a:lnTo>
                      <a:pt x="3" y="1019"/>
                    </a:lnTo>
                    <a:lnTo>
                      <a:pt x="11" y="1091"/>
                    </a:lnTo>
                    <a:lnTo>
                      <a:pt x="25" y="1162"/>
                    </a:lnTo>
                    <a:lnTo>
                      <a:pt x="44" y="1230"/>
                    </a:lnTo>
                    <a:lnTo>
                      <a:pt x="67" y="1297"/>
                    </a:lnTo>
                    <a:lnTo>
                      <a:pt x="96" y="1361"/>
                    </a:lnTo>
                    <a:lnTo>
                      <a:pt x="129" y="1422"/>
                    </a:lnTo>
                    <a:lnTo>
                      <a:pt x="166" y="1481"/>
                    </a:lnTo>
                    <a:lnTo>
                      <a:pt x="208" y="1536"/>
                    </a:lnTo>
                    <a:lnTo>
                      <a:pt x="253" y="1589"/>
                    </a:lnTo>
                    <a:lnTo>
                      <a:pt x="302" y="1637"/>
                    </a:lnTo>
                    <a:lnTo>
                      <a:pt x="354" y="1683"/>
                    </a:lnTo>
                    <a:lnTo>
                      <a:pt x="410" y="1724"/>
                    </a:lnTo>
                    <a:lnTo>
                      <a:pt x="468" y="1761"/>
                    </a:lnTo>
                    <a:lnTo>
                      <a:pt x="529" y="1794"/>
                    </a:lnTo>
                    <a:lnTo>
                      <a:pt x="593" y="1823"/>
                    </a:lnTo>
                    <a:lnTo>
                      <a:pt x="660" y="1846"/>
                    </a:lnTo>
                    <a:lnTo>
                      <a:pt x="728" y="1865"/>
                    </a:lnTo>
                    <a:lnTo>
                      <a:pt x="799" y="1879"/>
                    </a:lnTo>
                    <a:lnTo>
                      <a:pt x="871" y="1887"/>
                    </a:lnTo>
                    <a:lnTo>
                      <a:pt x="945" y="1890"/>
                    </a:lnTo>
                    <a:lnTo>
                      <a:pt x="1019" y="1887"/>
                    </a:lnTo>
                    <a:lnTo>
                      <a:pt x="1091" y="1879"/>
                    </a:lnTo>
                    <a:lnTo>
                      <a:pt x="1162" y="1865"/>
                    </a:lnTo>
                    <a:lnTo>
                      <a:pt x="1231" y="1846"/>
                    </a:lnTo>
                    <a:lnTo>
                      <a:pt x="1297" y="1823"/>
                    </a:lnTo>
                    <a:lnTo>
                      <a:pt x="1361" y="1794"/>
                    </a:lnTo>
                    <a:lnTo>
                      <a:pt x="1422" y="1761"/>
                    </a:lnTo>
                    <a:lnTo>
                      <a:pt x="1481" y="1724"/>
                    </a:lnTo>
                    <a:lnTo>
                      <a:pt x="1536" y="1683"/>
                    </a:lnTo>
                    <a:lnTo>
                      <a:pt x="1589" y="1637"/>
                    </a:lnTo>
                    <a:lnTo>
                      <a:pt x="1638" y="1589"/>
                    </a:lnTo>
                    <a:lnTo>
                      <a:pt x="1683" y="1536"/>
                    </a:lnTo>
                    <a:lnTo>
                      <a:pt x="1724" y="1481"/>
                    </a:lnTo>
                    <a:lnTo>
                      <a:pt x="1762" y="1422"/>
                    </a:lnTo>
                    <a:lnTo>
                      <a:pt x="1794" y="1361"/>
                    </a:lnTo>
                    <a:lnTo>
                      <a:pt x="1823" y="1297"/>
                    </a:lnTo>
                    <a:lnTo>
                      <a:pt x="1847" y="1230"/>
                    </a:lnTo>
                    <a:lnTo>
                      <a:pt x="1866" y="1162"/>
                    </a:lnTo>
                    <a:lnTo>
                      <a:pt x="1879" y="1091"/>
                    </a:lnTo>
                    <a:lnTo>
                      <a:pt x="1888" y="1019"/>
                    </a:lnTo>
                    <a:lnTo>
                      <a:pt x="1891" y="945"/>
                    </a:lnTo>
                    <a:moveTo>
                      <a:pt x="5476" y="945"/>
                    </a:moveTo>
                    <a:lnTo>
                      <a:pt x="5474" y="871"/>
                    </a:lnTo>
                    <a:lnTo>
                      <a:pt x="5465" y="799"/>
                    </a:lnTo>
                    <a:lnTo>
                      <a:pt x="5451" y="728"/>
                    </a:lnTo>
                    <a:lnTo>
                      <a:pt x="5433" y="660"/>
                    </a:lnTo>
                    <a:lnTo>
                      <a:pt x="5409" y="593"/>
                    </a:lnTo>
                    <a:lnTo>
                      <a:pt x="5380" y="529"/>
                    </a:lnTo>
                    <a:lnTo>
                      <a:pt x="5347" y="468"/>
                    </a:lnTo>
                    <a:lnTo>
                      <a:pt x="5310" y="409"/>
                    </a:lnTo>
                    <a:lnTo>
                      <a:pt x="5269" y="354"/>
                    </a:lnTo>
                    <a:lnTo>
                      <a:pt x="5224" y="301"/>
                    </a:lnTo>
                    <a:lnTo>
                      <a:pt x="5175" y="252"/>
                    </a:lnTo>
                    <a:lnTo>
                      <a:pt x="5122" y="207"/>
                    </a:lnTo>
                    <a:lnTo>
                      <a:pt x="5067" y="166"/>
                    </a:lnTo>
                    <a:lnTo>
                      <a:pt x="5008" y="129"/>
                    </a:lnTo>
                    <a:lnTo>
                      <a:pt x="4947" y="96"/>
                    </a:lnTo>
                    <a:lnTo>
                      <a:pt x="4883" y="67"/>
                    </a:lnTo>
                    <a:lnTo>
                      <a:pt x="4816" y="43"/>
                    </a:lnTo>
                    <a:lnTo>
                      <a:pt x="4748" y="25"/>
                    </a:lnTo>
                    <a:lnTo>
                      <a:pt x="4677" y="11"/>
                    </a:lnTo>
                    <a:lnTo>
                      <a:pt x="4605" y="2"/>
                    </a:lnTo>
                    <a:lnTo>
                      <a:pt x="4531" y="0"/>
                    </a:lnTo>
                    <a:lnTo>
                      <a:pt x="4457" y="2"/>
                    </a:lnTo>
                    <a:lnTo>
                      <a:pt x="4385" y="11"/>
                    </a:lnTo>
                    <a:lnTo>
                      <a:pt x="4314" y="25"/>
                    </a:lnTo>
                    <a:lnTo>
                      <a:pt x="4246" y="43"/>
                    </a:lnTo>
                    <a:lnTo>
                      <a:pt x="4179" y="67"/>
                    </a:lnTo>
                    <a:lnTo>
                      <a:pt x="4115" y="96"/>
                    </a:lnTo>
                    <a:lnTo>
                      <a:pt x="4054" y="129"/>
                    </a:lnTo>
                    <a:lnTo>
                      <a:pt x="3995" y="166"/>
                    </a:lnTo>
                    <a:lnTo>
                      <a:pt x="3940" y="207"/>
                    </a:lnTo>
                    <a:lnTo>
                      <a:pt x="3887" y="252"/>
                    </a:lnTo>
                    <a:lnTo>
                      <a:pt x="3839" y="301"/>
                    </a:lnTo>
                    <a:lnTo>
                      <a:pt x="3793" y="354"/>
                    </a:lnTo>
                    <a:lnTo>
                      <a:pt x="3752" y="409"/>
                    </a:lnTo>
                    <a:lnTo>
                      <a:pt x="3715" y="468"/>
                    </a:lnTo>
                    <a:lnTo>
                      <a:pt x="3682" y="529"/>
                    </a:lnTo>
                    <a:lnTo>
                      <a:pt x="3653" y="593"/>
                    </a:lnTo>
                    <a:lnTo>
                      <a:pt x="3630" y="660"/>
                    </a:lnTo>
                    <a:lnTo>
                      <a:pt x="3611" y="728"/>
                    </a:lnTo>
                    <a:lnTo>
                      <a:pt x="3597" y="799"/>
                    </a:lnTo>
                    <a:lnTo>
                      <a:pt x="3589" y="871"/>
                    </a:lnTo>
                    <a:lnTo>
                      <a:pt x="3586" y="945"/>
                    </a:lnTo>
                    <a:lnTo>
                      <a:pt x="3589" y="1019"/>
                    </a:lnTo>
                    <a:lnTo>
                      <a:pt x="3597" y="1091"/>
                    </a:lnTo>
                    <a:lnTo>
                      <a:pt x="3611" y="1162"/>
                    </a:lnTo>
                    <a:lnTo>
                      <a:pt x="3630" y="1230"/>
                    </a:lnTo>
                    <a:lnTo>
                      <a:pt x="3653" y="1297"/>
                    </a:lnTo>
                    <a:lnTo>
                      <a:pt x="3682" y="1361"/>
                    </a:lnTo>
                    <a:lnTo>
                      <a:pt x="3715" y="1422"/>
                    </a:lnTo>
                    <a:lnTo>
                      <a:pt x="3752" y="1481"/>
                    </a:lnTo>
                    <a:lnTo>
                      <a:pt x="3793" y="1536"/>
                    </a:lnTo>
                    <a:lnTo>
                      <a:pt x="3839" y="1589"/>
                    </a:lnTo>
                    <a:lnTo>
                      <a:pt x="3887" y="1637"/>
                    </a:lnTo>
                    <a:lnTo>
                      <a:pt x="3940" y="1683"/>
                    </a:lnTo>
                    <a:lnTo>
                      <a:pt x="3995" y="1724"/>
                    </a:lnTo>
                    <a:lnTo>
                      <a:pt x="4054" y="1761"/>
                    </a:lnTo>
                    <a:lnTo>
                      <a:pt x="4115" y="1794"/>
                    </a:lnTo>
                    <a:lnTo>
                      <a:pt x="4179" y="1823"/>
                    </a:lnTo>
                    <a:lnTo>
                      <a:pt x="4246" y="1846"/>
                    </a:lnTo>
                    <a:lnTo>
                      <a:pt x="4314" y="1865"/>
                    </a:lnTo>
                    <a:lnTo>
                      <a:pt x="4385" y="1879"/>
                    </a:lnTo>
                    <a:lnTo>
                      <a:pt x="4457" y="1887"/>
                    </a:lnTo>
                    <a:lnTo>
                      <a:pt x="4531" y="1890"/>
                    </a:lnTo>
                    <a:lnTo>
                      <a:pt x="4605" y="1887"/>
                    </a:lnTo>
                    <a:lnTo>
                      <a:pt x="4677" y="1879"/>
                    </a:lnTo>
                    <a:lnTo>
                      <a:pt x="4748" y="1865"/>
                    </a:lnTo>
                    <a:lnTo>
                      <a:pt x="4816" y="1846"/>
                    </a:lnTo>
                    <a:lnTo>
                      <a:pt x="4883" y="1823"/>
                    </a:lnTo>
                    <a:lnTo>
                      <a:pt x="4947" y="1794"/>
                    </a:lnTo>
                    <a:lnTo>
                      <a:pt x="5008" y="1761"/>
                    </a:lnTo>
                    <a:lnTo>
                      <a:pt x="5067" y="1724"/>
                    </a:lnTo>
                    <a:lnTo>
                      <a:pt x="5122" y="1683"/>
                    </a:lnTo>
                    <a:lnTo>
                      <a:pt x="5175" y="1637"/>
                    </a:lnTo>
                    <a:lnTo>
                      <a:pt x="5224" y="1589"/>
                    </a:lnTo>
                    <a:lnTo>
                      <a:pt x="5269" y="1536"/>
                    </a:lnTo>
                    <a:lnTo>
                      <a:pt x="5310" y="1481"/>
                    </a:lnTo>
                    <a:lnTo>
                      <a:pt x="5347" y="1422"/>
                    </a:lnTo>
                    <a:lnTo>
                      <a:pt x="5380" y="1361"/>
                    </a:lnTo>
                    <a:lnTo>
                      <a:pt x="5409" y="1297"/>
                    </a:lnTo>
                    <a:lnTo>
                      <a:pt x="5433" y="1230"/>
                    </a:lnTo>
                    <a:lnTo>
                      <a:pt x="5451" y="1162"/>
                    </a:lnTo>
                    <a:lnTo>
                      <a:pt x="5465" y="1091"/>
                    </a:lnTo>
                    <a:lnTo>
                      <a:pt x="5474" y="1019"/>
                    </a:lnTo>
                    <a:lnTo>
                      <a:pt x="5476" y="945"/>
                    </a:lnTo>
                  </a:path>
                </a:pathLst>
              </a:custGeom>
              <a:solidFill>
                <a:srgbClr val="EF4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sp>
          <p:nvSpPr>
            <p:cNvPr id="23" name="Text Box 13"/>
            <p:cNvSpPr txBox="1">
              <a:spLocks noChangeArrowheads="1"/>
            </p:cNvSpPr>
            <p:nvPr/>
          </p:nvSpPr>
          <p:spPr bwMode="auto">
            <a:xfrm>
              <a:off x="805153" y="726459"/>
              <a:ext cx="1025860" cy="40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rgbClr val="FFFFFF"/>
                  </a:solidFill>
                  <a:effectLst/>
                  <a:latin typeface="Malgun Gothic" panose="020B0503020000020004" pitchFamily="34" charset="-127"/>
                  <a:ea typeface="Malgun Gothic" panose="020B0503020000020004" pitchFamily="34" charset="-127"/>
                  <a:cs typeface="PMingLiU" charset="0"/>
                </a:rPr>
                <a:t>熱 中 症</a:t>
              </a:r>
              <a:endParaRPr kumimoji="0" lang="ja-JP" altLang="en-US" b="0" i="0" u="none" strike="noStrike" cap="none" normalizeH="0" baseline="0" dirty="0">
                <a:ln>
                  <a:noFill/>
                </a:ln>
                <a:solidFill>
                  <a:schemeClr val="tx1"/>
                </a:solidFill>
                <a:effectLst/>
                <a:latin typeface="Arial" panose="020B0604020202020204" pitchFamily="34" charset="0"/>
              </a:endParaRPr>
            </a:p>
          </p:txBody>
        </p:sp>
        <p:sp>
          <p:nvSpPr>
            <p:cNvPr id="24" name="正方形/長方形 23"/>
            <p:cNvSpPr/>
            <p:nvPr/>
          </p:nvSpPr>
          <p:spPr>
            <a:xfrm>
              <a:off x="-795608" y="831428"/>
              <a:ext cx="4017711" cy="509563"/>
            </a:xfrm>
            <a:prstGeom prst="rect">
              <a:avLst/>
            </a:prstGeom>
          </p:spPr>
          <p:txBody>
            <a:bodyPr wrap="square">
              <a:spAutoFit/>
            </a:bodyPr>
            <a:lstStyle/>
            <a:p>
              <a:pPr marL="1103630" marR="1068070" algn="ctr">
                <a:lnSpc>
                  <a:spcPts val="3920"/>
                </a:lnSpc>
                <a:spcAft>
                  <a:spcPts val="0"/>
                </a:spcAft>
              </a:pPr>
              <a:r>
                <a:rPr lang="ja-JP" altLang="ja-JP" sz="1200" b="1" spc="-370" dirty="0">
                  <a:solidFill>
                    <a:srgbClr val="231F20"/>
                  </a:solidFill>
                  <a:latin typeface="PMingLiU"/>
                  <a:ea typeface="游明朝 Demibold" panose="02020600000000000000" pitchFamily="18" charset="-128"/>
                  <a:cs typeface="PMingLiU"/>
                </a:rPr>
                <a:t>診療ガイドライン</a:t>
              </a:r>
              <a:endParaRPr lang="ja-JP" altLang="ja-JP" sz="1200" dirty="0">
                <a:effectLst/>
                <a:latin typeface="PMingLiU"/>
                <a:ea typeface="PMingLiU"/>
                <a:cs typeface="PMingLiU"/>
              </a:endParaRPr>
            </a:p>
          </p:txBody>
        </p:sp>
        <p:sp>
          <p:nvSpPr>
            <p:cNvPr id="25" name="正方形/長方形 24"/>
            <p:cNvSpPr/>
            <p:nvPr/>
          </p:nvSpPr>
          <p:spPr>
            <a:xfrm>
              <a:off x="-212785" y="1049873"/>
              <a:ext cx="2852063" cy="551818"/>
            </a:xfrm>
            <a:prstGeom prst="rect">
              <a:avLst/>
            </a:prstGeom>
          </p:spPr>
          <p:txBody>
            <a:bodyPr wrap="none">
              <a:spAutoFit/>
            </a:bodyPr>
            <a:lstStyle/>
            <a:p>
              <a:pPr marL="1103630" marR="960120" algn="ctr">
                <a:lnSpc>
                  <a:spcPts val="4255"/>
                </a:lnSpc>
                <a:spcAft>
                  <a:spcPts val="0"/>
                </a:spcAft>
              </a:pPr>
              <a:r>
                <a:rPr lang="en-US" altLang="ja-JP" sz="1600" b="1" dirty="0">
                  <a:solidFill>
                    <a:srgbClr val="FFFFFF"/>
                  </a:solidFill>
                  <a:latin typeface="Verdana" panose="020B0604030504040204" pitchFamily="34" charset="0"/>
                  <a:ea typeface="PMingLiU"/>
                  <a:cs typeface="PMingLiU"/>
                </a:rPr>
                <a:t>2015</a:t>
              </a:r>
              <a:endParaRPr lang="ja-JP" altLang="ja-JP" sz="1600" dirty="0">
                <a:effectLst/>
                <a:latin typeface="PMingLiU"/>
                <a:ea typeface="PMingLiU"/>
                <a:cs typeface="PMingLiU"/>
              </a:endParaRPr>
            </a:p>
          </p:txBody>
        </p:sp>
      </p:grpSp>
      <p:grpSp>
        <p:nvGrpSpPr>
          <p:cNvPr id="5" name="グループ化 4"/>
          <p:cNvGrpSpPr/>
          <p:nvPr/>
        </p:nvGrpSpPr>
        <p:grpSpPr>
          <a:xfrm>
            <a:off x="6846659" y="6087386"/>
            <a:ext cx="2480038" cy="770614"/>
            <a:chOff x="6792171" y="6087386"/>
            <a:chExt cx="2534526" cy="770614"/>
          </a:xfrm>
        </p:grpSpPr>
        <p:grpSp>
          <p:nvGrpSpPr>
            <p:cNvPr id="31" name="グループ化 30"/>
            <p:cNvGrpSpPr/>
            <p:nvPr/>
          </p:nvGrpSpPr>
          <p:grpSpPr>
            <a:xfrm>
              <a:off x="6792171" y="6488668"/>
              <a:ext cx="2534526" cy="369332"/>
              <a:chOff x="6212610" y="6364788"/>
              <a:chExt cx="2534526" cy="369332"/>
            </a:xfrm>
          </p:grpSpPr>
          <p:sp>
            <p:nvSpPr>
              <p:cNvPr id="7" name="テキスト ボックス 6"/>
              <p:cNvSpPr txBox="1"/>
              <p:nvPr/>
            </p:nvSpPr>
            <p:spPr>
              <a:xfrm>
                <a:off x="7371731" y="6364788"/>
                <a:ext cx="1375405" cy="369332"/>
              </a:xfrm>
              <a:prstGeom prst="rect">
                <a:avLst/>
              </a:prstGeom>
              <a:noFill/>
            </p:spPr>
            <p:txBody>
              <a:bodyPr wrap="square" rtlCol="0">
                <a:spAutoFit/>
              </a:bodyPr>
              <a:lstStyle/>
              <a:p>
                <a:pPr lvl="0">
                  <a:lnSpc>
                    <a:spcPct val="100000"/>
                  </a:lnSpc>
                </a:pPr>
                <a:r>
                  <a:rPr lang="ja-JP" altLang="en-US" dirty="0">
                    <a:solidFill>
                      <a:sysClr val="windowText" lastClr="000000"/>
                    </a:solidFill>
                    <a:latin typeface="HG行書体" panose="03000609000000000000" pitchFamily="65" charset="-128"/>
                    <a:ea typeface="HG行書体" panose="03000609000000000000" pitchFamily="65" charset="-128"/>
                  </a:rPr>
                  <a:t>松井玄考</a:t>
                </a:r>
              </a:p>
            </p:txBody>
          </p:sp>
          <p:sp>
            <p:nvSpPr>
              <p:cNvPr id="8" name="テキスト ボックス 7"/>
              <p:cNvSpPr txBox="1"/>
              <p:nvPr/>
            </p:nvSpPr>
            <p:spPr>
              <a:xfrm>
                <a:off x="6212610" y="6410954"/>
                <a:ext cx="1320149" cy="276999"/>
              </a:xfrm>
              <a:prstGeom prst="rect">
                <a:avLst/>
              </a:prstGeom>
              <a:noFill/>
            </p:spPr>
            <p:txBody>
              <a:bodyPr wrap="square" rtlCol="0">
                <a:spAutoFit/>
              </a:bodyPr>
              <a:lstStyle/>
              <a:p>
                <a:r>
                  <a:rPr lang="ja-JP" altLang="en-US" sz="1200" dirty="0">
                    <a:solidFill>
                      <a:sysClr val="windowText" lastClr="000000"/>
                    </a:solidFill>
                    <a:latin typeface="HG行書体" panose="03000609000000000000" pitchFamily="65" charset="-128"/>
                    <a:ea typeface="HG行書体" panose="03000609000000000000" pitchFamily="65" charset="-128"/>
                  </a:rPr>
                  <a:t>産業保健相談員</a:t>
                </a:r>
                <a:endParaRPr kumimoji="1" lang="ja-JP" altLang="en-US" dirty="0"/>
              </a:p>
            </p:txBody>
          </p:sp>
        </p:grpSp>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6659" y="6087386"/>
              <a:ext cx="2061153" cy="424365"/>
            </a:xfrm>
            <a:prstGeom prst="rect">
              <a:avLst/>
            </a:prstGeom>
          </p:spPr>
        </p:pic>
      </p:grpSp>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746" y="4933000"/>
            <a:ext cx="2018334" cy="447094"/>
          </a:xfrm>
          <a:prstGeom prst="rect">
            <a:avLst/>
          </a:prstGeom>
        </p:spPr>
      </p:pic>
      <p:sp>
        <p:nvSpPr>
          <p:cNvPr id="32" name="テキスト ボックス 31"/>
          <p:cNvSpPr txBox="1"/>
          <p:nvPr/>
        </p:nvSpPr>
        <p:spPr>
          <a:xfrm>
            <a:off x="568346" y="5587461"/>
            <a:ext cx="6331630" cy="307777"/>
          </a:xfrm>
          <a:prstGeom prst="rect">
            <a:avLst/>
          </a:prstGeom>
          <a:noFill/>
          <a:ln w="25400">
            <a:solidFill>
              <a:srgbClr val="C00000"/>
            </a:solidFill>
          </a:ln>
        </p:spPr>
        <p:txBody>
          <a:bodyPr wrap="square" rtlCol="0">
            <a:spAutoFit/>
          </a:bodyPr>
          <a:lstStyle/>
          <a:p>
            <a:r>
              <a:rPr kumimoji="1" lang="ja-JP" altLang="en-US" sz="1400" b="1" dirty="0">
                <a:latin typeface="+mj-ea"/>
                <a:ea typeface="+mj-ea"/>
              </a:rPr>
              <a:t>平成２９年は１２次防の最終年として</a:t>
            </a:r>
            <a:r>
              <a:rPr kumimoji="1" lang="ja-JP" altLang="en-US" sz="1400" b="1" dirty="0">
                <a:solidFill>
                  <a:srgbClr val="FF0000"/>
                </a:solidFill>
                <a:latin typeface="+mj-ea"/>
                <a:ea typeface="+mj-ea"/>
              </a:rPr>
              <a:t>熱中症クールワークキャンペーン</a:t>
            </a:r>
            <a:r>
              <a:rPr kumimoji="1" lang="ja-JP" altLang="en-US" sz="1400" b="1" dirty="0">
                <a:latin typeface="+mj-ea"/>
                <a:ea typeface="+mj-ea"/>
              </a:rPr>
              <a:t>を実施する</a:t>
            </a:r>
          </a:p>
        </p:txBody>
      </p:sp>
      <p:sp>
        <p:nvSpPr>
          <p:cNvPr id="33" name="Text Box 2"/>
          <p:cNvSpPr txBox="1">
            <a:spLocks noChangeArrowheads="1"/>
          </p:cNvSpPr>
          <p:nvPr/>
        </p:nvSpPr>
        <p:spPr bwMode="auto">
          <a:xfrm>
            <a:off x="1757646" y="6162261"/>
            <a:ext cx="529979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rIns="0">
            <a:spAutoFit/>
          </a:bodyPr>
          <a:lstStyle>
            <a:lvl1pPr algn="l"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00000"/>
              </a:lnSpc>
              <a:spcBef>
                <a:spcPct val="50000"/>
              </a:spcBef>
              <a:buFontTx/>
              <a:buNone/>
            </a:pPr>
            <a:r>
              <a:rPr lang="ja-JP" altLang="en-US" sz="1050" dirty="0">
                <a:latin typeface="ＭＳ Ｐゴシック" pitchFamily="50" charset="-128"/>
              </a:rPr>
              <a:t>（厚生労働省労働基準局安全衛生部長通達（基安発</a:t>
            </a:r>
            <a:r>
              <a:rPr lang="en-US" altLang="ja-JP" sz="1050" dirty="0">
                <a:latin typeface="ＭＳ Ｐゴシック" pitchFamily="50" charset="-128"/>
              </a:rPr>
              <a:t>0310</a:t>
            </a:r>
            <a:r>
              <a:rPr lang="ja-JP" altLang="en-US" sz="1050" dirty="0">
                <a:latin typeface="ＭＳ Ｐゴシック" pitchFamily="50" charset="-128"/>
              </a:rPr>
              <a:t>第</a:t>
            </a:r>
            <a:r>
              <a:rPr lang="en-US" altLang="ja-JP" sz="1050" dirty="0">
                <a:latin typeface="ＭＳ Ｐゴシック" pitchFamily="50" charset="-128"/>
              </a:rPr>
              <a:t>3</a:t>
            </a:r>
            <a:r>
              <a:rPr lang="ja-JP" altLang="en-US" sz="1050" dirty="0">
                <a:latin typeface="ＭＳ Ｐゴシック" pitchFamily="50" charset="-128"/>
              </a:rPr>
              <a:t>号　</a:t>
            </a:r>
            <a:r>
              <a:rPr lang="ja-JP" altLang="en-US" sz="1050" dirty="0">
                <a:solidFill>
                  <a:srgbClr val="C00000"/>
                </a:solidFill>
                <a:latin typeface="ＭＳ Ｐゴシック" pitchFamily="50" charset="-128"/>
              </a:rPr>
              <a:t>平成</a:t>
            </a:r>
            <a:r>
              <a:rPr lang="en-US" altLang="ja-JP" sz="1050" dirty="0">
                <a:solidFill>
                  <a:srgbClr val="C00000"/>
                </a:solidFill>
                <a:latin typeface="ＭＳ Ｐゴシック" pitchFamily="50" charset="-128"/>
              </a:rPr>
              <a:t>2</a:t>
            </a:r>
            <a:r>
              <a:rPr lang="ja-JP" altLang="en-US" sz="1050" dirty="0">
                <a:solidFill>
                  <a:srgbClr val="C00000"/>
                </a:solidFill>
                <a:latin typeface="ＭＳ Ｐゴシック" pitchFamily="50" charset="-128"/>
              </a:rPr>
              <a:t>９年３月</a:t>
            </a:r>
            <a:r>
              <a:rPr lang="en-US" altLang="ja-JP" sz="1050" dirty="0">
                <a:solidFill>
                  <a:srgbClr val="C00000"/>
                </a:solidFill>
                <a:latin typeface="ＭＳ Ｐゴシック" pitchFamily="50" charset="-128"/>
              </a:rPr>
              <a:t>10</a:t>
            </a:r>
            <a:r>
              <a:rPr lang="ja-JP" altLang="en-US" sz="1050" dirty="0">
                <a:solidFill>
                  <a:srgbClr val="C00000"/>
                </a:solidFill>
                <a:latin typeface="ＭＳ Ｐゴシック" pitchFamily="50" charset="-128"/>
              </a:rPr>
              <a:t>日</a:t>
            </a:r>
            <a:r>
              <a:rPr lang="ja-JP" altLang="en-US" sz="1050" dirty="0">
                <a:latin typeface="ＭＳ Ｐゴシック" pitchFamily="50" charset="-128"/>
              </a:rPr>
              <a:t>）</a:t>
            </a:r>
          </a:p>
        </p:txBody>
      </p:sp>
      <p:sp>
        <p:nvSpPr>
          <p:cNvPr id="34" name="正方形/長方形 33"/>
          <p:cNvSpPr/>
          <p:nvPr/>
        </p:nvSpPr>
        <p:spPr>
          <a:xfrm>
            <a:off x="1126526" y="5895238"/>
            <a:ext cx="5732648" cy="276999"/>
          </a:xfrm>
          <a:prstGeom prst="rect">
            <a:avLst/>
          </a:prstGeom>
        </p:spPr>
        <p:txBody>
          <a:bodyPr wrap="square">
            <a:spAutoFit/>
          </a:bodyPr>
          <a:lstStyle/>
          <a:p>
            <a:r>
              <a:rPr lang="ja-JP" altLang="en-US" sz="1200" b="1" dirty="0"/>
              <a:t>「</a:t>
            </a:r>
            <a:r>
              <a:rPr lang="en-US" altLang="ja-JP" sz="1200" b="1" dirty="0"/>
              <a:t>STOP!</a:t>
            </a:r>
            <a:r>
              <a:rPr lang="ja-JP" altLang="en-US" sz="1200" b="1" dirty="0"/>
              <a:t>熱中症クールワークキャンヘ</a:t>
            </a:r>
            <a:r>
              <a:rPr lang="ja-JP" altLang="en-US" sz="1200" b="1" dirty="0" err="1"/>
              <a:t>゜ー</a:t>
            </a:r>
            <a:r>
              <a:rPr lang="ja-JP" altLang="en-US" sz="1200" b="1" dirty="0"/>
              <a:t>ン」は５月１日から９月３０日まで実施されます</a:t>
            </a:r>
          </a:p>
        </p:txBody>
      </p:sp>
    </p:spTree>
    <p:extLst>
      <p:ext uri="{BB962C8B-B14F-4D97-AF65-F5344CB8AC3E}">
        <p14:creationId xmlns:p14="http://schemas.microsoft.com/office/powerpoint/2010/main" val="133406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386858422"/>
              </p:ext>
            </p:extLst>
          </p:nvPr>
        </p:nvGraphicFramePr>
        <p:xfrm>
          <a:off x="107504" y="570246"/>
          <a:ext cx="8964488" cy="5982549"/>
        </p:xfrm>
        <a:graphic>
          <a:graphicData uri="http://schemas.openxmlformats.org/drawingml/2006/table">
            <a:tbl>
              <a:tblPr firstRow="1" bandRow="1">
                <a:tableStyleId>{BDBED569-4797-4DF1-A0F4-6AAB3CD982D8}</a:tableStyleId>
              </a:tblPr>
              <a:tblGrid>
                <a:gridCol w="1854941">
                  <a:extLst>
                    <a:ext uri="{9D8B030D-6E8A-4147-A177-3AD203B41FA5}">
                      <a16:colId xmlns:a16="http://schemas.microsoft.com/office/drawing/2014/main" val="2946551515"/>
                    </a:ext>
                  </a:extLst>
                </a:gridCol>
                <a:gridCol w="2369849">
                  <a:extLst>
                    <a:ext uri="{9D8B030D-6E8A-4147-A177-3AD203B41FA5}">
                      <a16:colId xmlns:a16="http://schemas.microsoft.com/office/drawing/2014/main" val="3282003872"/>
                    </a:ext>
                  </a:extLst>
                </a:gridCol>
                <a:gridCol w="2369849">
                  <a:extLst>
                    <a:ext uri="{9D8B030D-6E8A-4147-A177-3AD203B41FA5}">
                      <a16:colId xmlns:a16="http://schemas.microsoft.com/office/drawing/2014/main" val="2860471478"/>
                    </a:ext>
                  </a:extLst>
                </a:gridCol>
                <a:gridCol w="2369849">
                  <a:extLst>
                    <a:ext uri="{9D8B030D-6E8A-4147-A177-3AD203B41FA5}">
                      <a16:colId xmlns:a16="http://schemas.microsoft.com/office/drawing/2014/main" val="3682173510"/>
                    </a:ext>
                  </a:extLst>
                </a:gridCol>
              </a:tblGrid>
              <a:tr h="519679">
                <a:tc>
                  <a:txBody>
                    <a:bodyPr/>
                    <a:lstStyle/>
                    <a:p>
                      <a:pPr algn="ctr"/>
                      <a:r>
                        <a:rPr kumimoji="1" lang="ja-JP" altLang="en-US" sz="2400" dirty="0"/>
                        <a:t>飲料項目</a:t>
                      </a:r>
                      <a:endParaRPr kumimoji="1" lang="en-US" altLang="ja-JP" sz="2400" dirty="0"/>
                    </a:p>
                  </a:txBody>
                  <a:tcPr anchor="b">
                    <a:solidFill>
                      <a:schemeClr val="accent1">
                        <a:lumMod val="60000"/>
                        <a:lumOff val="40000"/>
                      </a:schemeClr>
                    </a:solidFill>
                  </a:tcPr>
                </a:tc>
                <a:tc>
                  <a:txBody>
                    <a:bodyPr/>
                    <a:lstStyle/>
                    <a:p>
                      <a:pPr algn="ctr"/>
                      <a:r>
                        <a:rPr kumimoji="1" lang="ja-JP" altLang="en-US" sz="2400" dirty="0"/>
                        <a:t>メリット</a:t>
                      </a:r>
                    </a:p>
                  </a:txBody>
                  <a:tcPr anchor="ctr">
                    <a:solidFill>
                      <a:schemeClr val="accent1">
                        <a:lumMod val="60000"/>
                        <a:lumOff val="40000"/>
                      </a:schemeClr>
                    </a:solidFill>
                  </a:tcPr>
                </a:tc>
                <a:tc>
                  <a:txBody>
                    <a:bodyPr/>
                    <a:lstStyle/>
                    <a:p>
                      <a:pPr algn="ctr"/>
                      <a:r>
                        <a:rPr kumimoji="1" lang="ja-JP" altLang="en-US" sz="2400" dirty="0"/>
                        <a:t>デメリット</a:t>
                      </a:r>
                    </a:p>
                  </a:txBody>
                  <a:tcPr anchor="ctr">
                    <a:solidFill>
                      <a:schemeClr val="accent1">
                        <a:lumMod val="60000"/>
                        <a:lumOff val="40000"/>
                      </a:schemeClr>
                    </a:solidFill>
                  </a:tcPr>
                </a:tc>
                <a:tc>
                  <a:txBody>
                    <a:bodyPr/>
                    <a:lstStyle/>
                    <a:p>
                      <a:pPr algn="ctr"/>
                      <a:r>
                        <a:rPr kumimoji="1" lang="ja-JP" altLang="en-US" sz="2400" dirty="0"/>
                        <a:t>判定</a:t>
                      </a:r>
                      <a:endParaRPr kumimoji="1" lang="en-US" altLang="ja-JP" sz="2400" dirty="0"/>
                    </a:p>
                  </a:txBody>
                  <a:tcPr anchor="b">
                    <a:solidFill>
                      <a:schemeClr val="accent1">
                        <a:lumMod val="60000"/>
                        <a:lumOff val="40000"/>
                      </a:schemeClr>
                    </a:solidFill>
                  </a:tcPr>
                </a:tc>
                <a:extLst>
                  <a:ext uri="{0D108BD9-81ED-4DB2-BD59-A6C34878D82A}">
                    <a16:rowId xmlns:a16="http://schemas.microsoft.com/office/drawing/2014/main" val="1357015670"/>
                  </a:ext>
                </a:extLst>
              </a:tr>
              <a:tr h="584038">
                <a:tc>
                  <a:txBody>
                    <a:bodyPr/>
                    <a:lstStyle/>
                    <a:p>
                      <a:pPr algn="ctr"/>
                      <a:r>
                        <a:rPr kumimoji="1" lang="ja-JP" altLang="en-US" sz="2400" dirty="0"/>
                        <a:t>水</a:t>
                      </a:r>
                      <a:endParaRPr kumimoji="1" lang="en-US" altLang="ja-JP" sz="2400" b="1" dirty="0"/>
                    </a:p>
                  </a:txBody>
                  <a:tcPr anchor="ctr"/>
                </a:tc>
                <a:tc>
                  <a:txBody>
                    <a:bodyPr/>
                    <a:lstStyle/>
                    <a:p>
                      <a:r>
                        <a:rPr kumimoji="1" lang="ja-JP" altLang="en-US" sz="1100" dirty="0"/>
                        <a:t>どこでも入手可能。塩分、糖分もない。</a:t>
                      </a:r>
                      <a:endParaRPr kumimoji="1" lang="en-US" altLang="ja-JP" sz="1100" dirty="0"/>
                    </a:p>
                    <a:p>
                      <a:r>
                        <a:rPr kumimoji="1" lang="ja-JP" altLang="en-US" sz="1100" dirty="0"/>
                        <a:t>（塩飴、黒糖飴等と併用も考える）</a:t>
                      </a:r>
                      <a:endParaRPr kumimoji="1" lang="en-US" altLang="ja-JP" sz="1100" dirty="0"/>
                    </a:p>
                    <a:p>
                      <a:r>
                        <a:rPr kumimoji="1" lang="ja-JP" altLang="en-US" sz="1100" dirty="0"/>
                        <a:t>ミネラルウォーターもよい（６０硬度）</a:t>
                      </a:r>
                    </a:p>
                  </a:txBody>
                  <a:tcPr/>
                </a:tc>
                <a:tc>
                  <a:txBody>
                    <a:bodyPr/>
                    <a:lstStyle/>
                    <a:p>
                      <a:r>
                        <a:rPr kumimoji="1" lang="ja-JP" altLang="en-US" sz="1100" dirty="0"/>
                        <a:t>経口補水液は脱水症状現れた場合の緊急時の飲み物で常時飲む予防ドリンクではない（値段も高い）。</a:t>
                      </a:r>
                    </a:p>
                  </a:txBody>
                  <a:tcPr/>
                </a:tc>
                <a:tc>
                  <a:txBody>
                    <a:bodyPr/>
                    <a:lstStyle/>
                    <a:p>
                      <a:pPr algn="ctr"/>
                      <a:r>
                        <a:rPr kumimoji="1" lang="ja-JP" altLang="en-US" sz="3200" dirty="0"/>
                        <a:t>○</a:t>
                      </a:r>
                    </a:p>
                  </a:txBody>
                  <a:tcPr anchor="ctr"/>
                </a:tc>
                <a:extLst>
                  <a:ext uri="{0D108BD9-81ED-4DB2-BD59-A6C34878D82A}">
                    <a16:rowId xmlns:a16="http://schemas.microsoft.com/office/drawing/2014/main" val="1134626807"/>
                  </a:ext>
                </a:extLst>
              </a:tr>
              <a:tr h="82643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ja-JP" altLang="en-US" sz="2400" dirty="0"/>
                        <a:t>ｽﾎﾟｰﾂﾄﾞﾘﾝｸ</a:t>
                      </a:r>
                      <a:endParaRPr kumimoji="1" lang="ja-JP" altLang="en-US" sz="2400" b="1" dirty="0"/>
                    </a:p>
                  </a:txBody>
                  <a:tcPr anchor="ctr"/>
                </a:tc>
                <a:tc>
                  <a:txBody>
                    <a:bodyPr/>
                    <a:lstStyle/>
                    <a:p>
                      <a:r>
                        <a:rPr kumimoji="1" lang="ja-JP" altLang="en-US" sz="1100" dirty="0"/>
                        <a:t>大量に汗をかく場合には水分とナトリウム補給に適している</a:t>
                      </a:r>
                      <a:endParaRPr kumimoji="1" lang="en-US" altLang="ja-JP" sz="1100" dirty="0"/>
                    </a:p>
                    <a:p>
                      <a:r>
                        <a:rPr kumimoji="1" lang="ja-JP" altLang="en-US" sz="1100" dirty="0"/>
                        <a:t>糖分が腸管での水分吸収を促進する</a:t>
                      </a:r>
                      <a:endParaRPr kumimoji="1" lang="en-US" altLang="ja-JP" sz="1100" dirty="0"/>
                    </a:p>
                    <a:p>
                      <a:r>
                        <a:rPr kumimoji="1" lang="ja-JP" altLang="en-US" sz="1100" dirty="0"/>
                        <a:t>ポカリスウェットは体液に最も近い。</a:t>
                      </a:r>
                      <a:endParaRPr kumimoji="1" lang="en-US" altLang="ja-JP" sz="1100" dirty="0"/>
                    </a:p>
                    <a:p>
                      <a:r>
                        <a:rPr kumimoji="1" lang="ja-JP" altLang="en-US" sz="1100" dirty="0"/>
                        <a:t>めまい、発熱に効果あり</a:t>
                      </a:r>
                    </a:p>
                  </a:txBody>
                  <a:tcPr/>
                </a:tc>
                <a:tc>
                  <a:txBody>
                    <a:bodyPr/>
                    <a:lstStyle/>
                    <a:p>
                      <a:r>
                        <a:rPr kumimoji="1" lang="ja-JP" altLang="en-US" sz="1100" dirty="0"/>
                        <a:t>ドリンク中の糖分量に注意。ポカリスェットは３０ｇ以上あるため、血糖値の高い人は気をつける必要がある。塩分、糖分の取り過ぎに注意する必要あり。</a:t>
                      </a:r>
                    </a:p>
                  </a:txBody>
                  <a:tcPr/>
                </a:tc>
                <a:tc>
                  <a:txBody>
                    <a:bodyPr/>
                    <a:lstStyle/>
                    <a:p>
                      <a:pPr algn="ctr"/>
                      <a:r>
                        <a:rPr kumimoji="1" lang="ja-JP" altLang="en-US" sz="3200" dirty="0"/>
                        <a:t>○</a:t>
                      </a:r>
                    </a:p>
                  </a:txBody>
                  <a:tcPr anchor="ctr"/>
                </a:tc>
                <a:extLst>
                  <a:ext uri="{0D108BD9-81ED-4DB2-BD59-A6C34878D82A}">
                    <a16:rowId xmlns:a16="http://schemas.microsoft.com/office/drawing/2014/main" val="3792871967"/>
                  </a:ext>
                </a:extLst>
              </a:tr>
              <a:tr h="1073680">
                <a:tc>
                  <a:txBody>
                    <a:bodyPr/>
                    <a:lstStyle/>
                    <a:p>
                      <a:pPr algn="ctr"/>
                      <a:r>
                        <a:rPr kumimoji="1" lang="ja-JP" altLang="en-US" sz="2400" dirty="0"/>
                        <a:t>お茶</a:t>
                      </a:r>
                      <a:endParaRPr kumimoji="1" lang="ja-JP" altLang="en-US" sz="2400" b="1" dirty="0"/>
                    </a:p>
                  </a:txBody>
                  <a:tcPr anchor="ctr"/>
                </a:tc>
                <a:tc>
                  <a:txBody>
                    <a:bodyPr/>
                    <a:lstStyle/>
                    <a:p>
                      <a:r>
                        <a:rPr kumimoji="1" lang="ja-JP" altLang="en-US" sz="1100" dirty="0"/>
                        <a:t>麦茶はミネラル豊富で、塩分、糖分がないから、糖尿、高血圧の人には気遣いなく飲める。</a:t>
                      </a:r>
                      <a:endParaRPr kumimoji="1" lang="en-US" altLang="ja-JP" sz="1100" dirty="0"/>
                    </a:p>
                    <a:p>
                      <a:r>
                        <a:rPr kumimoji="1" lang="ja-JP" altLang="en-US" sz="1100" dirty="0"/>
                        <a:t>また麦茶は「体を冷やす」、「血液サラサラ」、「夏バテ防止」、「胃の粘膜保護」するメリットあり</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100" dirty="0"/>
                        <a:t>カフェインのある緑茶は利尿作用があり、水分を排出してしまう。</a:t>
                      </a:r>
                    </a:p>
                    <a:p>
                      <a:endParaRPr kumimoji="1" lang="ja-JP" altLang="en-US" sz="1100" dirty="0"/>
                    </a:p>
                  </a:txBody>
                  <a:tcPr/>
                </a:tc>
                <a:tc>
                  <a:txBody>
                    <a:bodyPr/>
                    <a:lstStyle/>
                    <a:p>
                      <a:pPr algn="ctr"/>
                      <a:r>
                        <a:rPr kumimoji="1" lang="ja-JP" altLang="en-US" sz="3200" dirty="0"/>
                        <a:t>◎</a:t>
                      </a:r>
                      <a:r>
                        <a:rPr kumimoji="1" lang="ja-JP" altLang="en-US" sz="1400" dirty="0"/>
                        <a:t>（</a:t>
                      </a:r>
                      <a:r>
                        <a:rPr kumimoji="1" lang="ja-JP" altLang="en-US" sz="1600" b="1" dirty="0"/>
                        <a:t>麦茶</a:t>
                      </a:r>
                      <a:r>
                        <a:rPr kumimoji="1" lang="ja-JP" altLang="en-US" sz="1400" dirty="0"/>
                        <a:t>、塩飴、黒糖飴）</a:t>
                      </a:r>
                      <a:endParaRPr kumimoji="1" lang="en-US" altLang="ja-JP" sz="1400" dirty="0"/>
                    </a:p>
                    <a:p>
                      <a:pPr algn="ctr"/>
                      <a:r>
                        <a:rPr kumimoji="1" lang="en-US" altLang="ja-JP" sz="1000" dirty="0">
                          <a:latin typeface="+mn-ea"/>
                          <a:ea typeface="+mn-ea"/>
                        </a:rPr>
                        <a:t>(</a:t>
                      </a:r>
                      <a:r>
                        <a:rPr kumimoji="1" lang="ja-JP" altLang="en-US" sz="1000" dirty="0">
                          <a:latin typeface="+mn-ea"/>
                          <a:ea typeface="+mn-ea"/>
                        </a:rPr>
                        <a:t>麦茶</a:t>
                      </a:r>
                      <a:r>
                        <a:rPr kumimoji="1" lang="en-US" altLang="ja-JP" sz="1000" b="1" dirty="0">
                          <a:latin typeface="+mn-ea"/>
                          <a:ea typeface="+mn-ea"/>
                        </a:rPr>
                        <a:t>Na</a:t>
                      </a:r>
                      <a:r>
                        <a:rPr kumimoji="1" lang="en-US" altLang="ja-JP" sz="1000" dirty="0">
                          <a:latin typeface="+mn-ea"/>
                          <a:ea typeface="+mn-ea"/>
                        </a:rPr>
                        <a:t>,</a:t>
                      </a:r>
                      <a:r>
                        <a:rPr kumimoji="1" lang="ja-JP" altLang="en-US" sz="1000" dirty="0">
                          <a:latin typeface="+mn-ea"/>
                          <a:ea typeface="+mn-ea"/>
                        </a:rPr>
                        <a:t>　</a:t>
                      </a:r>
                      <a:r>
                        <a:rPr kumimoji="1" lang="en-US" altLang="ja-JP" sz="1000" b="1" dirty="0">
                          <a:latin typeface="+mn-ea"/>
                          <a:ea typeface="+mn-ea"/>
                        </a:rPr>
                        <a:t>K</a:t>
                      </a:r>
                      <a:r>
                        <a:rPr kumimoji="1" lang="en-US" altLang="ja-JP" sz="1000" dirty="0">
                          <a:latin typeface="+mn-ea"/>
                          <a:ea typeface="+mn-ea"/>
                        </a:rPr>
                        <a:t>,</a:t>
                      </a:r>
                      <a:r>
                        <a:rPr kumimoji="1" lang="ja-JP" altLang="en-US" sz="1000" dirty="0">
                          <a:latin typeface="+mn-ea"/>
                          <a:ea typeface="+mn-ea"/>
                        </a:rPr>
                        <a:t>　</a:t>
                      </a:r>
                      <a:r>
                        <a:rPr kumimoji="1" lang="en-US" altLang="ja-JP" sz="1000" dirty="0">
                          <a:latin typeface="+mn-ea"/>
                          <a:ea typeface="+mn-ea"/>
                        </a:rPr>
                        <a:t>Mg,</a:t>
                      </a:r>
                      <a:r>
                        <a:rPr kumimoji="1" lang="ja-JP" altLang="en-US" sz="1000" dirty="0">
                          <a:latin typeface="+mn-ea"/>
                          <a:ea typeface="+mn-ea"/>
                        </a:rPr>
                        <a:t>　</a:t>
                      </a:r>
                      <a:r>
                        <a:rPr kumimoji="1" lang="en-US" altLang="ja-JP" sz="1000" dirty="0">
                          <a:latin typeface="+mn-ea"/>
                          <a:ea typeface="+mn-ea"/>
                        </a:rPr>
                        <a:t>Zn,</a:t>
                      </a:r>
                      <a:r>
                        <a:rPr kumimoji="1" lang="ja-JP" altLang="en-US" sz="1000" dirty="0">
                          <a:latin typeface="+mn-ea"/>
                          <a:ea typeface="+mn-ea"/>
                        </a:rPr>
                        <a:t>　</a:t>
                      </a:r>
                      <a:r>
                        <a:rPr kumimoji="1" lang="en-US" altLang="ja-JP" sz="1000" dirty="0">
                          <a:latin typeface="+mn-ea"/>
                          <a:ea typeface="+mn-ea"/>
                        </a:rPr>
                        <a:t>P,</a:t>
                      </a:r>
                      <a:r>
                        <a:rPr kumimoji="1" lang="ja-JP" altLang="en-US" sz="1000" dirty="0">
                          <a:latin typeface="+mn-ea"/>
                          <a:ea typeface="+mn-ea"/>
                        </a:rPr>
                        <a:t>　</a:t>
                      </a:r>
                      <a:r>
                        <a:rPr kumimoji="1" lang="en-US" altLang="ja-JP" sz="1000" dirty="0">
                          <a:latin typeface="+mn-ea"/>
                          <a:ea typeface="+mn-ea"/>
                        </a:rPr>
                        <a:t>Cu,</a:t>
                      </a:r>
                      <a:r>
                        <a:rPr kumimoji="1" lang="ja-JP" altLang="en-US" sz="1000" dirty="0">
                          <a:latin typeface="+mn-ea"/>
                          <a:ea typeface="+mn-ea"/>
                        </a:rPr>
                        <a:t>　</a:t>
                      </a:r>
                      <a:r>
                        <a:rPr kumimoji="1" lang="en-US" altLang="ja-JP" sz="1000" dirty="0">
                          <a:latin typeface="+mn-ea"/>
                          <a:ea typeface="+mn-ea"/>
                        </a:rPr>
                        <a:t>Ca,</a:t>
                      </a:r>
                      <a:r>
                        <a:rPr kumimoji="1" lang="ja-JP" altLang="en-US" sz="1000" dirty="0">
                          <a:latin typeface="+mn-ea"/>
                          <a:ea typeface="+mn-ea"/>
                        </a:rPr>
                        <a:t>　</a:t>
                      </a:r>
                      <a:r>
                        <a:rPr kumimoji="1" lang="en-US" altLang="ja-JP" sz="1000" dirty="0">
                          <a:latin typeface="+mn-ea"/>
                          <a:ea typeface="+mn-ea"/>
                        </a:rPr>
                        <a:t>Fe</a:t>
                      </a:r>
                      <a:r>
                        <a:rPr kumimoji="1" lang="ja-JP" altLang="en-US" sz="1000" dirty="0">
                          <a:latin typeface="+mn-ea"/>
                          <a:ea typeface="+mn-ea"/>
                        </a:rPr>
                        <a:t>）</a:t>
                      </a:r>
                      <a:endParaRPr kumimoji="1" lang="en-US" altLang="ja-JP" sz="1000" dirty="0">
                        <a:latin typeface="+mn-ea"/>
                        <a:ea typeface="+mn-ea"/>
                      </a:endParaRPr>
                    </a:p>
                    <a:p>
                      <a:pPr algn="ctr"/>
                      <a:r>
                        <a:rPr kumimoji="1" lang="en-US" altLang="ja-JP" sz="2400" dirty="0"/>
                        <a:t>×</a:t>
                      </a:r>
                      <a:r>
                        <a:rPr kumimoji="1" lang="ja-JP" altLang="en-US" sz="1600" dirty="0"/>
                        <a:t>（緑茶）</a:t>
                      </a:r>
                    </a:p>
                  </a:txBody>
                  <a:tcPr anchor="ctr"/>
                </a:tc>
                <a:extLst>
                  <a:ext uri="{0D108BD9-81ED-4DB2-BD59-A6C34878D82A}">
                    <a16:rowId xmlns:a16="http://schemas.microsoft.com/office/drawing/2014/main" val="4000479323"/>
                  </a:ext>
                </a:extLst>
              </a:tr>
              <a:tr h="555046">
                <a:tc>
                  <a:txBody>
                    <a:bodyPr/>
                    <a:lstStyle/>
                    <a:p>
                      <a:pPr algn="ctr"/>
                      <a:r>
                        <a:rPr kumimoji="1" lang="ja-JP" altLang="en-US" sz="2400" dirty="0"/>
                        <a:t>甘いｼﾞｭｰｽ</a:t>
                      </a:r>
                      <a:endParaRPr kumimoji="1" lang="ja-JP" altLang="en-US" sz="2400" b="1" dirty="0"/>
                    </a:p>
                  </a:txBody>
                  <a:tcPr anchor="ctr"/>
                </a:tc>
                <a:tc>
                  <a:txBody>
                    <a:bodyPr/>
                    <a:lstStyle/>
                    <a:p>
                      <a:r>
                        <a:rPr kumimoji="1" lang="ja-JP" altLang="en-US" sz="1100" dirty="0"/>
                        <a:t>甘くておいしい</a:t>
                      </a:r>
                    </a:p>
                  </a:txBody>
                  <a:tcPr/>
                </a:tc>
                <a:tc>
                  <a:txBody>
                    <a:bodyPr/>
                    <a:lstStyle/>
                    <a:p>
                      <a:r>
                        <a:rPr kumimoji="1" lang="ja-JP" altLang="en-US" sz="1100" dirty="0"/>
                        <a:t>糖分過多のため、飲み過ぎ、急性糖尿病等ペットボトル症候群（倦怠感、喉の渇き等）の危険あり。</a:t>
                      </a:r>
                    </a:p>
                  </a:txBody>
                  <a:tcPr/>
                </a:tc>
                <a:tc>
                  <a:txBody>
                    <a:bodyPr/>
                    <a:lstStyle/>
                    <a:p>
                      <a:pPr algn="ctr"/>
                      <a:r>
                        <a:rPr kumimoji="1" lang="en-US" altLang="ja-JP" sz="3200" dirty="0"/>
                        <a:t>×</a:t>
                      </a:r>
                      <a:endParaRPr kumimoji="1" lang="ja-JP" altLang="en-US" sz="3200" dirty="0"/>
                    </a:p>
                  </a:txBody>
                  <a:tcPr anchor="ctr"/>
                </a:tc>
                <a:extLst>
                  <a:ext uri="{0D108BD9-81ED-4DB2-BD59-A6C34878D82A}">
                    <a16:rowId xmlns:a16="http://schemas.microsoft.com/office/drawing/2014/main" val="1633618694"/>
                  </a:ext>
                </a:extLst>
              </a:tr>
              <a:tr h="826435">
                <a:tc>
                  <a:txBody>
                    <a:bodyPr/>
                    <a:lstStyle/>
                    <a:p>
                      <a:pPr algn="ctr"/>
                      <a:r>
                        <a:rPr kumimoji="1" lang="ja-JP" altLang="en-US" sz="2400" dirty="0"/>
                        <a:t>牛乳</a:t>
                      </a:r>
                      <a:endParaRPr kumimoji="1" lang="ja-JP" altLang="en-US" sz="2400" b="1" dirty="0"/>
                    </a:p>
                  </a:txBody>
                  <a:tcPr anchor="ctr"/>
                </a:tc>
                <a:tc>
                  <a:txBody>
                    <a:bodyPr/>
                    <a:lstStyle/>
                    <a:p>
                      <a:r>
                        <a:rPr kumimoji="1" lang="ja-JP" altLang="en-US" sz="1100" dirty="0"/>
                        <a:t>血液中のアルブミン濃度が栄養補給によって高まると、浸透圧の影響で水分が外から血管内に取り込まれるため血液量も増加する体温調節機能大</a:t>
                      </a:r>
                    </a:p>
                  </a:txBody>
                  <a:tcPr/>
                </a:tc>
                <a:tc>
                  <a:txBody>
                    <a:bodyPr/>
                    <a:lstStyle/>
                    <a:p>
                      <a:r>
                        <a:rPr kumimoji="1" lang="ja-JP" altLang="en-US" sz="1100" dirty="0"/>
                        <a:t>体温を上げる。発汗を増やすので、飲まない方がよい</a:t>
                      </a:r>
                    </a:p>
                  </a:txBody>
                  <a:tcPr/>
                </a:tc>
                <a:tc>
                  <a:txBody>
                    <a:bodyPr/>
                    <a:lstStyle/>
                    <a:p>
                      <a:pPr algn="ctr"/>
                      <a:r>
                        <a:rPr kumimoji="1" lang="ja-JP" altLang="en-US" sz="3200" dirty="0"/>
                        <a:t>○</a:t>
                      </a:r>
                    </a:p>
                  </a:txBody>
                  <a:tcPr anchor="ctr"/>
                </a:tc>
                <a:extLst>
                  <a:ext uri="{0D108BD9-81ED-4DB2-BD59-A6C34878D82A}">
                    <a16:rowId xmlns:a16="http://schemas.microsoft.com/office/drawing/2014/main" val="195244365"/>
                  </a:ext>
                </a:extLst>
              </a:tr>
              <a:tr h="574411">
                <a:tc>
                  <a:txBody>
                    <a:bodyPr/>
                    <a:lstStyle/>
                    <a:p>
                      <a:pPr algn="ctr"/>
                      <a:r>
                        <a:rPr kumimoji="1" lang="ja-JP" altLang="en-US" sz="2400" dirty="0"/>
                        <a:t>コーヒー</a:t>
                      </a:r>
                      <a:endParaRPr kumimoji="1" lang="ja-JP" altLang="en-US" sz="2400" b="1" dirty="0"/>
                    </a:p>
                  </a:txBody>
                  <a:tcPr anchor="ctr"/>
                </a:tc>
                <a:tc>
                  <a:txBody>
                    <a:bodyPr/>
                    <a:lstStyle/>
                    <a:p>
                      <a:r>
                        <a:rPr kumimoji="1" lang="ja-JP" altLang="en-US" sz="1100" dirty="0"/>
                        <a:t>習慣で飲み慣れている</a:t>
                      </a:r>
                      <a:endParaRPr kumimoji="1" lang="en-US" altLang="ja-JP" sz="1100" dirty="0"/>
                    </a:p>
                    <a:p>
                      <a:endParaRPr kumimoji="1" lang="ja-JP" altLang="en-US" sz="1100" dirty="0"/>
                    </a:p>
                  </a:txBody>
                  <a:tcPr/>
                </a:tc>
                <a:tc>
                  <a:txBody>
                    <a:bodyPr/>
                    <a:lstStyle/>
                    <a:p>
                      <a:r>
                        <a:rPr kumimoji="1" lang="ja-JP" altLang="en-US" sz="1100" dirty="0"/>
                        <a:t>カフェインは利尿作用があり、水分を排出してしまう。塩分はない。缶コーヒーは糖分が多い</a:t>
                      </a:r>
                    </a:p>
                  </a:txBody>
                  <a:tcPr/>
                </a:tc>
                <a:tc>
                  <a:txBody>
                    <a:bodyPr/>
                    <a:lstStyle/>
                    <a:p>
                      <a:pPr algn="ctr"/>
                      <a:r>
                        <a:rPr kumimoji="1" lang="en-US" altLang="ja-JP" sz="3200" dirty="0"/>
                        <a:t>×</a:t>
                      </a:r>
                      <a:endParaRPr kumimoji="1" lang="ja-JP" altLang="en-US" sz="3200" dirty="0"/>
                    </a:p>
                  </a:txBody>
                  <a:tcPr anchor="ctr"/>
                </a:tc>
                <a:extLst>
                  <a:ext uri="{0D108BD9-81ED-4DB2-BD59-A6C34878D82A}">
                    <a16:rowId xmlns:a16="http://schemas.microsoft.com/office/drawing/2014/main" val="3705646373"/>
                  </a:ext>
                </a:extLst>
              </a:tr>
              <a:tr h="826435">
                <a:tc>
                  <a:txBody>
                    <a:bodyPr/>
                    <a:lstStyle/>
                    <a:p>
                      <a:pPr algn="ctr"/>
                      <a:r>
                        <a:rPr kumimoji="1" lang="ja-JP" altLang="en-US" sz="2400" dirty="0"/>
                        <a:t>お酒</a:t>
                      </a:r>
                      <a:endParaRPr kumimoji="1" lang="ja-JP" altLang="en-US" sz="2400" b="1" dirty="0"/>
                    </a:p>
                  </a:txBody>
                  <a:tcPr anchor="ctr"/>
                </a:tc>
                <a:tc>
                  <a:txBody>
                    <a:bodyPr/>
                    <a:lstStyle/>
                    <a:p>
                      <a:r>
                        <a:rPr kumimoji="1" lang="ja-JP" altLang="en-US" sz="1100" dirty="0"/>
                        <a:t>アルコールでも甘酒は、水分、塩分、糖分のバランス、必須アミノ酸等効果的な飲み物（あくまでお酒であることに変わりはない）</a:t>
                      </a:r>
                    </a:p>
                  </a:txBody>
                  <a:tcPr/>
                </a:tc>
                <a:tc>
                  <a:txBody>
                    <a:bodyPr/>
                    <a:lstStyle/>
                    <a:p>
                      <a:r>
                        <a:rPr kumimoji="1" lang="ja-JP" altLang="en-US" sz="1100" dirty="0"/>
                        <a:t>アルコールは利尿作用あり、脱水症状となり良くない</a:t>
                      </a:r>
                    </a:p>
                  </a:txBody>
                  <a:tcPr/>
                </a:tc>
                <a:tc>
                  <a:txBody>
                    <a:bodyPr/>
                    <a:lstStyle/>
                    <a:p>
                      <a:pPr algn="ctr"/>
                      <a:r>
                        <a:rPr kumimoji="1" lang="en-US" altLang="ja-JP" sz="3200" dirty="0"/>
                        <a:t>×</a:t>
                      </a:r>
                      <a:r>
                        <a:rPr kumimoji="1" lang="ja-JP" altLang="en-US" sz="3200" dirty="0"/>
                        <a:t>（</a:t>
                      </a:r>
                      <a:r>
                        <a:rPr kumimoji="1" lang="ja-JP" altLang="en-US" sz="1600" dirty="0"/>
                        <a:t>○：甘酒</a:t>
                      </a:r>
                      <a:r>
                        <a:rPr kumimoji="1" lang="ja-JP" altLang="en-US" sz="3200" dirty="0"/>
                        <a:t>）</a:t>
                      </a:r>
                    </a:p>
                  </a:txBody>
                  <a:tcPr anchor="ctr"/>
                </a:tc>
                <a:extLst>
                  <a:ext uri="{0D108BD9-81ED-4DB2-BD59-A6C34878D82A}">
                    <a16:rowId xmlns:a16="http://schemas.microsoft.com/office/drawing/2014/main" val="2349686371"/>
                  </a:ext>
                </a:extLst>
              </a:tr>
            </a:tbl>
          </a:graphicData>
        </a:graphic>
      </p:graphicFrame>
      <p:sp>
        <p:nvSpPr>
          <p:cNvPr id="4" name="テキスト ボックス 3"/>
          <p:cNvSpPr txBox="1"/>
          <p:nvPr/>
        </p:nvSpPr>
        <p:spPr>
          <a:xfrm>
            <a:off x="3201" y="6519446"/>
            <a:ext cx="3597199" cy="276999"/>
          </a:xfrm>
          <a:prstGeom prst="rect">
            <a:avLst/>
          </a:prstGeom>
          <a:noFill/>
        </p:spPr>
        <p:txBody>
          <a:bodyPr wrap="square" rtlCol="0">
            <a:spAutoFit/>
          </a:bodyPr>
          <a:lstStyle/>
          <a:p>
            <a:r>
              <a:rPr kumimoji="1" lang="ja-JP" altLang="en-US" sz="1200" b="1" dirty="0"/>
              <a:t>○渇く前に飲む、○ガブ飲みしない、○冷しすぎない</a:t>
            </a:r>
          </a:p>
        </p:txBody>
      </p:sp>
      <p:sp>
        <p:nvSpPr>
          <p:cNvPr id="5" name="テキスト ボックス 4"/>
          <p:cNvSpPr txBox="1"/>
          <p:nvPr/>
        </p:nvSpPr>
        <p:spPr>
          <a:xfrm>
            <a:off x="3600400" y="6531230"/>
            <a:ext cx="5831632" cy="261610"/>
          </a:xfrm>
          <a:prstGeom prst="rect">
            <a:avLst/>
          </a:prstGeom>
          <a:noFill/>
        </p:spPr>
        <p:txBody>
          <a:bodyPr wrap="square" rtlCol="0">
            <a:spAutoFit/>
          </a:bodyPr>
          <a:lstStyle/>
          <a:p>
            <a:r>
              <a:rPr kumimoji="1" lang="ja-JP" altLang="en-US" sz="1100" b="1" dirty="0">
                <a:solidFill>
                  <a:srgbClr val="FF0000"/>
                </a:solidFill>
              </a:rPr>
              <a:t>○「熱中症対策」清涼飲料水：ナトリウム</a:t>
            </a:r>
            <a:r>
              <a:rPr kumimoji="1" lang="en-US" altLang="ja-JP" sz="1100" b="1" dirty="0">
                <a:solidFill>
                  <a:srgbClr val="FF0000"/>
                </a:solidFill>
              </a:rPr>
              <a:t>40</a:t>
            </a:r>
            <a:r>
              <a:rPr kumimoji="1" lang="ja-JP" altLang="en-US" sz="1100" b="1" dirty="0">
                <a:solidFill>
                  <a:srgbClr val="FF0000"/>
                </a:solidFill>
              </a:rPr>
              <a:t>～</a:t>
            </a:r>
            <a:r>
              <a:rPr kumimoji="1" lang="en-US" altLang="ja-JP" sz="1100" b="1" dirty="0">
                <a:solidFill>
                  <a:srgbClr val="FF0000"/>
                </a:solidFill>
              </a:rPr>
              <a:t>80mg/100ml</a:t>
            </a:r>
            <a:r>
              <a:rPr kumimoji="1" lang="ja-JP" altLang="en-US" sz="1100" b="1" dirty="0">
                <a:solidFill>
                  <a:srgbClr val="FF0000"/>
                </a:solidFill>
              </a:rPr>
              <a:t>含有（一社全国清涼飲料工業会</a:t>
            </a:r>
            <a:endParaRPr kumimoji="1" lang="en-US" altLang="ja-JP" sz="1100" b="1" dirty="0">
              <a:solidFill>
                <a:srgbClr val="FF0000"/>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851" y="84147"/>
            <a:ext cx="720080" cy="407756"/>
          </a:xfrm>
          <a:prstGeom prst="rect">
            <a:avLst/>
          </a:prstGeom>
        </p:spPr>
      </p:pic>
      <p:pic>
        <p:nvPicPr>
          <p:cNvPr id="7" name="図 6"/>
          <p:cNvPicPr>
            <a:picLocks noChangeAspect="1"/>
          </p:cNvPicPr>
          <p:nvPr/>
        </p:nvPicPr>
        <p:blipFill>
          <a:blip r:embed="rId4"/>
          <a:stretch>
            <a:fillRect/>
          </a:stretch>
        </p:blipFill>
        <p:spPr>
          <a:xfrm>
            <a:off x="5800474" y="2996952"/>
            <a:ext cx="662671" cy="662671"/>
          </a:xfrm>
          <a:prstGeom prst="rect">
            <a:avLst/>
          </a:prstGeom>
        </p:spPr>
      </p:pic>
      <p:sp>
        <p:nvSpPr>
          <p:cNvPr id="9" name="タイトル 1"/>
          <p:cNvSpPr txBox="1">
            <a:spLocks/>
          </p:cNvSpPr>
          <p:nvPr/>
        </p:nvSpPr>
        <p:spPr>
          <a:xfrm>
            <a:off x="-507" y="3143"/>
            <a:ext cx="6012159" cy="548680"/>
          </a:xfrm>
          <a:prstGeom prst="rect">
            <a:avLst/>
          </a:prstGeom>
          <a:solidFill>
            <a:srgbClr val="7030A0">
              <a:alpha val="6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Ⅴ</a:t>
            </a:r>
            <a:r>
              <a:rPr lang="ja-JP" altLang="en-US" sz="3200" dirty="0">
                <a:latin typeface="HGPｺﾞｼｯｸE" panose="020B0900000000000000" pitchFamily="50" charset="-128"/>
                <a:ea typeface="HGPｺﾞｼｯｸE" panose="020B0900000000000000" pitchFamily="50" charset="-128"/>
              </a:rPr>
              <a:t>　グッズ等＆</a:t>
            </a:r>
            <a:r>
              <a:rPr lang="en-US" altLang="ja-JP" sz="3200" dirty="0">
                <a:latin typeface="HGPｺﾞｼｯｸE" panose="020B0900000000000000" pitchFamily="50" charset="-128"/>
                <a:ea typeface="HGPｺﾞｼｯｸE" panose="020B0900000000000000" pitchFamily="50" charset="-128"/>
              </a:rPr>
              <a:t>WBGT</a:t>
            </a:r>
            <a:r>
              <a:rPr lang="ja-JP" altLang="en-US" sz="3200" dirty="0">
                <a:latin typeface="HGPｺﾞｼｯｸE" panose="020B0900000000000000" pitchFamily="50" charset="-128"/>
                <a:ea typeface="HGPｺﾞｼｯｸE" panose="020B0900000000000000" pitchFamily="50" charset="-128"/>
              </a:rPr>
              <a:t>測定実務</a:t>
            </a:r>
            <a:endParaRPr lang="ja-JP" altLang="en-US" sz="3200" dirty="0"/>
          </a:p>
        </p:txBody>
      </p:sp>
    </p:spTree>
    <p:extLst>
      <p:ext uri="{BB962C8B-B14F-4D97-AF65-F5344CB8AC3E}">
        <p14:creationId xmlns:p14="http://schemas.microsoft.com/office/powerpoint/2010/main" val="2965937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411459351"/>
              </p:ext>
            </p:extLst>
          </p:nvPr>
        </p:nvGraphicFramePr>
        <p:xfrm>
          <a:off x="107504" y="679229"/>
          <a:ext cx="8964488" cy="5654649"/>
        </p:xfrm>
        <a:graphic>
          <a:graphicData uri="http://schemas.openxmlformats.org/drawingml/2006/table">
            <a:tbl>
              <a:tblPr firstRow="1" bandRow="1">
                <a:tableStyleId>{69012ECD-51FC-41F1-AA8D-1B2483CD663E}</a:tableStyleId>
              </a:tblPr>
              <a:tblGrid>
                <a:gridCol w="1979712">
                  <a:extLst>
                    <a:ext uri="{9D8B030D-6E8A-4147-A177-3AD203B41FA5}">
                      <a16:colId xmlns:a16="http://schemas.microsoft.com/office/drawing/2014/main" val="2946551515"/>
                    </a:ext>
                  </a:extLst>
                </a:gridCol>
                <a:gridCol w="2245078">
                  <a:extLst>
                    <a:ext uri="{9D8B030D-6E8A-4147-A177-3AD203B41FA5}">
                      <a16:colId xmlns:a16="http://schemas.microsoft.com/office/drawing/2014/main" val="3282003872"/>
                    </a:ext>
                  </a:extLst>
                </a:gridCol>
                <a:gridCol w="2369849">
                  <a:extLst>
                    <a:ext uri="{9D8B030D-6E8A-4147-A177-3AD203B41FA5}">
                      <a16:colId xmlns:a16="http://schemas.microsoft.com/office/drawing/2014/main" val="2860471478"/>
                    </a:ext>
                  </a:extLst>
                </a:gridCol>
                <a:gridCol w="2369849">
                  <a:extLst>
                    <a:ext uri="{9D8B030D-6E8A-4147-A177-3AD203B41FA5}">
                      <a16:colId xmlns:a16="http://schemas.microsoft.com/office/drawing/2014/main" val="3682173510"/>
                    </a:ext>
                  </a:extLst>
                </a:gridCol>
              </a:tblGrid>
              <a:tr h="497837">
                <a:tc>
                  <a:txBody>
                    <a:bodyPr/>
                    <a:lstStyle/>
                    <a:p>
                      <a:pPr algn="ctr"/>
                      <a:r>
                        <a:rPr kumimoji="1" lang="ja-JP" altLang="en-US" sz="2400" dirty="0"/>
                        <a:t>飲料項目</a:t>
                      </a:r>
                      <a:endParaRPr kumimoji="1" lang="en-US" altLang="ja-JP" sz="2400" dirty="0"/>
                    </a:p>
                  </a:txBody>
                  <a:tcPr anchor="b">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ctr"/>
                      <a:r>
                        <a:rPr kumimoji="1" lang="ja-JP" altLang="en-US" sz="2400" dirty="0"/>
                        <a:t>メリット</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ctr"/>
                      <a:r>
                        <a:rPr kumimoji="1" lang="ja-JP" altLang="en-US" sz="2400" dirty="0"/>
                        <a:t>デメリット</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ctr"/>
                      <a:r>
                        <a:rPr kumimoji="1" lang="ja-JP" altLang="en-US" sz="2400" dirty="0"/>
                        <a:t>成分内訳</a:t>
                      </a:r>
                      <a:endParaRPr kumimoji="1" lang="en-US" altLang="ja-JP" sz="2400" dirty="0"/>
                    </a:p>
                  </a:txBody>
                  <a:tcPr anchor="b">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357015670"/>
                  </a:ext>
                </a:extLst>
              </a:tr>
              <a:tr h="559490">
                <a:tc>
                  <a:txBody>
                    <a:bodyPr/>
                    <a:lstStyle/>
                    <a:p>
                      <a:pPr algn="ctr"/>
                      <a:r>
                        <a:rPr kumimoji="1" lang="ja-JP" altLang="en-US" sz="2400" b="1" dirty="0"/>
                        <a:t>ﾎﾟｶﾘｽｴｯﾄ</a:t>
                      </a:r>
                      <a:endParaRPr kumimoji="1" lang="en-US" altLang="ja-JP" sz="2400" b="1" dirty="0"/>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kumimoji="1" lang="ja-JP" altLang="en-US" sz="1100" dirty="0"/>
                        <a:t>体内水分に近いイオンバランスがよい。</a:t>
                      </a:r>
                      <a:endParaRPr kumimoji="1" lang="en-US" altLang="ja-JP"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kumimoji="1" lang="ja-JP" altLang="en-US" sz="1100" dirty="0"/>
                        <a:t>糖分が多く、カロリ－が高い</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lgn="l"/>
                      <a:r>
                        <a:rPr kumimoji="1" lang="ja-JP" altLang="en-US" sz="900" dirty="0"/>
                        <a:t>糖分＝ぶどう糖、果糖、液糖、砂糖</a:t>
                      </a:r>
                      <a:br>
                        <a:rPr kumimoji="1" lang="en-US" altLang="ja-JP" sz="1200" dirty="0"/>
                      </a:br>
                      <a:r>
                        <a:rPr kumimoji="1" lang="ja-JP" altLang="en-US" sz="1200" dirty="0"/>
                        <a:t>ｶﾛﾘｰ</a:t>
                      </a:r>
                      <a:r>
                        <a:rPr kumimoji="1" lang="en-US" altLang="ja-JP" sz="1200" dirty="0"/>
                        <a:t>=</a:t>
                      </a:r>
                      <a:r>
                        <a:rPr kumimoji="1" lang="en-US" altLang="ja-JP" sz="1100" dirty="0"/>
                        <a:t>25kcal,</a:t>
                      </a:r>
                      <a:r>
                        <a:rPr kumimoji="1" lang="en-US" altLang="ja-JP" sz="1100" dirty="0">
                          <a:solidFill>
                            <a:srgbClr val="FF0000"/>
                          </a:solidFill>
                        </a:rPr>
                        <a:t>Na=49mg</a:t>
                      </a:r>
                      <a:br>
                        <a:rPr kumimoji="1" lang="en-US" altLang="ja-JP" sz="1100" dirty="0"/>
                      </a:br>
                      <a:r>
                        <a:rPr kumimoji="1" lang="en-US" altLang="ja-JP" sz="1200" dirty="0"/>
                        <a:t>BCAA</a:t>
                      </a:r>
                      <a:r>
                        <a:rPr kumimoji="1" lang="en-US" altLang="ja-JP" sz="900" dirty="0"/>
                        <a:t>(</a:t>
                      </a:r>
                      <a:r>
                        <a:rPr kumimoji="1" lang="ja-JP" altLang="en-US" sz="900" dirty="0"/>
                        <a:t>分岐鎖アミノ酸）＝なし</a:t>
                      </a:r>
                      <a:br>
                        <a:rPr kumimoji="1" lang="en-US" altLang="ja-JP" sz="1000" dirty="0"/>
                      </a:br>
                      <a:r>
                        <a:rPr kumimoji="1" lang="ja-JP" altLang="en-US" sz="1000" dirty="0"/>
                        <a:t>ﾋﾞﾀﾐﾝ</a:t>
                      </a:r>
                      <a:r>
                        <a:rPr kumimoji="1" lang="ja-JP" altLang="en-US" sz="900" dirty="0"/>
                        <a:t>・その他</a:t>
                      </a:r>
                      <a:r>
                        <a:rPr kumimoji="1" lang="en-US" altLang="ja-JP" sz="900" dirty="0"/>
                        <a:t>=</a:t>
                      </a:r>
                      <a:r>
                        <a:rPr kumimoji="1" lang="ja-JP" altLang="en-US" sz="900" dirty="0"/>
                        <a:t>ﾋﾞﾀﾐﾝ</a:t>
                      </a:r>
                      <a:r>
                        <a:rPr kumimoji="1" lang="en-US" altLang="ja-JP" sz="900" dirty="0"/>
                        <a:t>C,</a:t>
                      </a:r>
                      <a:r>
                        <a:rPr kumimoji="1" lang="ja-JP" altLang="en-US" sz="900" dirty="0"/>
                        <a:t>クエン酸</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134626807"/>
                  </a:ext>
                </a:extLst>
              </a:tr>
              <a:tr h="75008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dirty="0"/>
                        <a:t>ｱｸｴﾘｱｽ</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kumimoji="1" lang="ja-JP" altLang="en-US" sz="1100" dirty="0"/>
                        <a:t>アミノ酸、クエン酸、カロリー比較的少ない</a:t>
                      </a:r>
                      <a:endParaRPr kumimoji="1" lang="en-US" altLang="ja-JP"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b="0" dirty="0">
                          <a:effectLst/>
                        </a:rPr>
                        <a:t>人工甘味料を使っているためカロリーは押えているが、糖分量が多い</a:t>
                      </a:r>
                      <a:endParaRPr kumimoji="1" lang="ja-JP" altLang="en-US" sz="1100" b="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t>糖分＝はちみつ、高果糖、液糖、</a:t>
                      </a:r>
                      <a:br>
                        <a:rPr kumimoji="1" lang="en-US" altLang="ja-JP" sz="900" dirty="0"/>
                      </a:br>
                      <a:r>
                        <a:rPr kumimoji="1" lang="ja-JP" altLang="en-US" sz="900" dirty="0"/>
                        <a:t>ｶﾛﾘｰ＝</a:t>
                      </a:r>
                      <a:r>
                        <a:rPr kumimoji="1" lang="en-US" altLang="ja-JP" sz="1000" dirty="0"/>
                        <a:t>19kcal,</a:t>
                      </a:r>
                      <a:r>
                        <a:rPr kumimoji="1" lang="en-US" altLang="ja-JP" sz="1000" dirty="0">
                          <a:solidFill>
                            <a:srgbClr val="FF0000"/>
                          </a:solidFill>
                        </a:rPr>
                        <a:t>Na=34mg</a:t>
                      </a:r>
                      <a:r>
                        <a:rPr kumimoji="1" lang="en-US" altLang="ja-JP" sz="1000" dirty="0"/>
                        <a:t>,</a:t>
                      </a:r>
                      <a:br>
                        <a:rPr kumimoji="1" lang="en-US" altLang="ja-JP" sz="1000" dirty="0"/>
                      </a:br>
                      <a:r>
                        <a:rPr kumimoji="1" lang="en-US" altLang="ja-JP" sz="1000" dirty="0"/>
                        <a:t>BCAA=</a:t>
                      </a:r>
                      <a:r>
                        <a:rPr kumimoji="1" lang="ja-JP" altLang="en-US" sz="1000" dirty="0"/>
                        <a:t>ﾊﾞﾘﾝ</a:t>
                      </a:r>
                      <a:r>
                        <a:rPr kumimoji="1" lang="en-US" altLang="ja-JP" sz="1000" dirty="0"/>
                        <a:t>､</a:t>
                      </a:r>
                      <a:r>
                        <a:rPr kumimoji="1" lang="ja-JP" altLang="en-US" sz="1000" dirty="0"/>
                        <a:t>ﾛｲｼﾝ</a:t>
                      </a:r>
                      <a:r>
                        <a:rPr kumimoji="1" lang="en-US" altLang="ja-JP" sz="1000" dirty="0"/>
                        <a:t>､</a:t>
                      </a:r>
                      <a:r>
                        <a:rPr kumimoji="1" lang="ja-JP" altLang="en-US" sz="1000" dirty="0"/>
                        <a:t>ｲｿﾛｼﾝ</a:t>
                      </a:r>
                      <a:r>
                        <a:rPr kumimoji="1" lang="en-US" altLang="ja-JP" sz="1000" dirty="0"/>
                        <a:t>､</a:t>
                      </a:r>
                      <a:r>
                        <a:rPr kumimoji="1" lang="ja-JP" altLang="en-US" sz="1000" dirty="0"/>
                        <a:t>ｱﾙｷﾞﾆﾝ</a:t>
                      </a:r>
                      <a:br>
                        <a:rPr kumimoji="1" lang="en-US" altLang="ja-JP" sz="1000" dirty="0"/>
                      </a:br>
                      <a:r>
                        <a:rPr kumimoji="1" lang="ja-JP" altLang="en-US" sz="1000" dirty="0"/>
                        <a:t>ﾋﾞﾀﾐﾝ</a:t>
                      </a:r>
                      <a:r>
                        <a:rPr kumimoji="1" lang="ja-JP" altLang="en-US" sz="900" dirty="0"/>
                        <a:t>・その他</a:t>
                      </a:r>
                      <a:r>
                        <a:rPr kumimoji="1" lang="en-US" altLang="ja-JP" sz="900" dirty="0"/>
                        <a:t>=</a:t>
                      </a:r>
                      <a:r>
                        <a:rPr kumimoji="1" lang="ja-JP" altLang="en-US" sz="900" dirty="0"/>
                        <a:t>クエン酸</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92871967"/>
                  </a:ext>
                </a:extLst>
              </a:tr>
              <a:tr h="795625">
                <a:tc>
                  <a:txBody>
                    <a:bodyPr/>
                    <a:lstStyle/>
                    <a:p>
                      <a:pPr algn="ctr"/>
                      <a:r>
                        <a:rPr kumimoji="1" lang="ja-JP" altLang="en-US" sz="2400" b="1" dirty="0"/>
                        <a:t>ｳﾞｧｰﾑｳｫｰﾀ</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en-US" altLang="ja-JP" sz="1100" dirty="0"/>
                        <a:t>17</a:t>
                      </a:r>
                      <a:r>
                        <a:rPr lang="ja-JP" altLang="en-US" sz="1100" dirty="0"/>
                        <a:t>種類のアミノ酸が配合されていて、運動前の摂取に向いている</a:t>
                      </a:r>
                      <a:endParaRPr kumimoji="1" lang="en-US" altLang="ja-JP"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100" b="0" dirty="0">
                          <a:effectLst/>
                        </a:rPr>
                        <a:t>独特な風味は好き嫌いが分かれる</a:t>
                      </a:r>
                      <a:endParaRPr kumimoji="1" lang="ja-JP" altLang="en-US" sz="1100" b="0" dirty="0"/>
                    </a:p>
                    <a:p>
                      <a:endParaRPr kumimoji="1" lang="ja-JP" altLang="en-US"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t>糖分＝なし</a:t>
                      </a:r>
                      <a:br>
                        <a:rPr kumimoji="1" lang="en-US" altLang="ja-JP" sz="900" dirty="0"/>
                      </a:br>
                      <a:r>
                        <a:rPr kumimoji="1" lang="ja-JP" altLang="en-US" sz="1100" dirty="0"/>
                        <a:t>ｶﾛﾘｰ＝</a:t>
                      </a:r>
                      <a:r>
                        <a:rPr kumimoji="1" lang="en-US" altLang="ja-JP" sz="1100" dirty="0"/>
                        <a:t>0</a:t>
                      </a:r>
                      <a:r>
                        <a:rPr kumimoji="1" lang="en-US" altLang="ja-JP" sz="1200" dirty="0"/>
                        <a:t>kcal,</a:t>
                      </a:r>
                      <a:r>
                        <a:rPr kumimoji="1" lang="en-US" altLang="ja-JP" sz="1200" dirty="0">
                          <a:solidFill>
                            <a:srgbClr val="FF0000"/>
                          </a:solidFill>
                        </a:rPr>
                        <a:t>Na=24mg</a:t>
                      </a:r>
                      <a:r>
                        <a:rPr kumimoji="1" lang="en-US" altLang="ja-JP" sz="1200" dirty="0"/>
                        <a:t>,</a:t>
                      </a:r>
                      <a:br>
                        <a:rPr kumimoji="1" lang="en-US" altLang="ja-JP" sz="1200" dirty="0"/>
                      </a:br>
                      <a:r>
                        <a:rPr kumimoji="1" lang="en-US" altLang="ja-JP" sz="1200" dirty="0"/>
                        <a:t>BCAA=</a:t>
                      </a:r>
                      <a:r>
                        <a:rPr kumimoji="1" lang="ja-JP" altLang="en-US" sz="900" dirty="0"/>
                        <a:t>アミノ酸各種</a:t>
                      </a:r>
                      <a:br>
                        <a:rPr kumimoji="1" lang="en-US" altLang="ja-JP" sz="1200" dirty="0"/>
                      </a:br>
                      <a:r>
                        <a:rPr kumimoji="1" lang="ja-JP" altLang="en-US" sz="1200" dirty="0"/>
                        <a:t>ﾋﾞﾀﾐﾝ</a:t>
                      </a:r>
                      <a:r>
                        <a:rPr kumimoji="1" lang="ja-JP" altLang="en-US" sz="900" dirty="0"/>
                        <a:t>・その他</a:t>
                      </a:r>
                      <a:r>
                        <a:rPr kumimoji="1" lang="en-US" altLang="ja-JP" sz="900" dirty="0"/>
                        <a:t>=</a:t>
                      </a:r>
                      <a:r>
                        <a:rPr kumimoji="1" lang="ja-JP" altLang="en-US" sz="900" dirty="0"/>
                        <a:t>Ｃａ、Ｋ、Ｍｇ</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000479323"/>
                  </a:ext>
                </a:extLst>
              </a:tr>
              <a:tr h="788370">
                <a:tc>
                  <a:txBody>
                    <a:bodyPr/>
                    <a:lstStyle/>
                    <a:p>
                      <a:pPr algn="ctr"/>
                      <a:r>
                        <a:rPr kumimoji="1" lang="ja-JP" altLang="en-US" sz="2400" b="1" dirty="0"/>
                        <a:t>ｱﾐﾉﾊﾞｲﾀﾙ</a:t>
                      </a:r>
                      <a:br>
                        <a:rPr kumimoji="1" lang="en-US" altLang="ja-JP" sz="2400" b="1" dirty="0"/>
                      </a:br>
                      <a:r>
                        <a:rPr kumimoji="1" lang="ja-JP" altLang="en-US" sz="2400" b="1" dirty="0"/>
                        <a:t>ﾎﾞﾃﾞｨﾘﾌﾚｯｼｭ</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dirty="0"/>
                        <a:t>スポーツのエネルギー源として効率が良い果糖が配合されている</a:t>
                      </a:r>
                      <a:endParaRPr kumimoji="1" lang="ja-JP" altLang="en-US"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b="0" dirty="0">
                          <a:effectLst/>
                        </a:rPr>
                        <a:t>クエン酸が配合されていないため、スポーツ中に糖質を吸収しにくい</a:t>
                      </a:r>
                      <a:endParaRPr kumimoji="1" lang="ja-JP" altLang="en-US" sz="1100" b="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900" dirty="0"/>
                        <a:t>糖分＝果糖</a:t>
                      </a:r>
                      <a:br>
                        <a:rPr kumimoji="1" lang="en-US" altLang="ja-JP" sz="900" dirty="0"/>
                      </a:br>
                      <a:r>
                        <a:rPr kumimoji="1" lang="ja-JP" altLang="en-US" sz="1100" dirty="0"/>
                        <a:t>ｶﾛﾘｰ＝</a:t>
                      </a:r>
                      <a:r>
                        <a:rPr kumimoji="1" lang="en-US" altLang="ja-JP" sz="1100" dirty="0"/>
                        <a:t>13</a:t>
                      </a:r>
                      <a:r>
                        <a:rPr kumimoji="1" lang="en-US" altLang="ja-JP" sz="1200" dirty="0"/>
                        <a:t>kcal,</a:t>
                      </a:r>
                      <a:r>
                        <a:rPr kumimoji="1" lang="en-US" altLang="ja-JP" sz="1200" dirty="0">
                          <a:solidFill>
                            <a:srgbClr val="FF0000"/>
                          </a:solidFill>
                        </a:rPr>
                        <a:t>Na=16mg</a:t>
                      </a:r>
                      <a:r>
                        <a:rPr kumimoji="1" lang="en-US" altLang="ja-JP" sz="1200" dirty="0"/>
                        <a:t>,</a:t>
                      </a:r>
                      <a:br>
                        <a:rPr kumimoji="1" lang="en-US" altLang="ja-JP" sz="1200" dirty="0"/>
                      </a:br>
                      <a:r>
                        <a:rPr kumimoji="1" lang="en-US" altLang="ja-JP" sz="1200" dirty="0"/>
                        <a:t>BCAA=</a:t>
                      </a:r>
                      <a:r>
                        <a:rPr kumimoji="1" lang="ja-JP" altLang="en-US" sz="1200" dirty="0"/>
                        <a:t>ﾊﾞﾘﾝ</a:t>
                      </a:r>
                      <a:r>
                        <a:rPr kumimoji="1" lang="en-US" altLang="ja-JP" sz="1200" dirty="0"/>
                        <a:t>､</a:t>
                      </a:r>
                      <a:r>
                        <a:rPr kumimoji="1" lang="ja-JP" altLang="en-US" sz="1200" dirty="0"/>
                        <a:t>ﾛｲｼﾝ</a:t>
                      </a:r>
                      <a:r>
                        <a:rPr kumimoji="1" lang="en-US" altLang="ja-JP" sz="1200" dirty="0"/>
                        <a:t>,</a:t>
                      </a:r>
                      <a:r>
                        <a:rPr kumimoji="1" lang="ja-JP" altLang="en-US" sz="1200" dirty="0"/>
                        <a:t>ｲｿﾛｼﾝ</a:t>
                      </a:r>
                      <a:r>
                        <a:rPr kumimoji="1" lang="en-US" altLang="ja-JP" sz="1200" dirty="0"/>
                        <a:t>,</a:t>
                      </a:r>
                      <a:r>
                        <a:rPr kumimoji="1" lang="ja-JP" altLang="en-US" sz="1200" dirty="0"/>
                        <a:t>ｱﾙｷﾞﾆﾝ</a:t>
                      </a:r>
                      <a:br>
                        <a:rPr kumimoji="1" lang="en-US" altLang="ja-JP" sz="1200" dirty="0"/>
                      </a:br>
                      <a:r>
                        <a:rPr kumimoji="1" lang="ja-JP" altLang="en-US" sz="1200" dirty="0"/>
                        <a:t>ﾋﾞﾀﾐﾝ</a:t>
                      </a:r>
                      <a:r>
                        <a:rPr kumimoji="1" lang="ja-JP" altLang="en-US" sz="900" dirty="0"/>
                        <a:t>・その他</a:t>
                      </a:r>
                      <a:r>
                        <a:rPr kumimoji="1" lang="en-US" altLang="ja-JP" sz="900" dirty="0"/>
                        <a:t>=</a:t>
                      </a:r>
                      <a:r>
                        <a:rPr kumimoji="1" lang="ja-JP" altLang="en-US" sz="900" dirty="0"/>
                        <a:t>Ｃａ、Ｋ、Ｍｇ</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33618694"/>
                  </a:ext>
                </a:extLst>
              </a:tr>
              <a:tr h="791699">
                <a:tc>
                  <a:txBody>
                    <a:bodyPr/>
                    <a:lstStyle/>
                    <a:p>
                      <a:pPr algn="ctr"/>
                      <a:r>
                        <a:rPr kumimoji="1" lang="ja-JP" altLang="en-US" sz="2400" b="1" dirty="0"/>
                        <a:t>ｹﾞｰﾀﾚｰﾄﾞ</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dirty="0"/>
                        <a:t>複数の炭水化物を使用し、</a:t>
                      </a:r>
                      <a:r>
                        <a:rPr lang="en-US" altLang="ja-JP" sz="1100" dirty="0"/>
                        <a:t>1</a:t>
                      </a:r>
                      <a:r>
                        <a:rPr lang="ja-JP" altLang="en-US" sz="1100" dirty="0"/>
                        <a:t>本でバナナ</a:t>
                      </a:r>
                      <a:r>
                        <a:rPr lang="en-US" altLang="ja-JP" sz="1100" dirty="0"/>
                        <a:t>1.5</a:t>
                      </a:r>
                      <a:r>
                        <a:rPr lang="ja-JP" altLang="en-US" sz="1100" dirty="0"/>
                        <a:t>本分のエネルギーが摂れる</a:t>
                      </a:r>
                      <a:endParaRPr kumimoji="1" lang="ja-JP" altLang="en-US"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b="0" dirty="0">
                          <a:effectLst/>
                        </a:rPr>
                        <a:t>高カロリーのため、ダイエットのためのスポーツには向かない</a:t>
                      </a:r>
                      <a:endParaRPr kumimoji="1" lang="ja-JP" altLang="en-US" sz="1100" b="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糖分＝果糖、ブドウ糖、液糖、砂糖、ﾏﾙﾄﾃﾞｷｽﾄﾘﾝ</a:t>
                      </a:r>
                      <a:br>
                        <a:rPr kumimoji="1" lang="en-US" altLang="ja-JP" sz="900" b="0" i="0" u="none" strike="noStrike" kern="1200" cap="none" spc="0" normalizeH="0" baseline="0" noProof="0" dirty="0">
                          <a:ln>
                            <a:noFill/>
                          </a:ln>
                          <a:solidFill>
                            <a:prstClr val="black"/>
                          </a:solidFill>
                          <a:effectLst/>
                          <a:uLnTx/>
                          <a:uFillTx/>
                          <a:latin typeface="+mn-lt"/>
                          <a:ea typeface="+mn-ea"/>
                          <a:cs typeface="+mn-cs"/>
                        </a:rPr>
                      </a:br>
                      <a:r>
                        <a:rPr kumimoji="1" lang="ja-JP" altLang="en-US" sz="1100" b="0" i="0" u="none" strike="noStrike" kern="1200" cap="none" spc="0" normalizeH="0" baseline="0" noProof="0" dirty="0">
                          <a:ln>
                            <a:noFill/>
                          </a:ln>
                          <a:solidFill>
                            <a:prstClr val="black"/>
                          </a:solidFill>
                          <a:effectLst/>
                          <a:uLnTx/>
                          <a:uFillTx/>
                          <a:latin typeface="+mn-lt"/>
                          <a:ea typeface="+mn-ea"/>
                          <a:cs typeface="+mn-cs"/>
                        </a:rPr>
                        <a:t>ｶﾛﾘｰ＝</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26</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kcal,</a:t>
                      </a:r>
                      <a:r>
                        <a:rPr kumimoji="1" lang="en-US" altLang="ja-JP" sz="1200" b="0" i="0" u="none" strike="noStrike" kern="1200" cap="none" spc="0" normalizeH="0" baseline="0" noProof="0" dirty="0">
                          <a:ln>
                            <a:noFill/>
                          </a:ln>
                          <a:solidFill>
                            <a:srgbClr val="FF0000"/>
                          </a:solidFill>
                          <a:effectLst/>
                          <a:uLnTx/>
                          <a:uFillTx/>
                          <a:latin typeface="+mn-lt"/>
                          <a:ea typeface="+mn-ea"/>
                          <a:cs typeface="+mn-cs"/>
                        </a:rPr>
                        <a:t>Na=48mg</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br>
                        <a:rPr kumimoji="1" lang="en-US" altLang="ja-JP" sz="1200" b="0" i="0" u="none" strike="noStrike" kern="1200" cap="none" spc="0" normalizeH="0" baseline="0" noProof="0" dirty="0">
                          <a:ln>
                            <a:noFill/>
                          </a:ln>
                          <a:solidFill>
                            <a:prstClr val="black"/>
                          </a:solidFill>
                          <a:effectLst/>
                          <a:uLnTx/>
                          <a:uFillTx/>
                          <a:latin typeface="+mn-lt"/>
                          <a:ea typeface="+mn-ea"/>
                          <a:cs typeface="+mn-cs"/>
                        </a:rPr>
                      </a:br>
                      <a:r>
                        <a:rPr kumimoji="1" lang="en-US" altLang="ja-JP" sz="1200" b="0" i="0" u="none" strike="noStrike" kern="1200" cap="none" spc="0" normalizeH="0" baseline="0" noProof="0" dirty="0">
                          <a:ln>
                            <a:noFill/>
                          </a:ln>
                          <a:solidFill>
                            <a:prstClr val="black"/>
                          </a:solidFill>
                          <a:effectLst/>
                          <a:uLnTx/>
                          <a:uFillTx/>
                          <a:latin typeface="+mn-lt"/>
                          <a:ea typeface="+mn-ea"/>
                          <a:cs typeface="+mn-cs"/>
                        </a:rPr>
                        <a:t>BCAA=</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グルタミン酸</a:t>
                      </a:r>
                      <a:br>
                        <a:rPr kumimoji="1" lang="en-US" altLang="ja-JP" sz="1200" b="0" i="0" u="none" strike="noStrike" kern="1200" cap="none" spc="0" normalizeH="0" baseline="0" noProof="0" dirty="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ﾋﾞﾀﾐﾝ</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・その他</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Ｂ６、Ｂ１２、ﾅｲｱｼﾝ、Ｋ、Ｆｅ</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95244365"/>
                  </a:ext>
                </a:extLst>
              </a:tr>
              <a:tr h="261960">
                <a:tc>
                  <a:txBody>
                    <a:bodyPr/>
                    <a:lstStyle/>
                    <a:p>
                      <a:pPr algn="ctr"/>
                      <a:r>
                        <a:rPr kumimoji="1" lang="ja-JP" altLang="en-US" sz="1200" b="1" dirty="0"/>
                        <a:t>（塩分順番）</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gridSpan="3">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ja-JP" altLang="en-US" sz="1600" b="1" dirty="0">
                          <a:latin typeface="+mn-ea"/>
                          <a:ea typeface="+mn-ea"/>
                        </a:rPr>
                        <a:t>ﾎﾟｶﾘｽｴｯﾄ</a:t>
                      </a:r>
                      <a:r>
                        <a:rPr kumimoji="1" lang="ja-JP" altLang="en-US" sz="1600" b="1" baseline="0" dirty="0">
                          <a:latin typeface="+mn-ea"/>
                          <a:ea typeface="+mn-ea"/>
                        </a:rPr>
                        <a:t> </a:t>
                      </a:r>
                      <a:r>
                        <a:rPr kumimoji="1" lang="en-US" altLang="ja-JP" sz="1600" b="1" dirty="0">
                          <a:latin typeface="+mn-ea"/>
                          <a:ea typeface="+mn-ea"/>
                        </a:rPr>
                        <a:t>〉 </a:t>
                      </a:r>
                      <a:r>
                        <a:rPr kumimoji="1" lang="ja-JP" altLang="en-US" sz="1600" b="1" dirty="0">
                          <a:latin typeface="+mn-ea"/>
                          <a:ea typeface="+mn-ea"/>
                        </a:rPr>
                        <a:t>ｹﾞｰﾀﾚｰﾄﾞ </a:t>
                      </a:r>
                      <a:r>
                        <a:rPr kumimoji="1" lang="en-US" altLang="ja-JP" sz="1600" b="1" dirty="0">
                          <a:latin typeface="+mn-ea"/>
                          <a:ea typeface="+mn-ea"/>
                        </a:rPr>
                        <a:t>〉 </a:t>
                      </a:r>
                      <a:r>
                        <a:rPr kumimoji="1" lang="ja-JP" altLang="en-US" sz="1600" b="1" dirty="0">
                          <a:latin typeface="+mn-ea"/>
                          <a:ea typeface="+mn-ea"/>
                        </a:rPr>
                        <a:t>ｱｸｴﾘｱｽ </a:t>
                      </a:r>
                      <a:r>
                        <a:rPr kumimoji="1" lang="en-US" altLang="ja-JP" sz="1600" b="1" dirty="0">
                          <a:latin typeface="+mn-ea"/>
                          <a:ea typeface="+mn-ea"/>
                        </a:rPr>
                        <a:t>〉 </a:t>
                      </a:r>
                      <a:r>
                        <a:rPr kumimoji="1" lang="ja-JP" altLang="en-US" sz="1600" b="1" dirty="0">
                          <a:latin typeface="+mn-ea"/>
                          <a:ea typeface="+mn-ea"/>
                        </a:rPr>
                        <a:t>ｳﾞｧｰﾑｳｫｰﾀ </a:t>
                      </a:r>
                      <a:r>
                        <a:rPr kumimoji="1" lang="en-US" altLang="ja-JP" sz="1600" b="1" dirty="0">
                          <a:latin typeface="+mn-ea"/>
                          <a:ea typeface="+mn-ea"/>
                        </a:rPr>
                        <a:t>〉 </a:t>
                      </a:r>
                      <a:r>
                        <a:rPr kumimoji="1" lang="ja-JP" altLang="en-US" sz="1600" b="1" dirty="0">
                          <a:latin typeface="+mn-ea"/>
                          <a:ea typeface="+mn-ea"/>
                        </a:rPr>
                        <a:t>ｱﾐﾉﾊﾞｲﾀﾙﾎﾞﾃﾞｨﾘﾌﾚｯｼｭ</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hMerge="1">
                  <a:txBody>
                    <a:bodyPr/>
                    <a:lstStyle/>
                    <a:p>
                      <a:endParaRPr kumimoji="1" lang="ja-JP" altLang="en-US"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hMerge="1">
                  <a:txBody>
                    <a:bodyPr/>
                    <a:lstStyle/>
                    <a:p>
                      <a:pPr algn="ctr"/>
                      <a:endParaRPr kumimoji="1" lang="ja-JP" altLang="en-US" sz="1200" dirty="0"/>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05646373"/>
                  </a:ext>
                </a:extLst>
              </a:tr>
              <a:tr h="791699">
                <a:tc>
                  <a:txBody>
                    <a:bodyPr/>
                    <a:lstStyle/>
                    <a:p>
                      <a:pPr algn="ctr"/>
                      <a:r>
                        <a:rPr kumimoji="1" lang="ja-JP" altLang="en-US" sz="2000" b="1" dirty="0"/>
                        <a:t>経口補水液</a:t>
                      </a:r>
                      <a:br>
                        <a:rPr kumimoji="1" lang="en-US" altLang="ja-JP" sz="2000" b="1" dirty="0"/>
                      </a:br>
                      <a:r>
                        <a:rPr kumimoji="1" lang="ja-JP" altLang="en-US" sz="2000" b="1" dirty="0"/>
                        <a:t>（</a:t>
                      </a:r>
                      <a:r>
                        <a:rPr kumimoji="1" lang="en-US" altLang="ja-JP" sz="2000" b="1" dirty="0"/>
                        <a:t>OS-1</a:t>
                      </a:r>
                      <a:r>
                        <a:rPr kumimoji="1" lang="ja-JP" altLang="en-US" sz="2000" b="1" dirty="0" err="1"/>
                        <a:t>、</a:t>
                      </a:r>
                      <a:r>
                        <a:rPr kumimoji="1" lang="en-US" altLang="ja-JP" sz="2000" b="1" dirty="0"/>
                        <a:t>ORS</a:t>
                      </a:r>
                      <a:r>
                        <a:rPr kumimoji="1" lang="ja-JP" altLang="en-US" sz="2000" b="1" dirty="0"/>
                        <a:t>）</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ja-JP" altLang="en-US" sz="1100" dirty="0"/>
                        <a:t>電解質と糖質の配合バランスを考慮した経口補水液。軽度から中等度の脱水状態の方の水・電解質を補給・維持に適した病者用食品</a:t>
                      </a:r>
                      <a:endParaRPr kumimoji="1" lang="ja-JP" altLang="en-US" sz="1100" dirty="0"/>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kumimoji="1" lang="ja-JP" altLang="en-US" sz="1100" dirty="0"/>
                        <a:t>病者用食品であり、日常的に水分補給で飲むものではない</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n-lt"/>
                          <a:ea typeface="+mn-ea"/>
                          <a:cs typeface="+mn-cs"/>
                        </a:rPr>
                        <a:t>糖分＝果糖、ブドウ糖</a:t>
                      </a:r>
                      <a:br>
                        <a:rPr kumimoji="1" lang="en-US" altLang="ja-JP" sz="900" b="0" i="0" u="none" strike="noStrike" kern="1200" cap="none" spc="0" normalizeH="0" baseline="0" noProof="0" dirty="0">
                          <a:ln>
                            <a:noFill/>
                          </a:ln>
                          <a:solidFill>
                            <a:prstClr val="black"/>
                          </a:solidFill>
                          <a:effectLst/>
                          <a:uLnTx/>
                          <a:uFillTx/>
                          <a:latin typeface="+mn-lt"/>
                          <a:ea typeface="+mn-ea"/>
                          <a:cs typeface="+mn-cs"/>
                        </a:rPr>
                      </a:br>
                      <a:r>
                        <a:rPr kumimoji="1" lang="ja-JP" altLang="en-US" sz="1100" b="0" i="0" u="none" strike="noStrike" kern="1200" cap="none" spc="0" normalizeH="0" baseline="0" noProof="0" dirty="0">
                          <a:ln>
                            <a:noFill/>
                          </a:ln>
                          <a:solidFill>
                            <a:prstClr val="black"/>
                          </a:solidFill>
                          <a:effectLst/>
                          <a:uLnTx/>
                          <a:uFillTx/>
                          <a:latin typeface="+mn-lt"/>
                          <a:ea typeface="+mn-ea"/>
                          <a:cs typeface="+mn-cs"/>
                        </a:rPr>
                        <a:t>ｶﾛﾘｰ＝</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10</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kcal,</a:t>
                      </a:r>
                      <a:r>
                        <a:rPr kumimoji="1" lang="en-US" altLang="ja-JP" sz="1200" b="0" i="0" u="none" strike="noStrike" kern="1200" cap="none" spc="0" normalizeH="0" baseline="0" noProof="0" dirty="0">
                          <a:ln>
                            <a:noFill/>
                          </a:ln>
                          <a:solidFill>
                            <a:srgbClr val="FF0000"/>
                          </a:solidFill>
                          <a:effectLst/>
                          <a:uLnTx/>
                          <a:uFillTx/>
                          <a:latin typeface="+mn-lt"/>
                          <a:ea typeface="+mn-ea"/>
                          <a:cs typeface="+mn-cs"/>
                        </a:rPr>
                        <a:t>Na=115mg</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br>
                        <a:rPr kumimoji="1" lang="en-US" altLang="ja-JP" sz="1200" b="0" i="0" u="none" strike="noStrike" kern="1200" cap="none" spc="0" normalizeH="0" baseline="0" noProof="0" dirty="0">
                          <a:ln>
                            <a:noFill/>
                          </a:ln>
                          <a:solidFill>
                            <a:prstClr val="black"/>
                          </a:solidFill>
                          <a:effectLst/>
                          <a:uLnTx/>
                          <a:uFillTx/>
                          <a:latin typeface="+mn-lt"/>
                          <a:ea typeface="+mn-ea"/>
                          <a:cs typeface="+mn-cs"/>
                        </a:rPr>
                      </a:br>
                      <a:r>
                        <a:rPr kumimoji="1" lang="en-US" altLang="ja-JP" sz="1200" b="0" i="0" u="none" strike="noStrike" kern="1200" cap="none" spc="0" normalizeH="0" baseline="0" noProof="0" dirty="0">
                          <a:ln>
                            <a:noFill/>
                          </a:ln>
                          <a:solidFill>
                            <a:prstClr val="black"/>
                          </a:solidFill>
                          <a:effectLst/>
                          <a:uLnTx/>
                          <a:uFillTx/>
                          <a:latin typeface="+mn-lt"/>
                          <a:ea typeface="+mn-ea"/>
                          <a:cs typeface="+mn-cs"/>
                        </a:rPr>
                        <a:t>BCAA=</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グルタミン酸</a:t>
                      </a:r>
                      <a:br>
                        <a:rPr kumimoji="1" lang="en-US" altLang="ja-JP" sz="1200" b="0" i="0" u="none" strike="noStrike" kern="1200" cap="none" spc="0" normalizeH="0" baseline="0" noProof="0" dirty="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ﾋﾞﾀﾐﾝ</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・その他</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クエン酸、</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K</a:t>
                      </a:r>
                      <a:r>
                        <a:rPr kumimoji="1" lang="ja-JP" altLang="en-US" sz="900" b="0" i="0" u="none" strike="noStrike" kern="1200" cap="none" spc="0" normalizeH="0" baseline="0" noProof="0" dirty="0" err="1">
                          <a:ln>
                            <a:noFill/>
                          </a:ln>
                          <a:solidFill>
                            <a:prstClr val="black"/>
                          </a:solidFill>
                          <a:effectLst/>
                          <a:uLnTx/>
                          <a:uFillTx/>
                          <a:latin typeface="+mn-lt"/>
                          <a:ea typeface="+mn-ea"/>
                          <a:cs typeface="+mn-cs"/>
                        </a:rPr>
                        <a:t>、</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Mg</a:t>
                      </a:r>
                      <a:endParaRPr kumimoji="1" lang="ja-JP"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49686371"/>
                  </a:ext>
                </a:extLst>
              </a:tr>
            </a:tbl>
          </a:graphicData>
        </a:graphic>
      </p:graphicFrame>
      <p:sp>
        <p:nvSpPr>
          <p:cNvPr id="4" name="テキスト ボックス 3"/>
          <p:cNvSpPr txBox="1"/>
          <p:nvPr/>
        </p:nvSpPr>
        <p:spPr>
          <a:xfrm>
            <a:off x="4783473" y="6305930"/>
            <a:ext cx="4171907" cy="276999"/>
          </a:xfrm>
          <a:prstGeom prst="rect">
            <a:avLst/>
          </a:prstGeom>
          <a:noFill/>
        </p:spPr>
        <p:txBody>
          <a:bodyPr wrap="square" rtlCol="0">
            <a:spAutoFit/>
          </a:bodyPr>
          <a:lstStyle/>
          <a:p>
            <a:r>
              <a:rPr lang="ja-JP" altLang="en-US" sz="1200" dirty="0">
                <a:latin typeface="Arial" panose="020B0604020202020204" pitchFamily="34" charset="0"/>
              </a:rPr>
              <a:t>ネット資料：スポーツ水分補給</a:t>
            </a:r>
            <a:r>
              <a:rPr lang="en-US" altLang="ja-JP" sz="1200" dirty="0">
                <a:latin typeface="Arial" panose="020B0604020202020204" pitchFamily="34" charset="0"/>
              </a:rPr>
              <a:t>.com/element/</a:t>
            </a:r>
            <a:r>
              <a:rPr lang="ja-JP" altLang="en-US" sz="1200" dirty="0" err="1">
                <a:latin typeface="Arial" panose="020B0604020202020204" pitchFamily="34" charset="0"/>
              </a:rPr>
              <a:t>、</a:t>
            </a:r>
            <a:r>
              <a:rPr lang="ja-JP" altLang="en-US" sz="1200" dirty="0">
                <a:latin typeface="Arial" panose="020B0604020202020204" pitchFamily="34" charset="0"/>
              </a:rPr>
              <a:t>（株）大塚製薬</a:t>
            </a:r>
            <a:endParaRPr kumimoji="1" lang="ja-JP" altLang="en-US" sz="1200" b="1"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851" y="84147"/>
            <a:ext cx="720080" cy="407756"/>
          </a:xfrm>
          <a:prstGeom prst="rect">
            <a:avLst/>
          </a:prstGeom>
        </p:spPr>
      </p:pic>
      <p:sp>
        <p:nvSpPr>
          <p:cNvPr id="7" name="タイトル 1"/>
          <p:cNvSpPr txBox="1">
            <a:spLocks/>
          </p:cNvSpPr>
          <p:nvPr/>
        </p:nvSpPr>
        <p:spPr>
          <a:xfrm>
            <a:off x="-507" y="3143"/>
            <a:ext cx="6012159" cy="548680"/>
          </a:xfrm>
          <a:prstGeom prst="rect">
            <a:avLst/>
          </a:prstGeom>
          <a:solidFill>
            <a:srgbClr val="7030A0">
              <a:alpha val="6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Ⅴ</a:t>
            </a:r>
            <a:r>
              <a:rPr lang="ja-JP" altLang="en-US" sz="3200" dirty="0">
                <a:latin typeface="HGPｺﾞｼｯｸE" panose="020B0900000000000000" pitchFamily="50" charset="-128"/>
                <a:ea typeface="HGPｺﾞｼｯｸE" panose="020B0900000000000000" pitchFamily="50" charset="-128"/>
              </a:rPr>
              <a:t>　グッズ等＆</a:t>
            </a:r>
            <a:r>
              <a:rPr lang="en-US" altLang="ja-JP" sz="3200" dirty="0">
                <a:latin typeface="HGPｺﾞｼｯｸE" panose="020B0900000000000000" pitchFamily="50" charset="-128"/>
                <a:ea typeface="HGPｺﾞｼｯｸE" panose="020B0900000000000000" pitchFamily="50" charset="-128"/>
              </a:rPr>
              <a:t>WBGT</a:t>
            </a:r>
            <a:r>
              <a:rPr lang="ja-JP" altLang="en-US" sz="3200" dirty="0">
                <a:latin typeface="HGPｺﾞｼｯｸE" panose="020B0900000000000000" pitchFamily="50" charset="-128"/>
                <a:ea typeface="HGPｺﾞｼｯｸE" panose="020B0900000000000000" pitchFamily="50" charset="-128"/>
              </a:rPr>
              <a:t>測定実務</a:t>
            </a:r>
            <a:endParaRPr lang="ja-JP" altLang="en-US" sz="3200" dirty="0"/>
          </a:p>
        </p:txBody>
      </p:sp>
    </p:spTree>
    <p:extLst>
      <p:ext uri="{BB962C8B-B14F-4D97-AF65-F5344CB8AC3E}">
        <p14:creationId xmlns:p14="http://schemas.microsoft.com/office/powerpoint/2010/main" val="1627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196752"/>
            <a:ext cx="6231756" cy="4673600"/>
          </a:xfrm>
          <a:prstGeom prst="rect">
            <a:avLst/>
          </a:prstGeom>
        </p:spPr>
      </p:pic>
      <p:sp>
        <p:nvSpPr>
          <p:cNvPr id="4" name="テキスト ボックス 3"/>
          <p:cNvSpPr txBox="1"/>
          <p:nvPr/>
        </p:nvSpPr>
        <p:spPr>
          <a:xfrm>
            <a:off x="2843808" y="764704"/>
            <a:ext cx="3552986" cy="553998"/>
          </a:xfrm>
          <a:prstGeom prst="rect">
            <a:avLst/>
          </a:prstGeom>
          <a:noFill/>
        </p:spPr>
        <p:txBody>
          <a:bodyPr wrap="square" rtlCol="0">
            <a:spAutoFit/>
          </a:bodyPr>
          <a:lstStyle/>
          <a:p>
            <a:r>
              <a:rPr kumimoji="1" lang="ja-JP" altLang="en-US" sz="2000" dirty="0">
                <a:solidFill>
                  <a:schemeClr val="tx1"/>
                </a:solidFill>
              </a:rPr>
              <a:t>麦茶の効用（温度が下がる）</a:t>
            </a:r>
          </a:p>
        </p:txBody>
      </p:sp>
      <p:sp>
        <p:nvSpPr>
          <p:cNvPr id="3" name="正方形/長方形 2"/>
          <p:cNvSpPr/>
          <p:nvPr/>
        </p:nvSpPr>
        <p:spPr>
          <a:xfrm>
            <a:off x="2483768" y="5805264"/>
            <a:ext cx="4572000" cy="592470"/>
          </a:xfrm>
          <a:prstGeom prst="rect">
            <a:avLst/>
          </a:prstGeom>
        </p:spPr>
        <p:txBody>
          <a:bodyPr>
            <a:spAutoFit/>
          </a:bodyPr>
          <a:lstStyle/>
          <a:p>
            <a:pPr>
              <a:lnSpc>
                <a:spcPts val="1300"/>
              </a:lnSpc>
              <a:spcAft>
                <a:spcPts val="0"/>
              </a:spcAft>
            </a:pPr>
            <a:r>
              <a:rPr lang="en-US" altLang="ja-JP" b="1" kern="100" spc="-50" dirty="0">
                <a:latin typeface="ＭＳ Ｐ明朝" panose="02020600040205080304" pitchFamily="18" charset="-128"/>
                <a:ea typeface="ＭＳ Ｐ明朝" panose="02020600040205080304" pitchFamily="18" charset="-128"/>
                <a:cs typeface="Times New Roman" panose="02020603050405020304" pitchFamily="18" charset="0"/>
              </a:rPr>
              <a:t> </a:t>
            </a:r>
            <a:endParaRPr lang="ja-JP" altLang="ja-JP" b="1" kern="100" spc="-50" dirty="0">
              <a:latin typeface="ＭＳ Ｐ明朝" panose="02020600040205080304" pitchFamily="18" charset="-128"/>
              <a:ea typeface="ＭＳ Ｐ明朝" panose="02020600040205080304" pitchFamily="18" charset="-128"/>
              <a:cs typeface="Times New Roman" panose="02020603050405020304" pitchFamily="18" charset="0"/>
            </a:endParaRPr>
          </a:p>
          <a:p>
            <a:pPr>
              <a:lnSpc>
                <a:spcPts val="1300"/>
              </a:lnSpc>
              <a:spcAft>
                <a:spcPts val="0"/>
              </a:spcAft>
            </a:pPr>
            <a:r>
              <a:rPr lang="ja-JP" altLang="ja-JP" sz="1100" b="1" kern="100" spc="-50" dirty="0">
                <a:latin typeface="ＭＳ Ｐ明朝" panose="02020600040205080304" pitchFamily="18" charset="-128"/>
                <a:ea typeface="ＭＳ Ｐ明朝" panose="02020600040205080304" pitchFamily="18" charset="-128"/>
                <a:cs typeface="Times New Roman" panose="02020603050405020304" pitchFamily="18" charset="0"/>
              </a:rPr>
              <a:t>赤穂化成は伊藤園、ノザキクリニックとともに「ミネラル入り麦茶」の熱中症対策における有効性について臨床実験を行い、このほどその結果を発表した。</a:t>
            </a:r>
          </a:p>
        </p:txBody>
      </p:sp>
      <p:sp>
        <p:nvSpPr>
          <p:cNvPr id="7" name="タイトル 1"/>
          <p:cNvSpPr txBox="1">
            <a:spLocks/>
          </p:cNvSpPr>
          <p:nvPr/>
        </p:nvSpPr>
        <p:spPr>
          <a:xfrm>
            <a:off x="0" y="3143"/>
            <a:ext cx="6012159" cy="548680"/>
          </a:xfrm>
          <a:prstGeom prst="rect">
            <a:avLst/>
          </a:prstGeom>
          <a:solidFill>
            <a:srgbClr val="7030A0">
              <a:alpha val="6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Ⅴ</a:t>
            </a:r>
            <a:r>
              <a:rPr lang="ja-JP" altLang="en-US" sz="3200" dirty="0">
                <a:latin typeface="HGPｺﾞｼｯｸE" panose="020B0900000000000000" pitchFamily="50" charset="-128"/>
                <a:ea typeface="HGPｺﾞｼｯｸE" panose="020B0900000000000000" pitchFamily="50" charset="-128"/>
              </a:rPr>
              <a:t>　グッズ等＆</a:t>
            </a:r>
            <a:r>
              <a:rPr lang="en-US" altLang="ja-JP" sz="3200" dirty="0">
                <a:latin typeface="HGPｺﾞｼｯｸE" panose="020B0900000000000000" pitchFamily="50" charset="-128"/>
                <a:ea typeface="HGPｺﾞｼｯｸE" panose="020B0900000000000000" pitchFamily="50" charset="-128"/>
              </a:rPr>
              <a:t>WBGT</a:t>
            </a:r>
            <a:r>
              <a:rPr lang="ja-JP" altLang="en-US" sz="3200" dirty="0">
                <a:latin typeface="HGPｺﾞｼｯｸE" panose="020B0900000000000000" pitchFamily="50" charset="-128"/>
                <a:ea typeface="HGPｺﾞｼｯｸE" panose="020B0900000000000000" pitchFamily="50" charset="-128"/>
              </a:rPr>
              <a:t>測定実務</a:t>
            </a:r>
            <a:endParaRPr lang="ja-JP" altLang="en-US" sz="3200" dirty="0"/>
          </a:p>
        </p:txBody>
      </p:sp>
    </p:spTree>
    <p:extLst>
      <p:ext uri="{BB962C8B-B14F-4D97-AF65-F5344CB8AC3E}">
        <p14:creationId xmlns:p14="http://schemas.microsoft.com/office/powerpoint/2010/main" val="3935904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3FDBED-CF0B-E9F7-55DC-103178ADF48F}"/>
              </a:ext>
            </a:extLst>
          </p:cNvPr>
          <p:cNvSpPr>
            <a:spLocks noGrp="1"/>
          </p:cNvSpPr>
          <p:nvPr>
            <p:ph type="sldNum" sz="quarter" idx="12"/>
          </p:nvPr>
        </p:nvSpPr>
        <p:spPr/>
        <p:txBody>
          <a:bodyPr/>
          <a:lstStyle/>
          <a:p>
            <a:pPr>
              <a:defRPr/>
            </a:pPr>
            <a:fld id="{7027BCEF-3EE8-4113-AE6A-7C9A47211478}" type="slidenum">
              <a:rPr lang="en-US" altLang="ja-JP" smtClean="0"/>
              <a:pPr>
                <a:defRPr/>
              </a:pPr>
              <a:t>13</a:t>
            </a:fld>
            <a:endParaRPr lang="en-US" altLang="ja-JP"/>
          </a:p>
        </p:txBody>
      </p:sp>
      <p:sp>
        <p:nvSpPr>
          <p:cNvPr id="3" name="テキスト ボックス 2">
            <a:extLst>
              <a:ext uri="{FF2B5EF4-FFF2-40B4-BE49-F238E27FC236}">
                <a16:creationId xmlns:a16="http://schemas.microsoft.com/office/drawing/2014/main" id="{F046CBBA-CB93-1B9B-450D-8A4D35D38DF5}"/>
              </a:ext>
            </a:extLst>
          </p:cNvPr>
          <p:cNvSpPr txBox="1"/>
          <p:nvPr/>
        </p:nvSpPr>
        <p:spPr>
          <a:xfrm>
            <a:off x="683568" y="404664"/>
            <a:ext cx="2592288" cy="1200329"/>
          </a:xfrm>
          <a:prstGeom prst="rect">
            <a:avLst/>
          </a:prstGeom>
          <a:noFill/>
        </p:spPr>
        <p:txBody>
          <a:bodyPr wrap="square" rtlCol="0">
            <a:spAutoFit/>
          </a:bodyPr>
          <a:lstStyle/>
          <a:p>
            <a:r>
              <a:rPr kumimoji="1" lang="ja-JP" altLang="en-US" dirty="0"/>
              <a:t>以下省略してあります。</a:t>
            </a:r>
            <a:endParaRPr kumimoji="1" lang="en-US" altLang="ja-JP" dirty="0"/>
          </a:p>
          <a:p>
            <a:r>
              <a:rPr kumimoji="1" lang="ja-JP" altLang="en-US" dirty="0">
                <a:hlinkClick r:id="rId2"/>
              </a:rPr>
              <a:t>詳細は</a:t>
            </a:r>
            <a:r>
              <a:rPr kumimoji="1" lang="en-US" altLang="ja-JP" dirty="0">
                <a:hlinkClick r:id="rId2"/>
              </a:rPr>
              <a:t>abc1234@yahoo.co.jp</a:t>
            </a:r>
            <a:endParaRPr kumimoji="1" lang="en-US" altLang="ja-JP" dirty="0"/>
          </a:p>
          <a:p>
            <a:r>
              <a:rPr kumimoji="1" lang="ja-JP" altLang="en-US" dirty="0"/>
              <a:t>へメールください。</a:t>
            </a:r>
          </a:p>
        </p:txBody>
      </p:sp>
    </p:spTree>
    <p:extLst>
      <p:ext uri="{BB962C8B-B14F-4D97-AF65-F5344CB8AC3E}">
        <p14:creationId xmlns:p14="http://schemas.microsoft.com/office/powerpoint/2010/main" val="28371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548680"/>
            <a:ext cx="7823423" cy="576064"/>
          </a:xfrm>
        </p:spPr>
        <p:txBody>
          <a:bodyPr>
            <a:normAutofit fontScale="90000"/>
          </a:bodyPr>
          <a:lstStyle/>
          <a:p>
            <a:pPr marL="182880" indent="0">
              <a:buNone/>
            </a:pPr>
            <a:r>
              <a:rPr lang="ja-JP" altLang="en-US" sz="3200" dirty="0">
                <a:latin typeface="+mn-ea"/>
                <a:ea typeface="+mn-ea"/>
              </a:rPr>
              <a:t>　</a:t>
            </a:r>
            <a:r>
              <a:rPr lang="ja-JP" altLang="en-US" sz="3200" dirty="0">
                <a:latin typeface="HGPｺﾞｼｯｸE" panose="020B0900000000000000" pitchFamily="50" charset="-128"/>
                <a:ea typeface="HGPｺﾞｼｯｸE" panose="020B0900000000000000" pitchFamily="50" charset="-128"/>
              </a:rPr>
              <a:t>本日の題目：熱中症の予防と救急処置</a:t>
            </a:r>
            <a:r>
              <a:rPr kumimoji="1" lang="ja-JP" altLang="en-US" sz="3200" dirty="0">
                <a:latin typeface="HGPｺﾞｼｯｸE" panose="020B0900000000000000" pitchFamily="50" charset="-128"/>
                <a:ea typeface="HGPｺﾞｼｯｸE" panose="020B0900000000000000" pitchFamily="50" charset="-128"/>
              </a:rPr>
              <a:t>（目次）</a:t>
            </a:r>
          </a:p>
        </p:txBody>
      </p:sp>
      <p:sp>
        <p:nvSpPr>
          <p:cNvPr id="3" name="サブタイトル 2"/>
          <p:cNvSpPr>
            <a:spLocks noGrp="1"/>
          </p:cNvSpPr>
          <p:nvPr>
            <p:ph type="subTitle" idx="1"/>
          </p:nvPr>
        </p:nvSpPr>
        <p:spPr>
          <a:xfrm>
            <a:off x="1810247" y="1994269"/>
            <a:ext cx="6264696" cy="3419450"/>
          </a:xfrm>
          <a:solidFill>
            <a:schemeClr val="bg1"/>
          </a:solidFill>
        </p:spPr>
        <p:txBody>
          <a:bodyPr>
            <a:normAutofit/>
          </a:bodyPr>
          <a:lstStyle/>
          <a:p>
            <a:pPr algn="l"/>
            <a:r>
              <a:rPr lang="en-US" altLang="ja-JP" sz="2800" dirty="0">
                <a:ln>
                  <a:solidFill>
                    <a:srgbClr val="FFC000"/>
                  </a:solidFill>
                </a:ln>
                <a:solidFill>
                  <a:schemeClr val="tx1"/>
                </a:solidFill>
                <a:latin typeface="HGPｺﾞｼｯｸE" panose="020B0900000000000000" pitchFamily="50" charset="-128"/>
                <a:ea typeface="HGPｺﾞｼｯｸE" panose="020B0900000000000000" pitchFamily="50" charset="-128"/>
              </a:rPr>
              <a:t>Ⅰ</a:t>
            </a:r>
            <a:r>
              <a:rPr lang="ja-JP" altLang="en-US" sz="2800" dirty="0">
                <a:ln>
                  <a:solidFill>
                    <a:srgbClr val="FFC000"/>
                  </a:solidFill>
                </a:ln>
                <a:solidFill>
                  <a:schemeClr val="tx1"/>
                </a:solidFill>
                <a:latin typeface="HGPｺﾞｼｯｸE" panose="020B0900000000000000" pitchFamily="50" charset="-128"/>
                <a:ea typeface="HGPｺﾞｼｯｸE" panose="020B0900000000000000" pitchFamily="50" charset="-128"/>
              </a:rPr>
              <a:t>　熱中症の概要</a:t>
            </a:r>
            <a:endParaRPr lang="en-US" altLang="ja-JP" sz="2800" dirty="0">
              <a:ln>
                <a:solidFill>
                  <a:srgbClr val="FFC000"/>
                </a:solidFill>
              </a:ln>
              <a:solidFill>
                <a:schemeClr val="tx1"/>
              </a:solidFill>
              <a:latin typeface="HGPｺﾞｼｯｸE" panose="020B0900000000000000" pitchFamily="50" charset="-128"/>
              <a:ea typeface="HGPｺﾞｼｯｸE" panose="020B0900000000000000" pitchFamily="50" charset="-128"/>
            </a:endParaRPr>
          </a:p>
          <a:p>
            <a:pPr algn="l"/>
            <a:r>
              <a:rPr lang="en-US" altLang="ja-JP" sz="2800" dirty="0">
                <a:ln>
                  <a:solidFill>
                    <a:srgbClr val="66FFFF"/>
                  </a:solidFill>
                </a:ln>
                <a:solidFill>
                  <a:schemeClr val="tx1"/>
                </a:solidFill>
                <a:latin typeface="HGPｺﾞｼｯｸE" panose="020B0900000000000000" pitchFamily="50" charset="-128"/>
                <a:ea typeface="HGPｺﾞｼｯｸE" panose="020B0900000000000000" pitchFamily="50" charset="-128"/>
              </a:rPr>
              <a:t>Ⅱ</a:t>
            </a:r>
            <a:r>
              <a:rPr lang="ja-JP" altLang="en-US" sz="2800" dirty="0">
                <a:ln>
                  <a:solidFill>
                    <a:srgbClr val="66FFFF"/>
                  </a:solidFill>
                </a:ln>
                <a:solidFill>
                  <a:schemeClr val="tx1"/>
                </a:solidFill>
                <a:latin typeface="HGPｺﾞｼｯｸE" panose="020B0900000000000000" pitchFamily="50" charset="-128"/>
                <a:ea typeface="HGPｺﾞｼｯｸE" panose="020B0900000000000000" pitchFamily="50" charset="-128"/>
              </a:rPr>
              <a:t>　熱中症による災害発生状況</a:t>
            </a:r>
            <a:endParaRPr lang="en-US" altLang="ja-JP" sz="2800" dirty="0">
              <a:ln>
                <a:solidFill>
                  <a:srgbClr val="66FFFF"/>
                </a:solidFill>
              </a:ln>
              <a:solidFill>
                <a:schemeClr val="tx1"/>
              </a:solidFill>
              <a:latin typeface="HGPｺﾞｼｯｸE" panose="020B0900000000000000" pitchFamily="50" charset="-128"/>
              <a:ea typeface="HGPｺﾞｼｯｸE" panose="020B0900000000000000" pitchFamily="50" charset="-128"/>
            </a:endParaRPr>
          </a:p>
          <a:p>
            <a:pPr algn="l"/>
            <a:r>
              <a:rPr lang="en-US" altLang="ja-JP" sz="2800" dirty="0">
                <a:ln>
                  <a:solidFill>
                    <a:srgbClr val="33CC33"/>
                  </a:solidFill>
                </a:ln>
                <a:solidFill>
                  <a:schemeClr val="tx1"/>
                </a:solidFill>
                <a:latin typeface="HGPｺﾞｼｯｸE" panose="020B0900000000000000" pitchFamily="50" charset="-128"/>
                <a:ea typeface="HGPｺﾞｼｯｸE" panose="020B0900000000000000" pitchFamily="50" charset="-128"/>
              </a:rPr>
              <a:t>Ⅲ</a:t>
            </a:r>
            <a:r>
              <a:rPr kumimoji="1" lang="ja-JP" altLang="en-US" sz="2800" dirty="0">
                <a:ln>
                  <a:solidFill>
                    <a:srgbClr val="33CC33"/>
                  </a:solidFill>
                </a:ln>
                <a:solidFill>
                  <a:schemeClr val="tx1"/>
                </a:solidFill>
                <a:latin typeface="HGPｺﾞｼｯｸE" panose="020B0900000000000000" pitchFamily="50" charset="-128"/>
                <a:ea typeface="HGPｺﾞｼｯｸE" panose="020B0900000000000000" pitchFamily="50" charset="-128"/>
              </a:rPr>
              <a:t>　熱中症の予防対策</a:t>
            </a:r>
            <a:endParaRPr kumimoji="1" lang="en-US" altLang="ja-JP" sz="2800" dirty="0">
              <a:ln>
                <a:solidFill>
                  <a:srgbClr val="33CC33"/>
                </a:solidFill>
              </a:ln>
              <a:solidFill>
                <a:schemeClr val="tx1"/>
              </a:solidFill>
              <a:latin typeface="HGPｺﾞｼｯｸE" panose="020B0900000000000000" pitchFamily="50" charset="-128"/>
              <a:ea typeface="HGPｺﾞｼｯｸE" panose="020B0900000000000000" pitchFamily="50" charset="-128"/>
            </a:endParaRPr>
          </a:p>
          <a:p>
            <a:pPr algn="l"/>
            <a:r>
              <a:rPr lang="en-US" altLang="ja-JP" sz="2800" dirty="0">
                <a:ln>
                  <a:solidFill>
                    <a:srgbClr val="FF0000"/>
                  </a:solidFill>
                </a:ln>
                <a:solidFill>
                  <a:schemeClr val="tx1"/>
                </a:solidFill>
                <a:latin typeface="HGPｺﾞｼｯｸE" panose="020B0900000000000000" pitchFamily="50" charset="-128"/>
                <a:ea typeface="HGPｺﾞｼｯｸE" panose="020B0900000000000000" pitchFamily="50" charset="-128"/>
              </a:rPr>
              <a:t>Ⅳ</a:t>
            </a:r>
            <a:r>
              <a:rPr lang="ja-JP" altLang="en-US" sz="2800" dirty="0">
                <a:ln>
                  <a:solidFill>
                    <a:srgbClr val="FF0000"/>
                  </a:solidFill>
                </a:ln>
                <a:solidFill>
                  <a:schemeClr val="tx1"/>
                </a:solidFill>
                <a:latin typeface="HGPｺﾞｼｯｸE" panose="020B0900000000000000" pitchFamily="50" charset="-128"/>
                <a:ea typeface="HGPｺﾞｼｯｸE" panose="020B0900000000000000" pitchFamily="50" charset="-128"/>
              </a:rPr>
              <a:t>　国の通達・救急処置</a:t>
            </a:r>
            <a:endParaRPr lang="en-US" altLang="ja-JP" sz="2800" dirty="0">
              <a:ln>
                <a:solidFill>
                  <a:srgbClr val="FF0000"/>
                </a:solidFill>
              </a:ln>
              <a:solidFill>
                <a:schemeClr val="tx1"/>
              </a:solidFill>
              <a:latin typeface="HGPｺﾞｼｯｸE" panose="020B0900000000000000" pitchFamily="50" charset="-128"/>
              <a:ea typeface="HGPｺﾞｼｯｸE" panose="020B0900000000000000" pitchFamily="50" charset="-128"/>
            </a:endParaRPr>
          </a:p>
          <a:p>
            <a:pPr algn="l"/>
            <a:r>
              <a:rPr lang="en-US" altLang="ja-JP" sz="2800" dirty="0">
                <a:ln>
                  <a:solidFill>
                    <a:srgbClr val="B20E9B"/>
                  </a:solidFill>
                </a:ln>
                <a:solidFill>
                  <a:schemeClr val="tx1"/>
                </a:solidFill>
                <a:latin typeface="HGPｺﾞｼｯｸE" panose="020B0900000000000000" pitchFamily="50" charset="-128"/>
                <a:ea typeface="HGPｺﾞｼｯｸE" panose="020B0900000000000000" pitchFamily="50" charset="-128"/>
              </a:rPr>
              <a:t>Ⅴ</a:t>
            </a:r>
            <a:r>
              <a:rPr kumimoji="1" lang="ja-JP" altLang="en-US" sz="2800" dirty="0">
                <a:ln>
                  <a:solidFill>
                    <a:srgbClr val="B20E9B"/>
                  </a:solidFill>
                </a:ln>
                <a:solidFill>
                  <a:schemeClr val="tx1"/>
                </a:solidFill>
                <a:latin typeface="HGPｺﾞｼｯｸE" panose="020B0900000000000000" pitchFamily="50" charset="-128"/>
                <a:ea typeface="HGPｺﾞｼｯｸE" panose="020B0900000000000000" pitchFamily="50" charset="-128"/>
              </a:rPr>
              <a:t>　グッズ等＆</a:t>
            </a:r>
            <a:r>
              <a:rPr kumimoji="1" lang="en-US" altLang="ja-JP" sz="2800" dirty="0">
                <a:ln>
                  <a:solidFill>
                    <a:srgbClr val="B20E9B"/>
                  </a:solidFill>
                </a:ln>
                <a:solidFill>
                  <a:schemeClr val="tx1"/>
                </a:solidFill>
                <a:latin typeface="HGPｺﾞｼｯｸE" panose="020B0900000000000000" pitchFamily="50" charset="-128"/>
                <a:ea typeface="HGPｺﾞｼｯｸE" panose="020B0900000000000000" pitchFamily="50" charset="-128"/>
              </a:rPr>
              <a:t>WBGT</a:t>
            </a:r>
            <a:r>
              <a:rPr kumimoji="1" lang="ja-JP" altLang="en-US" sz="2800" dirty="0">
                <a:ln>
                  <a:solidFill>
                    <a:srgbClr val="B20E9B"/>
                  </a:solidFill>
                </a:ln>
                <a:solidFill>
                  <a:schemeClr val="tx1"/>
                </a:solidFill>
                <a:latin typeface="HGPｺﾞｼｯｸE" panose="020B0900000000000000" pitchFamily="50" charset="-128"/>
                <a:ea typeface="HGPｺﾞｼｯｸE" panose="020B0900000000000000" pitchFamily="50" charset="-128"/>
              </a:rPr>
              <a:t>測定実務</a:t>
            </a:r>
            <a:endParaRPr kumimoji="1" lang="en-US" altLang="ja-JP" sz="2800" dirty="0">
              <a:ln>
                <a:solidFill>
                  <a:srgbClr val="B20E9B"/>
                </a:solidFill>
              </a:ln>
              <a:solidFill>
                <a:schemeClr val="tx1"/>
              </a:solidFill>
              <a:latin typeface="HGPｺﾞｼｯｸE" panose="020B0900000000000000" pitchFamily="50" charset="-128"/>
              <a:ea typeface="HGPｺﾞｼｯｸE" panose="020B0900000000000000" pitchFamily="50" charset="-128"/>
            </a:endParaRPr>
          </a:p>
          <a:p>
            <a:endParaRPr kumimoji="1" lang="ja-JP" altLang="en-US" dirty="0"/>
          </a:p>
        </p:txBody>
      </p:sp>
      <p:pic>
        <p:nvPicPr>
          <p:cNvPr id="6" name="image15.jpeg"/>
          <p:cNvPicPr/>
          <p:nvPr/>
        </p:nvPicPr>
        <p:blipFill>
          <a:blip r:embed="rId3" cstate="print"/>
          <a:stretch>
            <a:fillRect/>
          </a:stretch>
        </p:blipFill>
        <p:spPr>
          <a:xfrm>
            <a:off x="7164288" y="3429000"/>
            <a:ext cx="1207055" cy="1621408"/>
          </a:xfrm>
          <a:prstGeom prst="rect">
            <a:avLst/>
          </a:prstGeom>
        </p:spPr>
      </p:pic>
    </p:spTree>
    <p:extLst>
      <p:ext uri="{BB962C8B-B14F-4D97-AF65-F5344CB8AC3E}">
        <p14:creationId xmlns:p14="http://schemas.microsoft.com/office/powerpoint/2010/main" val="265565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タイトル 5"/>
          <p:cNvSpPr>
            <a:spLocks noGrp="1"/>
          </p:cNvSpPr>
          <p:nvPr>
            <p:ph type="title"/>
          </p:nvPr>
        </p:nvSpPr>
        <p:spPr>
          <a:xfrm>
            <a:off x="0" y="0"/>
            <a:ext cx="6012160" cy="548680"/>
          </a:xfrm>
          <a:solidFill>
            <a:srgbClr val="FFC000"/>
          </a:solidFill>
        </p:spPr>
        <p:txBody>
          <a:bodyPr>
            <a:normAutofit/>
          </a:bodyPr>
          <a:lstStyle/>
          <a:p>
            <a:pPr marL="0" indent="0">
              <a:buNone/>
            </a:pPr>
            <a:r>
              <a:rPr lang="en-US" altLang="ja-JP" sz="3200" dirty="0">
                <a:latin typeface="HGPｺﾞｼｯｸE" panose="020B0900000000000000" pitchFamily="50" charset="-128"/>
                <a:ea typeface="HGPｺﾞｼｯｸE" panose="020B0900000000000000" pitchFamily="50" charset="-128"/>
              </a:rPr>
              <a:t>Ⅰ</a:t>
            </a:r>
            <a:r>
              <a:rPr lang="ja-JP" altLang="en-US" sz="3200" dirty="0">
                <a:latin typeface="HGPｺﾞｼｯｸE" panose="020B0900000000000000" pitchFamily="50" charset="-128"/>
                <a:ea typeface="HGPｺﾞｼｯｸE" panose="020B0900000000000000" pitchFamily="50" charset="-128"/>
              </a:rPr>
              <a:t>　熱中症の概要</a:t>
            </a:r>
            <a:endParaRPr kumimoji="1" lang="ja-JP" altLang="en-US" sz="3200" dirty="0"/>
          </a:p>
        </p:txBody>
      </p:sp>
      <p:graphicFrame>
        <p:nvGraphicFramePr>
          <p:cNvPr id="3" name="コンテンツ プレースホルダー 2"/>
          <p:cNvGraphicFramePr>
            <a:graphicFrameLocks noGrp="1"/>
          </p:cNvGraphicFramePr>
          <p:nvPr>
            <p:ph idx="1"/>
            <p:extLst>
              <p:ext uri="{D42A27DB-BD31-4B8C-83A1-F6EECF244321}">
                <p14:modId xmlns:p14="http://schemas.microsoft.com/office/powerpoint/2010/main" val="1244588063"/>
              </p:ext>
            </p:extLst>
          </p:nvPr>
        </p:nvGraphicFramePr>
        <p:xfrm>
          <a:off x="50354" y="968106"/>
          <a:ext cx="9036496" cy="5845271"/>
        </p:xfrm>
        <a:graphic>
          <a:graphicData uri="http://schemas.openxmlformats.org/drawingml/2006/table">
            <a:tbl>
              <a:tblPr firstRow="1" bandRow="1">
                <a:tableStyleId>{1E171933-4619-4E11-9A3F-F7608DF75F80}</a:tableStyleId>
              </a:tblPr>
              <a:tblGrid>
                <a:gridCol w="3352249">
                  <a:extLst>
                    <a:ext uri="{9D8B030D-6E8A-4147-A177-3AD203B41FA5}">
                      <a16:colId xmlns:a16="http://schemas.microsoft.com/office/drawing/2014/main" val="4282666701"/>
                    </a:ext>
                  </a:extLst>
                </a:gridCol>
                <a:gridCol w="5684247">
                  <a:extLst>
                    <a:ext uri="{9D8B030D-6E8A-4147-A177-3AD203B41FA5}">
                      <a16:colId xmlns:a16="http://schemas.microsoft.com/office/drawing/2014/main" val="977630982"/>
                    </a:ext>
                  </a:extLst>
                </a:gridCol>
              </a:tblGrid>
              <a:tr h="2397619">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ja-JP" altLang="en-US" sz="2800" b="1" dirty="0">
                          <a:solidFill>
                            <a:schemeClr val="tx1"/>
                          </a:solidFill>
                          <a:latin typeface="Calibri" pitchFamily="34" charset="0"/>
                        </a:rPr>
                        <a:t>熱中症とは？</a:t>
                      </a:r>
                    </a:p>
                    <a:p>
                      <a:endParaRPr kumimoji="1" lang="ja-JP" altLang="en-US" dirty="0"/>
                    </a:p>
                  </a:txBody>
                  <a:tcPr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2400" b="1" dirty="0">
                          <a:solidFill>
                            <a:schemeClr val="tx1"/>
                          </a:solidFill>
                          <a:latin typeface="Arial" charset="0"/>
                        </a:rPr>
                        <a:t>　</a:t>
                      </a:r>
                      <a:r>
                        <a:rPr lang="ja-JP" altLang="en-US" sz="1800" b="1" dirty="0">
                          <a:solidFill>
                            <a:schemeClr val="tx1"/>
                          </a:solidFill>
                          <a:latin typeface="Arial" charset="0"/>
                        </a:rPr>
                        <a:t>熱中症は、高温多湿な環境下において、体内の</a:t>
                      </a:r>
                      <a:r>
                        <a:rPr lang="ja-JP" altLang="en-US" sz="1800" b="1" dirty="0">
                          <a:solidFill>
                            <a:srgbClr val="FF0000"/>
                          </a:solidFill>
                          <a:latin typeface="Arial" charset="0"/>
                        </a:rPr>
                        <a:t>水分</a:t>
                      </a:r>
                      <a:br>
                        <a:rPr lang="en-US" altLang="ja-JP" sz="1800" b="1" dirty="0">
                          <a:solidFill>
                            <a:srgbClr val="FF0000"/>
                          </a:solidFill>
                          <a:latin typeface="Arial" charset="0"/>
                        </a:rPr>
                      </a:br>
                      <a:r>
                        <a:rPr lang="ja-JP" altLang="en-US" sz="1800" b="1" dirty="0">
                          <a:solidFill>
                            <a:srgbClr val="FF0000"/>
                          </a:solidFill>
                          <a:latin typeface="Arial" charset="0"/>
                        </a:rPr>
                        <a:t>及び塩分（ナトリウムなど）のバランス</a:t>
                      </a:r>
                      <a:r>
                        <a:rPr lang="ja-JP" altLang="en-US" sz="1800" b="1" dirty="0">
                          <a:solidFill>
                            <a:schemeClr val="tx1"/>
                          </a:solidFill>
                          <a:latin typeface="Arial" charset="0"/>
                        </a:rPr>
                        <a:t>が崩れたり、体内の調整機能が破綻するなどして、発症する障害の総称です。症状：めまい、失神、筋肉痛・筋肉の硬直、大量の発汗、頭痛・不快気分・吐き気・嘔吐・倦怠感・虚脱感・意識障害・痙攣・手足運動障害・高体温等があり、症状により以下のような病名がつけられています。</a:t>
                      </a:r>
                    </a:p>
                    <a:p>
                      <a:pPr marL="0" marR="0" indent="0" algn="l"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3061144690"/>
                  </a:ext>
                </a:extLst>
              </a:tr>
              <a:tr h="727990">
                <a:tc>
                  <a:txBody>
                    <a:bodyPr/>
                    <a:lstStyle/>
                    <a:p>
                      <a:r>
                        <a:rPr kumimoji="1" lang="ja-JP" altLang="en-US" sz="2800" dirty="0"/>
                        <a:t>「</a:t>
                      </a:r>
                      <a:r>
                        <a:rPr kumimoji="1" lang="ja-JP" altLang="en-US" sz="2800" dirty="0">
                          <a:solidFill>
                            <a:srgbClr val="C00000"/>
                          </a:solidFill>
                          <a:effectLst/>
                        </a:rPr>
                        <a:t>熱失神</a:t>
                      </a:r>
                      <a:r>
                        <a:rPr kumimoji="1" lang="ja-JP" altLang="en-US" sz="2800" dirty="0"/>
                        <a:t>」</a:t>
                      </a:r>
                    </a:p>
                  </a:txBody>
                  <a:tcPr>
                    <a:lnT w="28575" cap="flat" cmpd="sng" algn="ctr">
                      <a:solidFill>
                        <a:schemeClr val="accent2">
                          <a:lumMod val="75000"/>
                        </a:schemeClr>
                      </a:solidFill>
                      <a:prstDash val="solid"/>
                      <a:round/>
                      <a:headEnd type="none" w="med" len="med"/>
                      <a:tailEnd type="none" w="med" len="med"/>
                    </a:lnT>
                  </a:tcPr>
                </a:tc>
                <a:tc>
                  <a:txBody>
                    <a:bodyPr/>
                    <a:lstStyle/>
                    <a:p>
                      <a:r>
                        <a:rPr kumimoji="1" lang="ja-JP" altLang="en-US" sz="2000" b="1" kern="1200" dirty="0">
                          <a:solidFill>
                            <a:schemeClr val="dk1"/>
                          </a:solidFill>
                          <a:effectLst/>
                          <a:latin typeface="+mn-lt"/>
                          <a:ea typeface="+mn-ea"/>
                          <a:cs typeface="+mn-cs"/>
                        </a:rPr>
                        <a:t>多量の</a:t>
                      </a:r>
                      <a:r>
                        <a:rPr kumimoji="1" lang="ja-JP" altLang="ja-JP" sz="2000" b="1" kern="1200" dirty="0">
                          <a:solidFill>
                            <a:schemeClr val="dk1"/>
                          </a:solidFill>
                          <a:effectLst/>
                          <a:latin typeface="+mn-lt"/>
                          <a:ea typeface="+mn-ea"/>
                          <a:cs typeface="+mn-cs"/>
                        </a:rPr>
                        <a:t>発汗により皮膚の血流が増え、脳への血流</a:t>
                      </a:r>
                      <a:r>
                        <a:rPr kumimoji="1" lang="ja-JP" altLang="en-US" sz="2000" b="1" kern="1200" dirty="0">
                          <a:solidFill>
                            <a:schemeClr val="dk1"/>
                          </a:solidFill>
                          <a:effectLst/>
                          <a:latin typeface="+mn-lt"/>
                          <a:ea typeface="+mn-ea"/>
                          <a:cs typeface="+mn-cs"/>
                        </a:rPr>
                        <a:t>が（瞬間的に）滞る</a:t>
                      </a:r>
                      <a:r>
                        <a:rPr kumimoji="1" lang="ja-JP" altLang="ja-JP" sz="2000" b="1" kern="1200" dirty="0">
                          <a:solidFill>
                            <a:schemeClr val="dk1"/>
                          </a:solidFill>
                          <a:effectLst/>
                          <a:latin typeface="+mn-lt"/>
                          <a:ea typeface="+mn-ea"/>
                          <a:cs typeface="+mn-cs"/>
                        </a:rPr>
                        <a:t>ことで生じる</a:t>
                      </a:r>
                      <a:r>
                        <a:rPr kumimoji="1" lang="ja-JP" altLang="ja-JP" sz="2000" b="1" kern="1200" dirty="0">
                          <a:solidFill>
                            <a:srgbClr val="FF0000"/>
                          </a:solidFill>
                          <a:effectLst/>
                          <a:latin typeface="+mn-lt"/>
                          <a:ea typeface="+mn-ea"/>
                          <a:cs typeface="+mn-cs"/>
                        </a:rPr>
                        <a:t>たちく らみ</a:t>
                      </a:r>
                      <a:r>
                        <a:rPr kumimoji="1" lang="ja-JP" altLang="ja-JP" sz="2000" b="1" kern="1200" dirty="0">
                          <a:solidFill>
                            <a:schemeClr val="dk1"/>
                          </a:solidFill>
                          <a:effectLst/>
                          <a:latin typeface="+mn-lt"/>
                          <a:ea typeface="+mn-ea"/>
                          <a:cs typeface="+mn-cs"/>
                        </a:rPr>
                        <a:t>のこと</a:t>
                      </a:r>
                      <a:endParaRPr kumimoji="1" lang="ja-JP" altLang="en-US" sz="2000" b="1" dirty="0"/>
                    </a:p>
                  </a:txBody>
                  <a:tcPr>
                    <a:lnT w="28575" cap="flat" cmpd="sng" algn="ctr">
                      <a:solidFill>
                        <a:schemeClr val="accent2">
                          <a:lumMod val="75000"/>
                        </a:schemeClr>
                      </a:solidFill>
                      <a:prstDash val="solid"/>
                      <a:round/>
                      <a:headEnd type="none" w="med" len="med"/>
                      <a:tailEnd type="none" w="med" len="med"/>
                    </a:lnT>
                  </a:tcPr>
                </a:tc>
                <a:extLst>
                  <a:ext uri="{0D108BD9-81ED-4DB2-BD59-A6C34878D82A}">
                    <a16:rowId xmlns:a16="http://schemas.microsoft.com/office/drawing/2014/main" val="1689554102"/>
                  </a:ext>
                </a:extLst>
              </a:tr>
              <a:tr h="727990">
                <a:tc>
                  <a:txBody>
                    <a:bodyPr/>
                    <a:lstStyle/>
                    <a:p>
                      <a:r>
                        <a:rPr kumimoji="1" lang="ja-JP" altLang="en-US" sz="2800" dirty="0"/>
                        <a:t>「</a:t>
                      </a:r>
                      <a:r>
                        <a:rPr kumimoji="1" lang="ja-JP" altLang="en-US" sz="2800" dirty="0">
                          <a:solidFill>
                            <a:srgbClr val="C00000"/>
                          </a:solidFill>
                        </a:rPr>
                        <a:t>熱けいれん</a:t>
                      </a:r>
                      <a:r>
                        <a:rPr kumimoji="1" lang="ja-JP" altLang="en-US" sz="2800" dirty="0"/>
                        <a:t>」</a:t>
                      </a:r>
                      <a:endParaRPr kumimoji="1" lang="en-US" altLang="ja-JP" sz="2800" dirty="0"/>
                    </a:p>
                  </a:txBody>
                  <a:tcPr/>
                </a:tc>
                <a:tc>
                  <a:txBody>
                    <a:bodyPr/>
                    <a:lstStyle/>
                    <a:p>
                      <a:r>
                        <a:rPr kumimoji="1" lang="ja-JP" altLang="ja-JP" sz="2000" b="1" kern="1200" dirty="0">
                          <a:solidFill>
                            <a:schemeClr val="dk1"/>
                          </a:solidFill>
                          <a:effectLst/>
                          <a:latin typeface="+mn-lt"/>
                          <a:ea typeface="+mn-ea"/>
                          <a:cs typeface="+mn-cs"/>
                        </a:rPr>
                        <a:t>汗で失われた</a:t>
                      </a:r>
                      <a:r>
                        <a:rPr kumimoji="1" lang="ja-JP" altLang="ja-JP" sz="2000" b="1" kern="1200" dirty="0">
                          <a:solidFill>
                            <a:srgbClr val="FF0000"/>
                          </a:solidFill>
                          <a:effectLst/>
                          <a:latin typeface="+mn-lt"/>
                          <a:ea typeface="+mn-ea"/>
                          <a:cs typeface="+mn-cs"/>
                        </a:rPr>
                        <a:t>塩分が不足する</a:t>
                      </a:r>
                      <a:r>
                        <a:rPr kumimoji="1" lang="ja-JP" altLang="ja-JP" sz="2000" b="1" kern="1200" dirty="0">
                          <a:solidFill>
                            <a:schemeClr val="dk1"/>
                          </a:solidFill>
                          <a:effectLst/>
                          <a:latin typeface="+mn-lt"/>
                          <a:ea typeface="+mn-ea"/>
                          <a:cs typeface="+mn-cs"/>
                        </a:rPr>
                        <a:t>ことによ</a:t>
                      </a:r>
                      <a:r>
                        <a:rPr kumimoji="1" lang="ja-JP" altLang="en-US" sz="2000" b="1" kern="1200" dirty="0">
                          <a:solidFill>
                            <a:schemeClr val="dk1"/>
                          </a:solidFill>
                          <a:effectLst/>
                          <a:latin typeface="+mn-lt"/>
                          <a:ea typeface="+mn-ea"/>
                          <a:cs typeface="+mn-cs"/>
                        </a:rPr>
                        <a:t>り</a:t>
                      </a:r>
                      <a:r>
                        <a:rPr kumimoji="1" lang="ja-JP" altLang="ja-JP" sz="2000" b="1" kern="1200" dirty="0">
                          <a:solidFill>
                            <a:schemeClr val="dk1"/>
                          </a:solidFill>
                          <a:effectLst/>
                          <a:latin typeface="+mn-lt"/>
                          <a:ea typeface="+mn-ea"/>
                          <a:cs typeface="+mn-cs"/>
                        </a:rPr>
                        <a:t>生じる筋肉の</a:t>
                      </a:r>
                      <a:r>
                        <a:rPr kumimoji="1" lang="ja-JP" altLang="ja-JP" sz="2000" b="1" kern="1200" dirty="0">
                          <a:solidFill>
                            <a:srgbClr val="FF0000"/>
                          </a:solidFill>
                          <a:effectLst/>
                          <a:latin typeface="+mn-lt"/>
                          <a:ea typeface="+mn-ea"/>
                          <a:cs typeface="+mn-cs"/>
                        </a:rPr>
                        <a:t>こむら返り</a:t>
                      </a:r>
                      <a:r>
                        <a:rPr kumimoji="1" lang="ja-JP" altLang="ja-JP" sz="2000" b="1" kern="1200" dirty="0">
                          <a:solidFill>
                            <a:schemeClr val="dk1"/>
                          </a:solidFill>
                          <a:effectLst/>
                          <a:latin typeface="+mn-lt"/>
                          <a:ea typeface="+mn-ea"/>
                          <a:cs typeface="+mn-cs"/>
                        </a:rPr>
                        <a:t>や筋肉の痛みの</a:t>
                      </a:r>
                      <a:r>
                        <a:rPr kumimoji="1" lang="ja-JP" altLang="en-US" sz="2000" b="1" kern="1200" dirty="0">
                          <a:solidFill>
                            <a:schemeClr val="dk1"/>
                          </a:solidFill>
                          <a:effectLst/>
                          <a:latin typeface="+mn-lt"/>
                          <a:ea typeface="+mn-ea"/>
                          <a:cs typeface="+mn-cs"/>
                        </a:rPr>
                        <a:t>こと</a:t>
                      </a:r>
                      <a:endParaRPr kumimoji="1" lang="ja-JP" altLang="en-US" sz="2000" b="1" dirty="0"/>
                    </a:p>
                  </a:txBody>
                  <a:tcPr/>
                </a:tc>
                <a:extLst>
                  <a:ext uri="{0D108BD9-81ED-4DB2-BD59-A6C34878D82A}">
                    <a16:rowId xmlns:a16="http://schemas.microsoft.com/office/drawing/2014/main" val="1428582268"/>
                  </a:ext>
                </a:extLst>
              </a:tr>
              <a:tr h="1044507">
                <a:tc>
                  <a:txBody>
                    <a:bodyPr/>
                    <a:lstStyle/>
                    <a:p>
                      <a:r>
                        <a:rPr kumimoji="1" lang="ja-JP" altLang="en-US" sz="2800" dirty="0"/>
                        <a:t>「</a:t>
                      </a:r>
                      <a:r>
                        <a:rPr kumimoji="1" lang="ja-JP" altLang="en-US" sz="2800" dirty="0">
                          <a:solidFill>
                            <a:srgbClr val="C00000"/>
                          </a:solidFill>
                        </a:rPr>
                        <a:t>熱射病</a:t>
                      </a:r>
                      <a:r>
                        <a:rPr kumimoji="1" lang="ja-JP" altLang="en-US" sz="2800" dirty="0"/>
                        <a:t>」</a:t>
                      </a:r>
                    </a:p>
                  </a:txBody>
                  <a:tcPr/>
                </a:tc>
                <a:tc>
                  <a:txBody>
                    <a:bodyPr/>
                    <a:lstStyle/>
                    <a:p>
                      <a:r>
                        <a:rPr kumimoji="1" lang="ja-JP" altLang="ja-JP" sz="2000" b="1" kern="1200" dirty="0">
                          <a:solidFill>
                            <a:srgbClr val="FF0000"/>
                          </a:solidFill>
                          <a:effectLst/>
                          <a:latin typeface="+mn-lt"/>
                          <a:ea typeface="+mn-ea"/>
                          <a:cs typeface="+mn-cs"/>
                        </a:rPr>
                        <a:t>脳の</a:t>
                      </a:r>
                      <a:r>
                        <a:rPr kumimoji="1" lang="ja-JP" altLang="en-US" sz="2000" b="1" kern="1200" dirty="0">
                          <a:solidFill>
                            <a:srgbClr val="FF0000"/>
                          </a:solidFill>
                          <a:effectLst/>
                          <a:latin typeface="+mn-lt"/>
                          <a:ea typeface="+mn-ea"/>
                          <a:cs typeface="+mn-cs"/>
                        </a:rPr>
                        <a:t>体温中枢が麻痺</a:t>
                      </a:r>
                      <a:r>
                        <a:rPr kumimoji="1" lang="ja-JP" altLang="en-US" sz="2000" b="1" kern="1200" dirty="0">
                          <a:solidFill>
                            <a:schemeClr val="dk1"/>
                          </a:solidFill>
                          <a:effectLst/>
                          <a:latin typeface="+mn-lt"/>
                          <a:ea typeface="+mn-ea"/>
                          <a:cs typeface="+mn-cs"/>
                        </a:rPr>
                        <a:t>し</a:t>
                      </a:r>
                      <a:r>
                        <a:rPr kumimoji="1" lang="ja-JP" altLang="ja-JP" sz="2000" b="1" kern="1200" dirty="0">
                          <a:solidFill>
                            <a:schemeClr val="dk1"/>
                          </a:solidFill>
                          <a:effectLst/>
                          <a:latin typeface="+mn-lt"/>
                          <a:ea typeface="+mn-ea"/>
                          <a:cs typeface="+mn-cs"/>
                        </a:rPr>
                        <a:t>た状態のことで、普段と違う言動やふらつき、</a:t>
                      </a:r>
                      <a:r>
                        <a:rPr kumimoji="1" lang="ja-JP" altLang="en-US" sz="2000" b="1" kern="1200" dirty="0">
                          <a:solidFill>
                            <a:schemeClr val="dk1"/>
                          </a:solidFill>
                          <a:effectLst/>
                          <a:latin typeface="+mn-lt"/>
                          <a:ea typeface="+mn-ea"/>
                          <a:cs typeface="+mn-cs"/>
                        </a:rPr>
                        <a:t>発汗停止、</a:t>
                      </a:r>
                      <a:r>
                        <a:rPr kumimoji="1" lang="ja-JP" altLang="ja-JP" sz="2000" b="1" kern="1200" dirty="0">
                          <a:solidFill>
                            <a:srgbClr val="FF0000"/>
                          </a:solidFill>
                          <a:effectLst/>
                          <a:latin typeface="+mn-lt"/>
                          <a:ea typeface="+mn-ea"/>
                          <a:cs typeface="+mn-cs"/>
                        </a:rPr>
                        <a:t>意識の混濁</a:t>
                      </a:r>
                      <a:r>
                        <a:rPr kumimoji="1" lang="ja-JP" altLang="ja-JP" sz="2000" b="1" kern="1200" dirty="0">
                          <a:solidFill>
                            <a:schemeClr val="dk1"/>
                          </a:solidFill>
                          <a:effectLst/>
                          <a:latin typeface="+mn-lt"/>
                          <a:ea typeface="+mn-ea"/>
                          <a:cs typeface="+mn-cs"/>
                        </a:rPr>
                        <a:t>、全身のけいれん（</a:t>
                      </a:r>
                      <a:r>
                        <a:rPr kumimoji="1" lang="en-US" altLang="ja-JP" sz="2000" b="1" kern="1200" dirty="0">
                          <a:solidFill>
                            <a:schemeClr val="dk1"/>
                          </a:solidFill>
                          <a:effectLst/>
                          <a:latin typeface="+mn-lt"/>
                          <a:ea typeface="+mn-ea"/>
                          <a:cs typeface="+mn-cs"/>
                        </a:rPr>
                        <a:t>  </a:t>
                      </a:r>
                      <a:r>
                        <a:rPr kumimoji="1" lang="ja-JP" altLang="ja-JP" sz="2000" b="1" kern="1200" dirty="0">
                          <a:solidFill>
                            <a:schemeClr val="dk1"/>
                          </a:solidFill>
                          <a:effectLst/>
                          <a:latin typeface="+mn-lt"/>
                          <a:ea typeface="+mn-ea"/>
                          <a:cs typeface="+mn-cs"/>
                        </a:rPr>
                        <a:t>ひきつけ）  などが現れます</a:t>
                      </a:r>
                      <a:endParaRPr kumimoji="1" lang="ja-JP" altLang="en-US" sz="2000" b="1" dirty="0"/>
                    </a:p>
                  </a:txBody>
                  <a:tcPr/>
                </a:tc>
                <a:extLst>
                  <a:ext uri="{0D108BD9-81ED-4DB2-BD59-A6C34878D82A}">
                    <a16:rowId xmlns:a16="http://schemas.microsoft.com/office/drawing/2014/main" val="3757964643"/>
                  </a:ext>
                </a:extLst>
              </a:tr>
              <a:tr h="947165">
                <a:tc>
                  <a:txBody>
                    <a:bodyPr/>
                    <a:lstStyle/>
                    <a:p>
                      <a:r>
                        <a:rPr kumimoji="1" lang="ja-JP" altLang="en-US" sz="2800" dirty="0"/>
                        <a:t>「</a:t>
                      </a:r>
                      <a:r>
                        <a:rPr kumimoji="1" lang="ja-JP" altLang="en-US" sz="2800" dirty="0">
                          <a:solidFill>
                            <a:srgbClr val="C00000"/>
                          </a:solidFill>
                        </a:rPr>
                        <a:t>熱疲労</a:t>
                      </a:r>
                      <a:r>
                        <a:rPr kumimoji="1" lang="ja-JP" altLang="en-US" sz="2800" dirty="0"/>
                        <a:t>」、「</a:t>
                      </a:r>
                      <a:r>
                        <a:rPr kumimoji="1" lang="ja-JP" altLang="en-US" sz="2800" dirty="0">
                          <a:solidFill>
                            <a:srgbClr val="C00000"/>
                          </a:solidFill>
                        </a:rPr>
                        <a:t>熱疲弊</a:t>
                      </a:r>
                      <a:r>
                        <a:rPr kumimoji="1" lang="ja-JP" altLang="en-US" sz="2800" dirty="0"/>
                        <a:t>」</a:t>
                      </a:r>
                    </a:p>
                  </a:txBody>
                  <a:tcPr/>
                </a:tc>
                <a:tc>
                  <a:txBody>
                    <a:bodyPr/>
                    <a:lstStyle/>
                    <a:p>
                      <a:r>
                        <a:rPr kumimoji="1" lang="ja-JP" altLang="en-US" sz="2000" b="1" kern="1200" dirty="0">
                          <a:solidFill>
                            <a:schemeClr val="dk1"/>
                          </a:solidFill>
                          <a:effectLst/>
                          <a:latin typeface="+mn-lt"/>
                          <a:ea typeface="+mn-ea"/>
                          <a:cs typeface="+mn-cs"/>
                        </a:rPr>
                        <a:t>脳の血流不足で起こり、めまい、頭痛、吐き気、</a:t>
                      </a:r>
                      <a:br>
                        <a:rPr kumimoji="1" lang="en-US" altLang="ja-JP" sz="2000" b="1" kern="1200" dirty="0">
                          <a:solidFill>
                            <a:schemeClr val="dk1"/>
                          </a:solidFill>
                          <a:effectLst/>
                          <a:latin typeface="+mn-lt"/>
                          <a:ea typeface="+mn-ea"/>
                          <a:cs typeface="+mn-cs"/>
                        </a:rPr>
                      </a:br>
                      <a:r>
                        <a:rPr kumimoji="1" lang="ja-JP" altLang="ja-JP" sz="2000" b="1" kern="1200" dirty="0">
                          <a:solidFill>
                            <a:schemeClr val="dk1"/>
                          </a:solidFill>
                          <a:effectLst/>
                          <a:latin typeface="+mn-lt"/>
                          <a:ea typeface="+mn-ea"/>
                          <a:cs typeface="+mn-cs"/>
                        </a:rPr>
                        <a:t>全身のだるさや集中力が低下した状態</a:t>
                      </a:r>
                      <a:endParaRPr kumimoji="1" lang="ja-JP" altLang="en-US" sz="2000" b="1" dirty="0"/>
                    </a:p>
                  </a:txBody>
                  <a:tcPr/>
                </a:tc>
                <a:extLst>
                  <a:ext uri="{0D108BD9-81ED-4DB2-BD59-A6C34878D82A}">
                    <a16:rowId xmlns:a16="http://schemas.microsoft.com/office/drawing/2014/main" val="437789345"/>
                  </a:ext>
                </a:extLst>
              </a:tr>
            </a:tbl>
          </a:graphicData>
        </a:graphic>
      </p:graphicFrame>
      <p:sp>
        <p:nvSpPr>
          <p:cNvPr id="8" name="Rectangle 5"/>
          <p:cNvSpPr>
            <a:spLocks noChangeArrowheads="1"/>
          </p:cNvSpPr>
          <p:nvPr/>
        </p:nvSpPr>
        <p:spPr bwMode="auto">
          <a:xfrm>
            <a:off x="323528" y="534988"/>
            <a:ext cx="244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00000"/>
              </a:lnSpc>
              <a:spcBef>
                <a:spcPct val="0"/>
              </a:spcBef>
              <a:buFontTx/>
              <a:buNone/>
            </a:pPr>
            <a:r>
              <a:rPr lang="ja-JP" altLang="en-US" sz="2400" b="1" dirty="0">
                <a:latin typeface="Calibri" pitchFamily="34" charset="0"/>
              </a:rPr>
              <a:t>１．熱中症の概要</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925" y="80944"/>
            <a:ext cx="1152526" cy="394639"/>
          </a:xfrm>
          <a:prstGeom prst="rect">
            <a:avLst/>
          </a:prstGeom>
        </p:spPr>
      </p:pic>
      <p:sp>
        <p:nvSpPr>
          <p:cNvPr id="7" name="タイトル 1"/>
          <p:cNvSpPr txBox="1">
            <a:spLocks/>
          </p:cNvSpPr>
          <p:nvPr/>
        </p:nvSpPr>
        <p:spPr>
          <a:xfrm>
            <a:off x="2770032" y="563534"/>
            <a:ext cx="3107397" cy="4045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000" dirty="0"/>
              <a:t>（定義、症状と病名）</a:t>
            </a:r>
          </a:p>
        </p:txBody>
      </p:sp>
    </p:spTree>
    <p:extLst>
      <p:ext uri="{BB962C8B-B14F-4D97-AF65-F5344CB8AC3E}">
        <p14:creationId xmlns:p14="http://schemas.microsoft.com/office/powerpoint/2010/main" val="323556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99992" y="116632"/>
            <a:ext cx="2991854" cy="429480"/>
          </a:xfrm>
        </p:spPr>
        <p:txBody>
          <a:bodyPr>
            <a:noAutofit/>
          </a:bodyPr>
          <a:lstStyle/>
          <a:p>
            <a:r>
              <a:rPr kumimoji="1" lang="ja-JP" altLang="en-US" sz="1600" b="1" dirty="0"/>
              <a:t>（つづき／症状と程度の分類）</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1" y="635566"/>
            <a:ext cx="9129719" cy="5950999"/>
          </a:xfrm>
          <a:solidFill>
            <a:schemeClr val="accent1"/>
          </a:solidFill>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576" y="51757"/>
            <a:ext cx="1026310" cy="351421"/>
          </a:xfrm>
          <a:prstGeom prst="rect">
            <a:avLst/>
          </a:prstGeom>
        </p:spPr>
      </p:pic>
      <p:sp>
        <p:nvSpPr>
          <p:cNvPr id="6" name="テキスト ボックス 5"/>
          <p:cNvSpPr txBox="1"/>
          <p:nvPr/>
        </p:nvSpPr>
        <p:spPr>
          <a:xfrm>
            <a:off x="3491881" y="6550222"/>
            <a:ext cx="5660882" cy="261610"/>
          </a:xfrm>
          <a:prstGeom prst="rect">
            <a:avLst/>
          </a:prstGeom>
          <a:noFill/>
        </p:spPr>
        <p:txBody>
          <a:bodyPr wrap="square" rtlCol="0">
            <a:spAutoFit/>
          </a:bodyPr>
          <a:lstStyle/>
          <a:p>
            <a:r>
              <a:rPr kumimoji="1" lang="ja-JP" altLang="en-US" sz="1100" dirty="0"/>
              <a:t>三宅康史、有賀徹、井上健一郎、他：熱中症の実態調査</a:t>
            </a:r>
            <a:r>
              <a:rPr kumimoji="1" lang="ja-JP" altLang="en-US" sz="1100" dirty="0" err="1"/>
              <a:t>ー</a:t>
            </a:r>
            <a:r>
              <a:rPr kumimoji="1" lang="en-US" altLang="ja-JP" sz="1100" dirty="0"/>
              <a:t>Heat</a:t>
            </a:r>
            <a:r>
              <a:rPr kumimoji="1" lang="ja-JP" altLang="en-US" sz="1100" dirty="0"/>
              <a:t> </a:t>
            </a:r>
            <a:r>
              <a:rPr kumimoji="1" lang="en-US" altLang="ja-JP" sz="1100" dirty="0"/>
              <a:t>Stroke Study 2008 </a:t>
            </a:r>
            <a:r>
              <a:rPr kumimoji="1" lang="ja-JP" altLang="en-US" sz="1100" dirty="0"/>
              <a:t>最終報告</a:t>
            </a:r>
          </a:p>
        </p:txBody>
      </p:sp>
      <p:sp>
        <p:nvSpPr>
          <p:cNvPr id="8" name="角丸四角形 7"/>
          <p:cNvSpPr/>
          <p:nvPr/>
        </p:nvSpPr>
        <p:spPr>
          <a:xfrm>
            <a:off x="3059833" y="1772816"/>
            <a:ext cx="792087"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609037" y="2852936"/>
            <a:ext cx="802723"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156176" y="3873488"/>
            <a:ext cx="720080"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668283" y="4167987"/>
            <a:ext cx="743477"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148064" y="5733256"/>
            <a:ext cx="720080"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95536" y="2492896"/>
            <a:ext cx="864096" cy="430887"/>
          </a:xfrm>
          <a:prstGeom prst="rect">
            <a:avLst/>
          </a:prstGeom>
          <a:noFill/>
        </p:spPr>
        <p:txBody>
          <a:bodyPr wrap="square" rtlCol="0">
            <a:spAutoFit/>
          </a:bodyPr>
          <a:lstStyle/>
          <a:p>
            <a:r>
              <a:rPr kumimoji="1" lang="ja-JP" altLang="en-US" sz="1100" b="1" dirty="0">
                <a:solidFill>
                  <a:srgbClr val="0070C0"/>
                </a:solidFill>
              </a:rPr>
              <a:t>（救急処置、　　　見守り）</a:t>
            </a:r>
          </a:p>
        </p:txBody>
      </p:sp>
      <p:sp>
        <p:nvSpPr>
          <p:cNvPr id="16" name="テキスト ボックス 15"/>
          <p:cNvSpPr txBox="1"/>
          <p:nvPr/>
        </p:nvSpPr>
        <p:spPr>
          <a:xfrm>
            <a:off x="300222" y="4187942"/>
            <a:ext cx="961501" cy="261610"/>
          </a:xfrm>
          <a:prstGeom prst="rect">
            <a:avLst/>
          </a:prstGeom>
          <a:noFill/>
        </p:spPr>
        <p:txBody>
          <a:bodyPr wrap="square" rtlCol="0">
            <a:spAutoFit/>
          </a:bodyPr>
          <a:lstStyle/>
          <a:p>
            <a:r>
              <a:rPr kumimoji="1" lang="ja-JP" altLang="en-US" sz="1100" b="1" dirty="0">
                <a:solidFill>
                  <a:srgbClr val="0070C0"/>
                </a:solidFill>
              </a:rPr>
              <a:t>（医療機関）</a:t>
            </a:r>
          </a:p>
        </p:txBody>
      </p:sp>
      <p:sp>
        <p:nvSpPr>
          <p:cNvPr id="17" name="テキスト ボックス 16"/>
          <p:cNvSpPr txBox="1"/>
          <p:nvPr/>
        </p:nvSpPr>
        <p:spPr>
          <a:xfrm>
            <a:off x="298131" y="5615662"/>
            <a:ext cx="961501" cy="261610"/>
          </a:xfrm>
          <a:prstGeom prst="rect">
            <a:avLst/>
          </a:prstGeom>
          <a:noFill/>
        </p:spPr>
        <p:txBody>
          <a:bodyPr wrap="square" rtlCol="0">
            <a:spAutoFit/>
          </a:bodyPr>
          <a:lstStyle/>
          <a:p>
            <a:r>
              <a:rPr kumimoji="1" lang="ja-JP" altLang="en-US" sz="1100" b="1" dirty="0">
                <a:solidFill>
                  <a:srgbClr val="0070C0"/>
                </a:solidFill>
              </a:rPr>
              <a:t>（入院加療）</a:t>
            </a:r>
          </a:p>
        </p:txBody>
      </p:sp>
      <p:sp>
        <p:nvSpPr>
          <p:cNvPr id="18" name="テキスト ボックス 17"/>
          <p:cNvSpPr txBox="1"/>
          <p:nvPr/>
        </p:nvSpPr>
        <p:spPr>
          <a:xfrm>
            <a:off x="259955" y="6550511"/>
            <a:ext cx="3362247" cy="261610"/>
          </a:xfrm>
          <a:prstGeom prst="rect">
            <a:avLst/>
          </a:prstGeom>
          <a:noFill/>
        </p:spPr>
        <p:txBody>
          <a:bodyPr wrap="square" rtlCol="0">
            <a:spAutoFit/>
          </a:bodyPr>
          <a:lstStyle/>
          <a:p>
            <a:r>
              <a:rPr kumimoji="1" lang="ja-JP" altLang="en-US" sz="1100" b="1" dirty="0">
                <a:solidFill>
                  <a:srgbClr val="0070C0"/>
                </a:solidFill>
              </a:rPr>
              <a:t>（青字）日本救急医学会熱中症分類</a:t>
            </a:r>
            <a:r>
              <a:rPr kumimoji="1" lang="en-US" altLang="ja-JP" sz="1100" b="1" dirty="0">
                <a:solidFill>
                  <a:srgbClr val="0070C0"/>
                </a:solidFill>
                <a:latin typeface="+mn-ea"/>
              </a:rPr>
              <a:t>2015</a:t>
            </a:r>
            <a:endParaRPr kumimoji="1" lang="ja-JP" altLang="en-US" sz="1100" b="1" dirty="0">
              <a:solidFill>
                <a:srgbClr val="0070C0"/>
              </a:solidFill>
              <a:latin typeface="+mn-ea"/>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845" y="403178"/>
            <a:ext cx="1585430" cy="262125"/>
          </a:xfrm>
          <a:prstGeom prst="rect">
            <a:avLst/>
          </a:prstGeom>
        </p:spPr>
      </p:pic>
      <p:sp>
        <p:nvSpPr>
          <p:cNvPr id="20" name="タイトル 5"/>
          <p:cNvSpPr txBox="1">
            <a:spLocks/>
          </p:cNvSpPr>
          <p:nvPr/>
        </p:nvSpPr>
        <p:spPr>
          <a:xfrm>
            <a:off x="0" y="0"/>
            <a:ext cx="4499992" cy="548680"/>
          </a:xfrm>
          <a:prstGeom prst="rect">
            <a:avLst/>
          </a:prstGeom>
          <a:solidFill>
            <a:srgbClr val="FFC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a:latin typeface="HGPｺﾞｼｯｸE" panose="020B0900000000000000" pitchFamily="50" charset="-128"/>
                <a:ea typeface="HGPｺﾞｼｯｸE" panose="020B0900000000000000" pitchFamily="50" charset="-128"/>
              </a:rPr>
              <a:t>Ⅰ</a:t>
            </a:r>
            <a:r>
              <a:rPr lang="ja-JP" altLang="en-US" sz="3200">
                <a:latin typeface="HGPｺﾞｼｯｸE" panose="020B0900000000000000" pitchFamily="50" charset="-128"/>
                <a:ea typeface="HGPｺﾞｼｯｸE" panose="020B0900000000000000" pitchFamily="50" charset="-128"/>
              </a:rPr>
              <a:t>　熱中症の概要</a:t>
            </a:r>
            <a:endParaRPr lang="ja-JP" altLang="en-US" sz="3200" dirty="0"/>
          </a:p>
        </p:txBody>
      </p:sp>
    </p:spTree>
    <p:extLst>
      <p:ext uri="{BB962C8B-B14F-4D97-AF65-F5344CB8AC3E}">
        <p14:creationId xmlns:p14="http://schemas.microsoft.com/office/powerpoint/2010/main" val="25502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8912227"/>
              </p:ext>
            </p:extLst>
          </p:nvPr>
        </p:nvGraphicFramePr>
        <p:xfrm>
          <a:off x="107505" y="934602"/>
          <a:ext cx="8928990" cy="5882640"/>
        </p:xfrm>
        <a:graphic>
          <a:graphicData uri="http://schemas.openxmlformats.org/drawingml/2006/table">
            <a:tbl>
              <a:tblPr firstRow="1" bandRow="1">
                <a:tableStyleId>{ED083AE6-46FA-4A59-8FB0-9F97EB10719F}</a:tableStyleId>
              </a:tblPr>
              <a:tblGrid>
                <a:gridCol w="1451803">
                  <a:extLst>
                    <a:ext uri="{9D8B030D-6E8A-4147-A177-3AD203B41FA5}">
                      <a16:colId xmlns:a16="http://schemas.microsoft.com/office/drawing/2014/main" val="3894840488"/>
                    </a:ext>
                  </a:extLst>
                </a:gridCol>
                <a:gridCol w="4936131">
                  <a:extLst>
                    <a:ext uri="{9D8B030D-6E8A-4147-A177-3AD203B41FA5}">
                      <a16:colId xmlns:a16="http://schemas.microsoft.com/office/drawing/2014/main" val="3704673198"/>
                    </a:ext>
                  </a:extLst>
                </a:gridCol>
                <a:gridCol w="2541056">
                  <a:extLst>
                    <a:ext uri="{9D8B030D-6E8A-4147-A177-3AD203B41FA5}">
                      <a16:colId xmlns:a16="http://schemas.microsoft.com/office/drawing/2014/main" val="862774396"/>
                    </a:ext>
                  </a:extLst>
                </a:gridCol>
              </a:tblGrid>
              <a:tr h="352391">
                <a:tc>
                  <a:txBody>
                    <a:bodyPr/>
                    <a:lstStyle/>
                    <a:p>
                      <a:pPr algn="ctr"/>
                      <a:r>
                        <a:rPr kumimoji="1" lang="ja-JP" altLang="en-US" sz="1800" dirty="0"/>
                        <a:t>項目</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C000"/>
                    </a:solidFill>
                  </a:tcPr>
                </a:tc>
                <a:tc>
                  <a:txBody>
                    <a:bodyPr/>
                    <a:lstStyle/>
                    <a:p>
                      <a:pPr algn="ctr"/>
                      <a:r>
                        <a:rPr kumimoji="1" lang="ja-JP" altLang="en-US" sz="1800" dirty="0"/>
                        <a:t>特　　徴</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C000"/>
                    </a:solidFill>
                  </a:tcPr>
                </a:tc>
                <a:tc>
                  <a:txBody>
                    <a:bodyPr/>
                    <a:lstStyle/>
                    <a:p>
                      <a:pPr algn="ctr"/>
                      <a:endParaRPr kumimoji="1" lang="ja-JP" altLang="en-US" sz="1800" dirty="0"/>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365260568"/>
                  </a:ext>
                </a:extLst>
              </a:tr>
              <a:tr h="910344">
                <a:tc>
                  <a:txBody>
                    <a:bodyPr/>
                    <a:lstStyle/>
                    <a:p>
                      <a:r>
                        <a:rPr kumimoji="1" lang="ja-JP" altLang="en-US" sz="1800" b="1" dirty="0">
                          <a:latin typeface="+mn-ea"/>
                          <a:ea typeface="+mn-ea"/>
                        </a:rPr>
                        <a:t>職場の特徴</a:t>
                      </a: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r>
                        <a:rPr kumimoji="1" lang="ja-JP" altLang="en-US" sz="1800" b="1" dirty="0">
                          <a:latin typeface="+mn-ea"/>
                          <a:ea typeface="+mn-ea"/>
                        </a:rPr>
                        <a:t>高温多湿の職場（例：炉、鋳物）</a:t>
                      </a:r>
                      <a:endParaRPr kumimoji="1" lang="en-US" altLang="ja-JP" sz="1800" b="1" dirty="0">
                        <a:latin typeface="+mn-ea"/>
                        <a:ea typeface="+mn-ea"/>
                      </a:endParaRPr>
                    </a:p>
                    <a:p>
                      <a:r>
                        <a:rPr kumimoji="1" lang="ja-JP" altLang="en-US" sz="1800" b="1" dirty="0">
                          <a:latin typeface="+mn-ea"/>
                          <a:ea typeface="+mn-ea"/>
                        </a:rPr>
                        <a:t>休憩の取りにくい業務（例：交通警備）</a:t>
                      </a:r>
                      <a:endParaRPr kumimoji="1" lang="en-US" altLang="ja-JP" sz="1800" b="1" dirty="0">
                        <a:latin typeface="+mn-ea"/>
                        <a:ea typeface="+mn-ea"/>
                      </a:endParaRPr>
                    </a:p>
                    <a:p>
                      <a:r>
                        <a:rPr kumimoji="1" lang="ja-JP" altLang="en-US" sz="1800" b="1" dirty="0">
                          <a:latin typeface="+mn-ea"/>
                          <a:ea typeface="+mn-ea"/>
                        </a:rPr>
                        <a:t>身体活動持続が長い作業（例：草刈り）</a:t>
                      </a: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r>
                        <a:rPr kumimoji="1" lang="ja-JP" altLang="en-US" sz="1400" b="1" dirty="0">
                          <a:latin typeface="+mn-ea"/>
                          <a:ea typeface="+mn-ea"/>
                        </a:rPr>
                        <a:t>昔：鉱山、紡績、金属精錬、船内作業（栄養改善、機械化、エアコン普及）　今：建設業等屋外作業中心に発生が多い</a:t>
                      </a: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82614585"/>
                  </a:ext>
                </a:extLst>
              </a:tr>
              <a:tr h="1512568">
                <a:tc>
                  <a:txBody>
                    <a:bodyPr/>
                    <a:lstStyle/>
                    <a:p>
                      <a:pPr>
                        <a:lnSpc>
                          <a:spcPts val="1600"/>
                        </a:lnSpc>
                      </a:pPr>
                      <a:r>
                        <a:rPr kumimoji="1" lang="ja-JP" altLang="en-US" sz="1800" b="1" dirty="0">
                          <a:latin typeface="+mn-ea"/>
                          <a:ea typeface="+mn-ea"/>
                        </a:rPr>
                        <a:t>作業環境の特徴</a:t>
                      </a:r>
                      <a:endParaRPr kumimoji="1" lang="en-US" altLang="ja-JP" sz="1800" b="1" dirty="0">
                        <a:latin typeface="+mn-ea"/>
                        <a:ea typeface="+mn-ea"/>
                      </a:endParaRPr>
                    </a:p>
                    <a:p>
                      <a:pPr>
                        <a:lnSpc>
                          <a:spcPts val="1600"/>
                        </a:lnSpc>
                      </a:pPr>
                      <a:br>
                        <a:rPr kumimoji="1" lang="en-US" altLang="ja-JP" sz="1800" b="1" dirty="0">
                          <a:latin typeface="+mn-ea"/>
                          <a:ea typeface="+mn-ea"/>
                        </a:rPr>
                      </a:br>
                      <a:endParaRPr kumimoji="1" lang="en-US" altLang="ja-JP" sz="1800" b="1" dirty="0">
                        <a:latin typeface="+mn-ea"/>
                        <a:ea typeface="+mn-ea"/>
                      </a:endParaRPr>
                    </a:p>
                    <a:p>
                      <a:pPr>
                        <a:lnSpc>
                          <a:spcPts val="1600"/>
                        </a:lnSpc>
                      </a:pPr>
                      <a:r>
                        <a:rPr kumimoji="1" lang="ja-JP" altLang="en-US" sz="1800" b="1" dirty="0">
                          <a:latin typeface="+mn-ea"/>
                          <a:ea typeface="+mn-ea"/>
                        </a:rPr>
                        <a:t>作業の特徴</a:t>
                      </a:r>
                      <a:endParaRPr kumimoji="1" lang="en-US" altLang="ja-JP" sz="1800" b="1" dirty="0">
                        <a:latin typeface="+mn-ea"/>
                        <a:ea typeface="+mn-ea"/>
                      </a:endParaRPr>
                    </a:p>
                    <a:p>
                      <a:endParaRPr kumimoji="1" lang="en-US" altLang="ja-JP" sz="1800" b="1" dirty="0">
                        <a:latin typeface="+mn-ea"/>
                        <a:ea typeface="+mn-ea"/>
                      </a:endParaRP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r>
                        <a:rPr kumimoji="1" lang="ja-JP" altLang="en-US" sz="1600" b="1" dirty="0">
                          <a:solidFill>
                            <a:srgbClr val="C00000"/>
                          </a:solidFill>
                          <a:latin typeface="+mn-ea"/>
                          <a:ea typeface="+mn-ea"/>
                        </a:rPr>
                        <a:t>作業環境</a:t>
                      </a:r>
                      <a:r>
                        <a:rPr kumimoji="1" lang="ja-JP" altLang="en-US" sz="1600" b="1" dirty="0">
                          <a:latin typeface="+mn-ea"/>
                          <a:ea typeface="+mn-ea"/>
                        </a:rPr>
                        <a:t>の特徴：高温・多湿・輻射熱（赤外線）無風</a:t>
                      </a:r>
                      <a:endParaRPr kumimoji="1" lang="en-US" altLang="ja-JP" sz="1600" b="1" dirty="0">
                        <a:latin typeface="+mn-ea"/>
                        <a:ea typeface="+mn-ea"/>
                      </a:endParaRPr>
                    </a:p>
                    <a:p>
                      <a:r>
                        <a:rPr kumimoji="1" lang="ja-JP" altLang="en-US" sz="1600" b="1" dirty="0">
                          <a:latin typeface="+mn-ea"/>
                          <a:ea typeface="+mn-ea"/>
                        </a:rPr>
                        <a:t>　　　　　　　　　　　</a:t>
                      </a:r>
                      <a:r>
                        <a:rPr kumimoji="1" lang="ja-JP" altLang="en-US" sz="1600" b="1" baseline="0" dirty="0">
                          <a:latin typeface="+mn-ea"/>
                          <a:ea typeface="+mn-ea"/>
                        </a:rPr>
                        <a:t> </a:t>
                      </a:r>
                      <a:r>
                        <a:rPr kumimoji="1" lang="ja-JP" altLang="en-US" sz="1600" b="1" dirty="0">
                          <a:latin typeface="+mn-ea"/>
                          <a:ea typeface="+mn-ea"/>
                        </a:rPr>
                        <a:t>→汗が蒸発しにくい。</a:t>
                      </a:r>
                      <a:br>
                        <a:rPr kumimoji="1" lang="en-US" altLang="ja-JP" sz="1600" b="1" dirty="0">
                          <a:latin typeface="+mn-ea"/>
                          <a:ea typeface="+mn-ea"/>
                        </a:rPr>
                      </a:br>
                      <a:r>
                        <a:rPr kumimoji="1" lang="ja-JP" altLang="en-US" sz="1600" b="1" dirty="0">
                          <a:latin typeface="+mn-ea"/>
                          <a:ea typeface="+mn-ea"/>
                        </a:rPr>
                        <a:t>　　　　　　　　　　　</a:t>
                      </a:r>
                      <a:r>
                        <a:rPr kumimoji="1" lang="ja-JP" altLang="en-US" sz="1600" b="1" baseline="0" dirty="0">
                          <a:latin typeface="+mn-ea"/>
                          <a:ea typeface="+mn-ea"/>
                        </a:rPr>
                        <a:t> </a:t>
                      </a:r>
                      <a:r>
                        <a:rPr kumimoji="1" lang="ja-JP" altLang="en-US" sz="1600" b="1" dirty="0">
                          <a:latin typeface="+mn-ea"/>
                          <a:ea typeface="+mn-ea"/>
                        </a:rPr>
                        <a:t>→体温調整無効な発汗で脱水状態</a:t>
                      </a:r>
                      <a:endParaRPr kumimoji="1" lang="en-US" altLang="ja-JP" sz="1600" b="1" dirty="0">
                        <a:latin typeface="+mn-ea"/>
                        <a:ea typeface="+mn-ea"/>
                      </a:endParaRPr>
                    </a:p>
                    <a:p>
                      <a:r>
                        <a:rPr kumimoji="1" lang="ja-JP" altLang="en-US" sz="1600" b="1" dirty="0">
                          <a:solidFill>
                            <a:srgbClr val="C00000"/>
                          </a:solidFill>
                          <a:latin typeface="+mn-ea"/>
                          <a:ea typeface="+mn-ea"/>
                        </a:rPr>
                        <a:t>作業</a:t>
                      </a:r>
                      <a:r>
                        <a:rPr kumimoji="1" lang="ja-JP" altLang="en-US" sz="1600" b="1" dirty="0">
                          <a:latin typeface="+mn-ea"/>
                          <a:ea typeface="+mn-ea"/>
                        </a:rPr>
                        <a:t>の特徴：負担大の初日作業での連続長時間作業</a:t>
                      </a:r>
                      <a:endParaRPr kumimoji="1" lang="en-US" altLang="ja-JP" sz="1600" b="1" dirty="0">
                        <a:latin typeface="+mn-ea"/>
                        <a:ea typeface="+mn-ea"/>
                      </a:endParaRPr>
                    </a:p>
                    <a:p>
                      <a:r>
                        <a:rPr kumimoji="1" lang="ja-JP" altLang="en-US" sz="1600" b="1" dirty="0">
                          <a:latin typeface="+mn-ea"/>
                          <a:ea typeface="+mn-ea"/>
                        </a:rPr>
                        <a:t>　　　　　　　　＋通気・透湿の悪い衣服</a:t>
                      </a:r>
                      <a:br>
                        <a:rPr kumimoji="1" lang="en-US" altLang="ja-JP" sz="1600" b="1" dirty="0">
                          <a:latin typeface="+mn-ea"/>
                          <a:ea typeface="+mn-ea"/>
                        </a:rPr>
                      </a:br>
                      <a:r>
                        <a:rPr kumimoji="1" lang="ja-JP" altLang="en-US" sz="1600" b="1" dirty="0">
                          <a:latin typeface="+mn-ea"/>
                          <a:ea typeface="+mn-ea"/>
                        </a:rPr>
                        <a:t>　　　　　　　　＋保護具着用の作業（例：除染作業）</a:t>
                      </a:r>
                      <a:endParaRPr kumimoji="1" lang="en-US" altLang="ja-JP" sz="1600" b="1" dirty="0">
                        <a:latin typeface="+mn-ea"/>
                        <a:ea typeface="+mn-ea"/>
                      </a:endParaRP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400" b="1" dirty="0">
                          <a:latin typeface="+mn-ea"/>
                          <a:ea typeface="+mn-ea"/>
                        </a:rPr>
                        <a:t>時期の特徴：梅雨から夏季で</a:t>
                      </a:r>
                      <a:br>
                        <a:rPr kumimoji="1" lang="en-US" altLang="ja-JP" sz="1400" b="1" dirty="0">
                          <a:latin typeface="+mn-ea"/>
                          <a:ea typeface="+mn-ea"/>
                        </a:rPr>
                      </a:br>
                      <a:r>
                        <a:rPr kumimoji="1" lang="ja-JP" altLang="en-US" sz="1400" b="1" dirty="0">
                          <a:latin typeface="+mn-ea"/>
                          <a:ea typeface="+mn-ea"/>
                        </a:rPr>
                        <a:t>急に暑くなった作業</a:t>
                      </a:r>
                      <a:endParaRPr kumimoji="1" lang="en-US" altLang="ja-JP" sz="1400" b="1" dirty="0">
                        <a:latin typeface="+mn-ea"/>
                        <a:ea typeface="+mn-ea"/>
                      </a:endParaRPr>
                    </a:p>
                    <a:p>
                      <a:endParaRPr kumimoji="1" lang="ja-JP" altLang="en-US" sz="1400" dirty="0"/>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22257650"/>
                  </a:ext>
                </a:extLst>
              </a:tr>
              <a:tr h="2934832">
                <a:tc>
                  <a:txBody>
                    <a:bodyPr/>
                    <a:lstStyle/>
                    <a:p>
                      <a:r>
                        <a:rPr kumimoji="1" lang="ja-JP" altLang="en-US" sz="1800" b="1" dirty="0">
                          <a:latin typeface="+mn-ea"/>
                          <a:ea typeface="+mn-ea"/>
                        </a:rPr>
                        <a:t>労働者の</a:t>
                      </a:r>
                      <a:br>
                        <a:rPr kumimoji="1" lang="en-US" altLang="ja-JP" sz="1800" b="1" dirty="0">
                          <a:latin typeface="+mn-ea"/>
                          <a:ea typeface="+mn-ea"/>
                        </a:rPr>
                      </a:br>
                      <a:r>
                        <a:rPr kumimoji="1" lang="ja-JP" altLang="en-US" sz="1800" b="1" dirty="0">
                          <a:latin typeface="+mn-ea"/>
                          <a:ea typeface="+mn-ea"/>
                        </a:rPr>
                        <a:t>健康状態等</a:t>
                      </a: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r>
                        <a:rPr kumimoji="1" lang="ja-JP" altLang="en-US" sz="1600" b="1" dirty="0">
                          <a:latin typeface="+mn-ea"/>
                          <a:ea typeface="+mn-ea"/>
                        </a:rPr>
                        <a:t>熱中症は個々の労働者の健康状態の影響が大きい</a:t>
                      </a:r>
                      <a:endParaRPr kumimoji="1" lang="en-US" altLang="ja-JP" sz="1600" b="1" dirty="0">
                        <a:latin typeface="+mn-ea"/>
                        <a:ea typeface="+mn-ea"/>
                      </a:endParaRPr>
                    </a:p>
                    <a:p>
                      <a:r>
                        <a:rPr kumimoji="1" lang="ja-JP" altLang="en-US" sz="1600" b="1" dirty="0">
                          <a:solidFill>
                            <a:srgbClr val="0070C0"/>
                          </a:solidFill>
                          <a:latin typeface="+mn-ea"/>
                          <a:ea typeface="+mn-ea"/>
                        </a:rPr>
                        <a:t>糖尿病</a:t>
                      </a:r>
                      <a:r>
                        <a:rPr kumimoji="1" lang="ja-JP" altLang="en-US" sz="1600" b="1" dirty="0">
                          <a:latin typeface="+mn-ea"/>
                          <a:ea typeface="+mn-ea"/>
                        </a:rPr>
                        <a:t>：高血糖で尿糖増→水分喪失→脱水状態</a:t>
                      </a:r>
                      <a:endParaRPr kumimoji="1" lang="en-US" altLang="ja-JP" sz="1600" b="1" dirty="0">
                        <a:latin typeface="+mn-ea"/>
                        <a:ea typeface="+mn-ea"/>
                      </a:endParaRPr>
                    </a:p>
                    <a:p>
                      <a:r>
                        <a:rPr kumimoji="1" lang="ja-JP" altLang="en-US" sz="1600" b="1" dirty="0">
                          <a:solidFill>
                            <a:srgbClr val="0070C0"/>
                          </a:solidFill>
                          <a:latin typeface="+mn-ea"/>
                          <a:ea typeface="+mn-ea"/>
                        </a:rPr>
                        <a:t>高血圧症・心疾患</a:t>
                      </a:r>
                      <a:r>
                        <a:rPr kumimoji="1" lang="ja-JP" altLang="en-US" sz="1600" b="1" dirty="0">
                          <a:latin typeface="+mn-ea"/>
                          <a:ea typeface="+mn-ea"/>
                        </a:rPr>
                        <a:t>：水分・塩分を尿中に排出する薬</a:t>
                      </a:r>
                      <a:br>
                        <a:rPr kumimoji="1" lang="en-US" altLang="ja-JP" sz="1600" b="1" dirty="0">
                          <a:latin typeface="+mn-ea"/>
                          <a:ea typeface="+mn-ea"/>
                        </a:rPr>
                      </a:br>
                      <a:r>
                        <a:rPr kumimoji="1" lang="ja-JP" altLang="en-US" sz="1600" b="1" dirty="0">
                          <a:latin typeface="+mn-ea"/>
                          <a:ea typeface="+mn-ea"/>
                        </a:rPr>
                        <a:t>　　　　　　　　　　　　　→脱水状態</a:t>
                      </a:r>
                      <a:endParaRPr kumimoji="1" lang="en-US" altLang="ja-JP" sz="1600" b="1" dirty="0">
                        <a:latin typeface="+mn-ea"/>
                        <a:ea typeface="+mn-ea"/>
                      </a:endParaRPr>
                    </a:p>
                    <a:p>
                      <a:r>
                        <a:rPr kumimoji="1" lang="ja-JP" altLang="en-US" sz="1600" b="1" dirty="0">
                          <a:solidFill>
                            <a:srgbClr val="0070C0"/>
                          </a:solidFill>
                          <a:latin typeface="+mn-ea"/>
                          <a:ea typeface="+mn-ea"/>
                        </a:rPr>
                        <a:t>腎不全</a:t>
                      </a:r>
                      <a:r>
                        <a:rPr kumimoji="1" lang="ja-JP" altLang="en-US" sz="1600" b="1" dirty="0">
                          <a:latin typeface="+mn-ea"/>
                          <a:ea typeface="+mn-ea"/>
                        </a:rPr>
                        <a:t>：塩分制限される→塩分不足になる</a:t>
                      </a:r>
                      <a:endParaRPr kumimoji="1" lang="en-US" altLang="ja-JP" sz="1600" b="1" dirty="0">
                        <a:latin typeface="+mn-ea"/>
                        <a:ea typeface="+mn-ea"/>
                      </a:endParaRPr>
                    </a:p>
                    <a:p>
                      <a:r>
                        <a:rPr kumimoji="1" lang="ja-JP" altLang="en-US" sz="1600" b="1" dirty="0">
                          <a:solidFill>
                            <a:srgbClr val="0070C0"/>
                          </a:solidFill>
                          <a:latin typeface="+mn-ea"/>
                          <a:ea typeface="+mn-ea"/>
                        </a:rPr>
                        <a:t>精神・神経関係疾患</a:t>
                      </a:r>
                      <a:r>
                        <a:rPr kumimoji="1" lang="ja-JP" altLang="en-US" sz="1600" b="1" dirty="0">
                          <a:latin typeface="+mn-ea"/>
                          <a:ea typeface="+mn-ea"/>
                        </a:rPr>
                        <a:t>：</a:t>
                      </a:r>
                      <a:r>
                        <a:rPr kumimoji="1" lang="ja-JP" altLang="en-US" sz="1600" b="1" dirty="0">
                          <a:solidFill>
                            <a:schemeClr val="tx1"/>
                          </a:solidFill>
                          <a:latin typeface="+mn-ea"/>
                          <a:ea typeface="+mn-ea"/>
                        </a:rPr>
                        <a:t>自律神経に影響のある薬</a:t>
                      </a:r>
                      <a:br>
                        <a:rPr kumimoji="1" lang="en-US" altLang="ja-JP" sz="1600" b="1" dirty="0">
                          <a:solidFill>
                            <a:schemeClr val="tx1"/>
                          </a:solidFill>
                          <a:latin typeface="+mn-ea"/>
                          <a:ea typeface="+mn-ea"/>
                        </a:rPr>
                      </a:br>
                      <a:r>
                        <a:rPr kumimoji="1" lang="ja-JP" altLang="en-US" sz="1600" b="1" dirty="0">
                          <a:solidFill>
                            <a:schemeClr val="tx1"/>
                          </a:solidFill>
                          <a:latin typeface="+mn-ea"/>
                          <a:ea typeface="+mn-ea"/>
                        </a:rPr>
                        <a:t>　　　　　　　　　　　　　　→発汗、体温調整が阻害される</a:t>
                      </a:r>
                      <a:endParaRPr kumimoji="1" lang="en-US" altLang="ja-JP" sz="1600" b="1" dirty="0">
                        <a:solidFill>
                          <a:schemeClr val="tx1"/>
                        </a:solidFill>
                        <a:latin typeface="+mn-ea"/>
                        <a:ea typeface="+mn-ea"/>
                      </a:endParaRPr>
                    </a:p>
                    <a:p>
                      <a:r>
                        <a:rPr kumimoji="1" lang="ja-JP" altLang="en-US" sz="1600" b="1" dirty="0">
                          <a:solidFill>
                            <a:srgbClr val="0070C0"/>
                          </a:solidFill>
                          <a:latin typeface="+mn-ea"/>
                          <a:ea typeface="+mn-ea"/>
                        </a:rPr>
                        <a:t>広範囲の皮膚疾患</a:t>
                      </a:r>
                      <a:r>
                        <a:rPr kumimoji="1" lang="ja-JP" altLang="en-US" sz="1600" b="1" dirty="0">
                          <a:solidFill>
                            <a:schemeClr val="tx1"/>
                          </a:solidFill>
                          <a:latin typeface="+mn-ea"/>
                          <a:ea typeface="+mn-ea"/>
                        </a:rPr>
                        <a:t>：→発汗が不十分となる場合がある</a:t>
                      </a:r>
                      <a:endParaRPr kumimoji="1" lang="en-US" altLang="ja-JP" sz="1600" b="1" dirty="0">
                        <a:solidFill>
                          <a:schemeClr val="tx1"/>
                        </a:solidFill>
                        <a:latin typeface="+mn-ea"/>
                        <a:ea typeface="+mn-ea"/>
                      </a:endParaRPr>
                    </a:p>
                    <a:p>
                      <a:r>
                        <a:rPr kumimoji="1" lang="ja-JP" altLang="en-US" sz="1600" b="1" dirty="0">
                          <a:solidFill>
                            <a:schemeClr val="accent2">
                              <a:lumMod val="75000"/>
                            </a:schemeClr>
                          </a:solidFill>
                          <a:latin typeface="+mn-ea"/>
                          <a:ea typeface="+mn-ea"/>
                        </a:rPr>
                        <a:t>その他</a:t>
                      </a:r>
                      <a:endParaRPr kumimoji="1" lang="en-US" altLang="ja-JP" sz="1600" b="1" dirty="0">
                        <a:solidFill>
                          <a:schemeClr val="accent2">
                            <a:lumMod val="75000"/>
                          </a:schemeClr>
                        </a:solidFill>
                        <a:latin typeface="+mn-ea"/>
                        <a:ea typeface="+mn-ea"/>
                      </a:endParaRPr>
                    </a:p>
                    <a:p>
                      <a:r>
                        <a:rPr kumimoji="1" lang="ja-JP" altLang="en-US" sz="1600" b="1" dirty="0">
                          <a:solidFill>
                            <a:srgbClr val="0070C0"/>
                          </a:solidFill>
                          <a:latin typeface="+mn-ea"/>
                          <a:ea typeface="+mn-ea"/>
                        </a:rPr>
                        <a:t>感冒等での発熱している者</a:t>
                      </a:r>
                      <a:br>
                        <a:rPr kumimoji="1" lang="en-US" altLang="ja-JP" sz="1600" b="1" dirty="0">
                          <a:solidFill>
                            <a:srgbClr val="0070C0"/>
                          </a:solidFill>
                          <a:latin typeface="+mn-ea"/>
                          <a:ea typeface="+mn-ea"/>
                        </a:rPr>
                      </a:br>
                      <a:r>
                        <a:rPr kumimoji="1" lang="ja-JP" altLang="en-US" sz="1600" b="1" dirty="0">
                          <a:solidFill>
                            <a:srgbClr val="0070C0"/>
                          </a:solidFill>
                          <a:latin typeface="+mn-ea"/>
                          <a:ea typeface="+mn-ea"/>
                        </a:rPr>
                        <a:t>下痢等での脱水状態の者</a:t>
                      </a:r>
                      <a:br>
                        <a:rPr kumimoji="1" lang="en-US" altLang="ja-JP" sz="1600" b="1" dirty="0">
                          <a:solidFill>
                            <a:srgbClr val="0070C0"/>
                          </a:solidFill>
                          <a:latin typeface="+mn-ea"/>
                          <a:ea typeface="+mn-ea"/>
                        </a:rPr>
                      </a:br>
                      <a:r>
                        <a:rPr kumimoji="1" lang="ja-JP" altLang="en-US" sz="1600" b="1" dirty="0">
                          <a:solidFill>
                            <a:srgbClr val="0070C0"/>
                          </a:solidFill>
                          <a:latin typeface="+mn-ea"/>
                          <a:ea typeface="+mn-ea"/>
                        </a:rPr>
                        <a:t>皮下脂肪の厚い者</a:t>
                      </a:r>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r>
                        <a:rPr kumimoji="1" lang="ja-JP" altLang="en-US" sz="1400" b="1" dirty="0"/>
                        <a:t>自律神経に影響のある薬→パーキンソン病治療薬、抗てんかん薬、抗うつ薬、抗不安薬、睡眠薬等）</a:t>
                      </a:r>
                      <a:endParaRPr kumimoji="1" lang="en-US" altLang="ja-JP" sz="1400" b="1" dirty="0"/>
                    </a:p>
                    <a:p>
                      <a:endParaRPr kumimoji="1" lang="en-US" altLang="ja-JP" sz="1400" b="1" dirty="0"/>
                    </a:p>
                    <a:p>
                      <a:r>
                        <a:rPr kumimoji="1" lang="ja-JP" altLang="en-US" sz="1200" b="0" dirty="0"/>
                        <a:t>（一般に熱中症にかかりやすい人）</a:t>
                      </a:r>
                      <a:endParaRPr kumimoji="1" lang="en-US" altLang="ja-JP" sz="1200" b="0" dirty="0"/>
                    </a:p>
                    <a:p>
                      <a:pPr marL="45720" indent="0">
                        <a:buNone/>
                      </a:pPr>
                      <a:r>
                        <a:rPr kumimoji="1" lang="en-US" altLang="ja-JP" sz="1200" dirty="0"/>
                        <a:t>(1)</a:t>
                      </a:r>
                      <a:r>
                        <a:rPr kumimoji="1" lang="ja-JP" altLang="en-US" sz="1200" dirty="0"/>
                        <a:t>　</a:t>
                      </a:r>
                      <a:r>
                        <a:rPr lang="ja-JP" altLang="en-US" sz="1200" dirty="0"/>
                        <a:t>幼児等子供</a:t>
                      </a:r>
                      <a:endParaRPr lang="en-US" altLang="ja-JP" sz="1200" dirty="0"/>
                    </a:p>
                    <a:p>
                      <a:pPr marL="45720" indent="0">
                        <a:buNone/>
                      </a:pPr>
                      <a:r>
                        <a:rPr kumimoji="1" lang="en-US" altLang="ja-JP" sz="1200" dirty="0"/>
                        <a:t>(2)</a:t>
                      </a:r>
                      <a:r>
                        <a:rPr kumimoji="1" lang="ja-JP" altLang="en-US" sz="1200" dirty="0"/>
                        <a:t>　高齢者</a:t>
                      </a:r>
                      <a:endParaRPr kumimoji="1" lang="en-US" altLang="ja-JP" sz="1200" dirty="0"/>
                    </a:p>
                    <a:p>
                      <a:pPr marL="45720" indent="0">
                        <a:buNone/>
                      </a:pPr>
                      <a:r>
                        <a:rPr lang="en-US" altLang="ja-JP" sz="1200" dirty="0"/>
                        <a:t>(3)</a:t>
                      </a:r>
                      <a:r>
                        <a:rPr lang="ja-JP" altLang="en-US" sz="1200" dirty="0"/>
                        <a:t>　肥満の人</a:t>
                      </a:r>
                      <a:endParaRPr lang="en-US" altLang="ja-JP" sz="1200" dirty="0"/>
                    </a:p>
                    <a:p>
                      <a:pPr marL="45720" indent="0">
                        <a:buNone/>
                      </a:pPr>
                      <a:r>
                        <a:rPr kumimoji="1" lang="en-US" altLang="ja-JP" sz="1200" dirty="0"/>
                        <a:t>(4)</a:t>
                      </a:r>
                      <a:r>
                        <a:rPr kumimoji="1" lang="ja-JP" altLang="en-US" sz="1200" dirty="0"/>
                        <a:t>　運動しない人</a:t>
                      </a:r>
                      <a:endParaRPr kumimoji="1" lang="en-US" altLang="ja-JP" sz="1200" dirty="0"/>
                    </a:p>
                    <a:p>
                      <a:pPr marL="45720" indent="0">
                        <a:buNone/>
                      </a:pPr>
                      <a:r>
                        <a:rPr lang="en-US" altLang="ja-JP" sz="1200" dirty="0"/>
                        <a:t>(5)</a:t>
                      </a:r>
                      <a:r>
                        <a:rPr lang="ja-JP" altLang="en-US" sz="1200" dirty="0"/>
                        <a:t>　厚着傾向のある人</a:t>
                      </a:r>
                      <a:endParaRPr lang="en-US" altLang="ja-JP" sz="1200" dirty="0"/>
                    </a:p>
                    <a:p>
                      <a:pPr marL="45720" indent="0">
                        <a:buNone/>
                      </a:pPr>
                      <a:r>
                        <a:rPr kumimoji="1" lang="en-US" altLang="ja-JP" sz="1200" dirty="0"/>
                        <a:t>(6)</a:t>
                      </a:r>
                      <a:r>
                        <a:rPr kumimoji="1" lang="ja-JP" altLang="en-US" sz="1200" dirty="0"/>
                        <a:t>　暑さに弱い人</a:t>
                      </a:r>
                      <a:endParaRPr kumimoji="1" lang="en-US" altLang="ja-JP" sz="1200" dirty="0"/>
                    </a:p>
                    <a:p>
                      <a:pPr marL="45720" indent="0">
                        <a:buNone/>
                      </a:pPr>
                      <a:r>
                        <a:rPr lang="en-US" altLang="ja-JP" sz="1200" dirty="0"/>
                        <a:t>(7)</a:t>
                      </a:r>
                      <a:r>
                        <a:rPr lang="ja-JP" altLang="en-US" sz="1200" dirty="0"/>
                        <a:t>　病気所見者・体調不良者</a:t>
                      </a:r>
                      <a:endParaRPr kumimoji="1" lang="en-US" altLang="ja-JP" sz="1200" dirty="0"/>
                    </a:p>
                    <a:p>
                      <a:endParaRPr kumimoji="1" lang="ja-JP" altLang="en-US" sz="1400" b="1" dirty="0"/>
                    </a:p>
                  </a:txBody>
                  <a:tcP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111316319"/>
                  </a:ext>
                </a:extLst>
              </a:tr>
            </a:tbl>
          </a:graphicData>
        </a:graphic>
      </p:graphicFrame>
      <p:sp>
        <p:nvSpPr>
          <p:cNvPr id="5" name="タイトル 1"/>
          <p:cNvSpPr txBox="1">
            <a:spLocks/>
          </p:cNvSpPr>
          <p:nvPr/>
        </p:nvSpPr>
        <p:spPr>
          <a:xfrm>
            <a:off x="72660" y="532535"/>
            <a:ext cx="4499340" cy="42669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400" b="1" dirty="0"/>
              <a:t>２．職場における熱中症の特徴</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60875"/>
            <a:ext cx="1152526" cy="394639"/>
          </a:xfrm>
          <a:prstGeom prst="rect">
            <a:avLst/>
          </a:prstGeom>
        </p:spPr>
      </p:pic>
      <p:pic>
        <p:nvPicPr>
          <p:cNvPr id="9" name="image5.jpeg"/>
          <p:cNvPicPr/>
          <p:nvPr/>
        </p:nvPicPr>
        <p:blipFill>
          <a:blip r:embed="rId3" cstate="print"/>
          <a:stretch>
            <a:fillRect/>
          </a:stretch>
        </p:blipFill>
        <p:spPr>
          <a:xfrm>
            <a:off x="179512" y="5517232"/>
            <a:ext cx="1296144" cy="1224136"/>
          </a:xfrm>
          <a:prstGeom prst="rect">
            <a:avLst/>
          </a:prstGeom>
        </p:spPr>
      </p:pic>
      <p:sp>
        <p:nvSpPr>
          <p:cNvPr id="10" name="タイトル 5"/>
          <p:cNvSpPr>
            <a:spLocks noGrp="1"/>
          </p:cNvSpPr>
          <p:nvPr>
            <p:ph type="title"/>
          </p:nvPr>
        </p:nvSpPr>
        <p:spPr>
          <a:xfrm>
            <a:off x="0" y="0"/>
            <a:ext cx="6012160" cy="548680"/>
          </a:xfrm>
          <a:solidFill>
            <a:srgbClr val="FFC000"/>
          </a:solidFill>
        </p:spPr>
        <p:txBody>
          <a:bodyPr>
            <a:normAutofit/>
          </a:bodyPr>
          <a:lstStyle/>
          <a:p>
            <a:pPr marL="0" indent="0">
              <a:buNone/>
            </a:pPr>
            <a:r>
              <a:rPr lang="en-US" altLang="ja-JP" sz="3200" dirty="0">
                <a:latin typeface="HGPｺﾞｼｯｸE" panose="020B0900000000000000" pitchFamily="50" charset="-128"/>
                <a:ea typeface="HGPｺﾞｼｯｸE" panose="020B0900000000000000" pitchFamily="50" charset="-128"/>
              </a:rPr>
              <a:t>Ⅰ</a:t>
            </a:r>
            <a:r>
              <a:rPr lang="ja-JP" altLang="en-US" sz="3200" dirty="0">
                <a:latin typeface="HGPｺﾞｼｯｸE" panose="020B0900000000000000" pitchFamily="50" charset="-128"/>
                <a:ea typeface="HGPｺﾞｼｯｸE" panose="020B0900000000000000" pitchFamily="50" charset="-128"/>
              </a:rPr>
              <a:t>　熱中症の概要</a:t>
            </a:r>
            <a:endParaRPr kumimoji="1" lang="ja-JP" altLang="en-US" sz="3200" dirty="0"/>
          </a:p>
        </p:txBody>
      </p:sp>
    </p:spTree>
    <p:extLst>
      <p:ext uri="{BB962C8B-B14F-4D97-AF65-F5344CB8AC3E}">
        <p14:creationId xmlns:p14="http://schemas.microsoft.com/office/powerpoint/2010/main" val="305583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000569840"/>
              </p:ext>
            </p:extLst>
          </p:nvPr>
        </p:nvGraphicFramePr>
        <p:xfrm>
          <a:off x="30221" y="876750"/>
          <a:ext cx="9001001" cy="4719592"/>
        </p:xfrm>
        <a:graphic>
          <a:graphicData uri="http://schemas.openxmlformats.org/drawingml/2006/table">
            <a:tbl>
              <a:tblPr firstRow="1" bandRow="1">
                <a:tableStyleId>{1E171933-4619-4E11-9A3F-F7608DF75F80}</a:tableStyleId>
              </a:tblPr>
              <a:tblGrid>
                <a:gridCol w="1536688">
                  <a:extLst>
                    <a:ext uri="{9D8B030D-6E8A-4147-A177-3AD203B41FA5}">
                      <a16:colId xmlns:a16="http://schemas.microsoft.com/office/drawing/2014/main" val="370924201"/>
                    </a:ext>
                  </a:extLst>
                </a:gridCol>
                <a:gridCol w="4317359">
                  <a:extLst>
                    <a:ext uri="{9D8B030D-6E8A-4147-A177-3AD203B41FA5}">
                      <a16:colId xmlns:a16="http://schemas.microsoft.com/office/drawing/2014/main" val="4052525688"/>
                    </a:ext>
                  </a:extLst>
                </a:gridCol>
                <a:gridCol w="3146954">
                  <a:extLst>
                    <a:ext uri="{9D8B030D-6E8A-4147-A177-3AD203B41FA5}">
                      <a16:colId xmlns:a16="http://schemas.microsoft.com/office/drawing/2014/main" val="405590948"/>
                    </a:ext>
                  </a:extLst>
                </a:gridCol>
              </a:tblGrid>
              <a:tr h="372769">
                <a:tc>
                  <a:txBody>
                    <a:bodyPr/>
                    <a:lstStyle/>
                    <a:p>
                      <a:pPr algn="ctr"/>
                      <a:r>
                        <a:rPr kumimoji="1" lang="ja-JP" altLang="en-US" b="1" dirty="0">
                          <a:solidFill>
                            <a:schemeClr val="tx1"/>
                          </a:solidFill>
                        </a:rPr>
                        <a:t>項目</a:t>
                      </a:r>
                    </a:p>
                  </a:txBody>
                  <a:tcPr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pPr algn="ctr"/>
                      <a:r>
                        <a:rPr kumimoji="1" lang="ja-JP" altLang="en-US" b="1" dirty="0">
                          <a:solidFill>
                            <a:schemeClr val="tx1"/>
                          </a:solidFill>
                        </a:rPr>
                        <a:t>内容</a:t>
                      </a:r>
                    </a:p>
                  </a:txBody>
                  <a:tcPr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pPr algn="ctr"/>
                      <a:r>
                        <a:rPr kumimoji="1" lang="ja-JP" altLang="en-US" b="1" dirty="0">
                          <a:solidFill>
                            <a:schemeClr val="tx1"/>
                          </a:solidFill>
                        </a:rPr>
                        <a:t>知識</a:t>
                      </a:r>
                    </a:p>
                  </a:txBody>
                  <a:tcPr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851241518"/>
                  </a:ext>
                </a:extLst>
              </a:tr>
              <a:tr h="543639">
                <a:tc>
                  <a:txBody>
                    <a:bodyPr/>
                    <a:lstStyle/>
                    <a:p>
                      <a:r>
                        <a:rPr kumimoji="1" lang="ja-JP" altLang="en-US" b="1" dirty="0"/>
                        <a:t>（１）内臓の温度</a:t>
                      </a:r>
                      <a:br>
                        <a:rPr kumimoji="1" lang="en-US" altLang="ja-JP" b="1" dirty="0"/>
                      </a:br>
                      <a:r>
                        <a:rPr kumimoji="1" lang="ja-JP" altLang="en-US" b="1" dirty="0"/>
                        <a:t>　　</a:t>
                      </a:r>
                      <a:r>
                        <a:rPr kumimoji="1" lang="ja-JP" altLang="en-US" b="1" baseline="0" dirty="0"/>
                        <a:t>  </a:t>
                      </a:r>
                      <a:r>
                        <a:rPr kumimoji="1" lang="ja-JP" altLang="en-US" b="1" dirty="0"/>
                        <a:t>とその限界</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身体内部はほぼ３７℃で一定に維持されている</a:t>
                      </a:r>
                      <a:endParaRPr kumimoji="1" lang="en-US" altLang="ja-JP" dirty="0"/>
                    </a:p>
                    <a:p>
                      <a:r>
                        <a:rPr kumimoji="1" lang="ja-JP" altLang="en-US" dirty="0"/>
                        <a:t>職場では身体内部の直腸温、食道温測定は難しいため、腋下温（脇の下）や口内温で測定している</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鼓膜温（耳の奥）、尿温の簡易測定もある</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694180226"/>
                  </a:ext>
                </a:extLst>
              </a:tr>
              <a:tr h="539532">
                <a:tc>
                  <a:txBody>
                    <a:bodyPr/>
                    <a:lstStyle/>
                    <a:p>
                      <a:r>
                        <a:rPr kumimoji="1" lang="ja-JP" altLang="en-US" b="1" dirty="0"/>
                        <a:t>（２）体温の平衡</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solidFill>
                            <a:srgbClr val="0070C0"/>
                          </a:solidFill>
                        </a:rPr>
                        <a:t>体内熱の産生</a:t>
                      </a:r>
                      <a:r>
                        <a:rPr kumimoji="1" lang="ja-JP" altLang="en-US" dirty="0"/>
                        <a:t>：労働や運動、食事により必要なエネルギーが産生される</a:t>
                      </a:r>
                      <a:endParaRPr kumimoji="1" lang="en-US" altLang="ja-JP" dirty="0"/>
                    </a:p>
                    <a:p>
                      <a:r>
                        <a:rPr kumimoji="1" lang="ja-JP" altLang="en-US" dirty="0">
                          <a:solidFill>
                            <a:srgbClr val="0070C0"/>
                          </a:solidFill>
                        </a:rPr>
                        <a:t>体内熱の放散</a:t>
                      </a:r>
                      <a:r>
                        <a:rPr kumimoji="1" lang="ja-JP" altLang="en-US" dirty="0"/>
                        <a:t>：涼しい場所へ移動、身体活動中止、脱衣、送風等により、熱を放散させる（伝導、対流、輻射）が、</a:t>
                      </a:r>
                      <a:br>
                        <a:rPr kumimoji="1" lang="en-US" altLang="ja-JP" dirty="0"/>
                      </a:br>
                      <a:r>
                        <a:rPr kumimoji="1" lang="ja-JP" altLang="en-US" b="1" dirty="0">
                          <a:solidFill>
                            <a:srgbClr val="FF0000"/>
                          </a:solidFill>
                        </a:rPr>
                        <a:t>最も効率的な放散は水分の蒸発</a:t>
                      </a:r>
                      <a:r>
                        <a:rPr kumimoji="1" lang="ja-JP" altLang="en-US" dirty="0"/>
                        <a:t>である</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dirty="0"/>
                        <a:t>体温の恒常性（ホメオスタシス）：</a:t>
                      </a:r>
                      <a:br>
                        <a:rPr kumimoji="1" lang="en-US" altLang="ja-JP" dirty="0"/>
                      </a:br>
                      <a:r>
                        <a:rPr kumimoji="1" lang="ja-JP" altLang="en-US" dirty="0"/>
                        <a:t>身体内部の温度は４２℃以下に調節する機能がある</a:t>
                      </a:r>
                      <a:endParaRPr kumimoji="1" lang="en-US" altLang="ja-JP" dirty="0"/>
                    </a:p>
                    <a:p>
                      <a:r>
                        <a:rPr kumimoji="1" lang="ja-JP" altLang="en-US" dirty="0"/>
                        <a:t>体温調節中枢：視床下部視束前野、</a:t>
                      </a:r>
                      <a:br>
                        <a:rPr kumimoji="1" lang="en-US" altLang="ja-JP" dirty="0"/>
                      </a:br>
                      <a:r>
                        <a:rPr kumimoji="1" lang="en-US" altLang="ja-JP" dirty="0"/>
                        <a:t>                             </a:t>
                      </a:r>
                      <a:r>
                        <a:rPr kumimoji="1" lang="ja-JP" altLang="en-US" dirty="0"/>
                        <a:t>前視床下部</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632408116"/>
                  </a:ext>
                </a:extLst>
              </a:tr>
              <a:tr h="766037">
                <a:tc>
                  <a:txBody>
                    <a:bodyPr/>
                    <a:lstStyle/>
                    <a:p>
                      <a:r>
                        <a:rPr kumimoji="1" lang="ja-JP" altLang="en-US" b="1" dirty="0"/>
                        <a:t>（３）熱放射の</a:t>
                      </a:r>
                      <a:br>
                        <a:rPr kumimoji="1" lang="en-US" altLang="ja-JP" b="1" dirty="0"/>
                      </a:br>
                      <a:r>
                        <a:rPr kumimoji="1" lang="ja-JP" altLang="en-US" b="1" dirty="0"/>
                        <a:t>　　  仕組み</a:t>
                      </a:r>
                      <a:endParaRPr kumimoji="1" lang="en-US" altLang="ja-JP" b="1" dirty="0"/>
                    </a:p>
                    <a:p>
                      <a:endParaRPr kumimoji="1" lang="ja-JP" altLang="en-US" b="1"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体温上昇→心拍数上昇→皮膚表面血流増加→皮膚表面から伝導・対流・輻射で放射→それでも上昇→汗腺からの</a:t>
                      </a:r>
                      <a:r>
                        <a:rPr kumimoji="1" lang="ja-JP" altLang="en-US" b="1" dirty="0">
                          <a:solidFill>
                            <a:srgbClr val="FF0000"/>
                          </a:solidFill>
                        </a:rPr>
                        <a:t>発汗で熱の放散が一気に増える</a:t>
                      </a:r>
                      <a:endParaRPr kumimoji="1" lang="en-US" altLang="ja-JP" b="1" dirty="0">
                        <a:solidFill>
                          <a:srgbClr val="FF0000"/>
                        </a:solidFill>
                      </a:endParaRP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汗１００</a:t>
                      </a:r>
                      <a:r>
                        <a:rPr kumimoji="1" lang="en-US" altLang="ja-JP" dirty="0"/>
                        <a:t>ml</a:t>
                      </a:r>
                      <a:r>
                        <a:rPr kumimoji="1" lang="ja-JP" altLang="en-US" dirty="0"/>
                        <a:t>の皮膚表面放射：体重７０ｋｇの人の体温１．０℃低下する</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301750981"/>
                  </a:ext>
                </a:extLst>
              </a:tr>
              <a:tr h="488777">
                <a:tc>
                  <a:txBody>
                    <a:bodyPr/>
                    <a:lstStyle/>
                    <a:p>
                      <a:r>
                        <a:rPr kumimoji="1" lang="ja-JP" altLang="en-US" b="1" dirty="0"/>
                        <a:t>（４）汗の産生</a:t>
                      </a:r>
                      <a:endParaRPr kumimoji="1" lang="en-US" altLang="ja-JP" b="1"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エクリン腺とアポクリン腺がある</a:t>
                      </a:r>
                      <a:endParaRPr kumimoji="1" lang="en-US" altLang="ja-JP" dirty="0"/>
                    </a:p>
                    <a:p>
                      <a:r>
                        <a:rPr kumimoji="1" lang="ja-JP" altLang="en-US" dirty="0"/>
                        <a:t>エクリン腺は血液中の血漿を主成分として汗を産生</a:t>
                      </a:r>
                      <a:endParaRPr kumimoji="1" lang="en-US" altLang="ja-JP"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エクリン腺：体表面に約２３０万個ある</a:t>
                      </a:r>
                      <a:endParaRPr kumimoji="1" lang="en-US" altLang="ja-JP" dirty="0"/>
                    </a:p>
                    <a:p>
                      <a:r>
                        <a:rPr kumimoji="1" lang="ja-JP" altLang="en-US" dirty="0"/>
                        <a:t>エクリン腺は毛根とは別の場所に開口</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595758928"/>
                  </a:ext>
                </a:extLst>
              </a:tr>
              <a:tr h="540406">
                <a:tc>
                  <a:txBody>
                    <a:bodyPr/>
                    <a:lstStyle/>
                    <a:p>
                      <a:r>
                        <a:rPr kumimoji="1" lang="ja-JP" altLang="en-US" b="1" dirty="0"/>
                        <a:t>（５）放熱のまとめ</a:t>
                      </a:r>
                      <a:endParaRPr kumimoji="1" lang="en-US" altLang="ja-JP" b="1"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身体内部温度一定の維持機能中発汗が最も重要</a:t>
                      </a:r>
                      <a:endParaRPr kumimoji="1" lang="en-US" altLang="ja-JP" dirty="0"/>
                    </a:p>
                    <a:p>
                      <a:r>
                        <a:rPr kumimoji="1" lang="ja-JP" altLang="en-US" dirty="0"/>
                        <a:t>気温上昇で、</a:t>
                      </a:r>
                      <a:r>
                        <a:rPr kumimoji="1" lang="ja-JP" altLang="en-US" b="1" dirty="0">
                          <a:solidFill>
                            <a:srgbClr val="FF0000"/>
                          </a:solidFill>
                        </a:rPr>
                        <a:t>すぐ汗をかき始める人は体温の異常上昇を食い止めやすい</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後で急な大量発汗の必要がないため</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3750345896"/>
                  </a:ext>
                </a:extLst>
              </a:tr>
              <a:tr h="540406">
                <a:tc>
                  <a:txBody>
                    <a:bodyPr/>
                    <a:lstStyle/>
                    <a:p>
                      <a:r>
                        <a:rPr kumimoji="1" lang="ja-JP" altLang="en-US" b="1" dirty="0"/>
                        <a:t>（６）暑さへの順化</a:t>
                      </a:r>
                      <a:endParaRPr kumimoji="1" lang="en-US" altLang="ja-JP" b="1" dirty="0"/>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順化により発汗までの時間が早くなる。前胸部と前額部の発汗が早いと心臓、脳の温度上昇を抑止できる</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tc>
                  <a:txBody>
                    <a:bodyPr/>
                    <a:lstStyle/>
                    <a:p>
                      <a:r>
                        <a:rPr kumimoji="1" lang="ja-JP" altLang="en-US" dirty="0"/>
                        <a:t>食塩喪失量：順化者　   ：３～５ｇ／日</a:t>
                      </a:r>
                      <a:endParaRPr kumimoji="1" lang="en-US" altLang="ja-JP" dirty="0"/>
                    </a:p>
                    <a:p>
                      <a:r>
                        <a:rPr kumimoji="1" lang="ja-JP" altLang="en-US" dirty="0"/>
                        <a:t>　　　　　　　　 未順化者 ：１５～２０ｇ／日</a:t>
                      </a:r>
                    </a:p>
                  </a:txBody>
                  <a:tcP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649127654"/>
                  </a:ext>
                </a:extLst>
              </a:tr>
            </a:tbl>
          </a:graphicData>
        </a:graphic>
      </p:graphicFrame>
      <p:sp>
        <p:nvSpPr>
          <p:cNvPr id="9" name="タイトル 5"/>
          <p:cNvSpPr txBox="1">
            <a:spLocks/>
          </p:cNvSpPr>
          <p:nvPr/>
        </p:nvSpPr>
        <p:spPr>
          <a:xfrm>
            <a:off x="0" y="0"/>
            <a:ext cx="6012160" cy="548680"/>
          </a:xfrm>
          <a:prstGeom prst="rect">
            <a:avLst/>
          </a:prstGeom>
          <a:solidFill>
            <a:srgbClr val="FFC000"/>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Ⅰ</a:t>
            </a:r>
            <a:r>
              <a:rPr lang="ja-JP" altLang="en-US" sz="3200" dirty="0">
                <a:latin typeface="HGPｺﾞｼｯｸE" panose="020B0900000000000000" pitchFamily="50" charset="-128"/>
                <a:ea typeface="HGPｺﾞｼｯｸE" panose="020B0900000000000000" pitchFamily="50" charset="-128"/>
              </a:rPr>
              <a:t>　熱中症の概要</a:t>
            </a:r>
            <a:endParaRPr lang="ja-JP" altLang="en-US" sz="3200" dirty="0"/>
          </a:p>
        </p:txBody>
      </p:sp>
      <p:sp>
        <p:nvSpPr>
          <p:cNvPr id="10" name="Rectangle 5"/>
          <p:cNvSpPr>
            <a:spLocks noChangeArrowheads="1"/>
          </p:cNvSpPr>
          <p:nvPr/>
        </p:nvSpPr>
        <p:spPr bwMode="auto">
          <a:xfrm>
            <a:off x="19183" y="526689"/>
            <a:ext cx="1805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00000"/>
              </a:lnSpc>
              <a:spcBef>
                <a:spcPct val="0"/>
              </a:spcBef>
              <a:buFontTx/>
              <a:buNone/>
            </a:pPr>
            <a:r>
              <a:rPr lang="ja-JP" altLang="en-US" sz="2000" b="1" dirty="0">
                <a:latin typeface="Calibri" pitchFamily="34" charset="0"/>
              </a:rPr>
              <a:t>３．体温の調節</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60875"/>
            <a:ext cx="1152526" cy="394639"/>
          </a:xfrm>
          <a:prstGeom prst="rect">
            <a:avLst/>
          </a:prstGeom>
        </p:spPr>
      </p:pic>
      <p:sp>
        <p:nvSpPr>
          <p:cNvPr id="11" name="Rectangle 5"/>
          <p:cNvSpPr>
            <a:spLocks noChangeArrowheads="1"/>
          </p:cNvSpPr>
          <p:nvPr/>
        </p:nvSpPr>
        <p:spPr bwMode="auto">
          <a:xfrm>
            <a:off x="19183" y="5596342"/>
            <a:ext cx="2104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00000"/>
              </a:lnSpc>
              <a:spcBef>
                <a:spcPct val="0"/>
              </a:spcBef>
              <a:buFontTx/>
              <a:buNone/>
            </a:pPr>
            <a:r>
              <a:rPr lang="ja-JP" altLang="en-US" sz="2000" b="1" dirty="0">
                <a:latin typeface="Calibri" pitchFamily="34" charset="0"/>
              </a:rPr>
              <a:t>４．体液の調節</a:t>
            </a:r>
          </a:p>
        </p:txBody>
      </p:sp>
      <p:graphicFrame>
        <p:nvGraphicFramePr>
          <p:cNvPr id="2" name="表 1"/>
          <p:cNvGraphicFramePr>
            <a:graphicFrameLocks noGrp="1"/>
          </p:cNvGraphicFramePr>
          <p:nvPr>
            <p:extLst>
              <p:ext uri="{D42A27DB-BD31-4B8C-83A1-F6EECF244321}">
                <p14:modId xmlns:p14="http://schemas.microsoft.com/office/powerpoint/2010/main" val="1182553478"/>
              </p:ext>
            </p:extLst>
          </p:nvPr>
        </p:nvGraphicFramePr>
        <p:xfrm>
          <a:off x="113412" y="5933014"/>
          <a:ext cx="8857380" cy="91440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435060494"/>
                    </a:ext>
                  </a:extLst>
                </a:gridCol>
                <a:gridCol w="4176464">
                  <a:extLst>
                    <a:ext uri="{9D8B030D-6E8A-4147-A177-3AD203B41FA5}">
                      <a16:colId xmlns:a16="http://schemas.microsoft.com/office/drawing/2014/main" val="4170471634"/>
                    </a:ext>
                  </a:extLst>
                </a:gridCol>
                <a:gridCol w="3168748">
                  <a:extLst>
                    <a:ext uri="{9D8B030D-6E8A-4147-A177-3AD203B41FA5}">
                      <a16:colId xmlns:a16="http://schemas.microsoft.com/office/drawing/2014/main" val="1125976398"/>
                    </a:ext>
                  </a:extLst>
                </a:gridCol>
              </a:tblGrid>
              <a:tr h="723626">
                <a:tc>
                  <a:txBody>
                    <a:bodyPr/>
                    <a:lstStyle/>
                    <a:p>
                      <a:r>
                        <a:rPr kumimoji="1" lang="ja-JP" altLang="en-US" b="1" dirty="0">
                          <a:solidFill>
                            <a:schemeClr val="tx1"/>
                          </a:solidFill>
                        </a:rPr>
                        <a:t>体液よりも体温</a:t>
                      </a:r>
                      <a:br>
                        <a:rPr kumimoji="1" lang="en-US" altLang="ja-JP" b="1" dirty="0">
                          <a:solidFill>
                            <a:schemeClr val="tx1"/>
                          </a:solidFill>
                        </a:rPr>
                      </a:br>
                      <a:r>
                        <a:rPr kumimoji="1" lang="ja-JP" altLang="en-US" b="1" dirty="0">
                          <a:solidFill>
                            <a:schemeClr val="tx1"/>
                          </a:solidFill>
                        </a:rPr>
                        <a:t>調整が優先</a:t>
                      </a:r>
                    </a:p>
                  </a:txBody>
                  <a:tcP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solidFill>
                      <a:srgbClr val="FFC000">
                        <a:alpha val="52000"/>
                      </a:srgbClr>
                    </a:solidFill>
                  </a:tcPr>
                </a:tc>
                <a:tc>
                  <a:txBody>
                    <a:bodyPr/>
                    <a:lstStyle/>
                    <a:p>
                      <a:r>
                        <a:rPr kumimoji="1" lang="ja-JP" altLang="en-US" b="0" dirty="0">
                          <a:solidFill>
                            <a:schemeClr val="tx1"/>
                          </a:solidFill>
                        </a:rPr>
                        <a:t>体液は心臓や頸動脈で血液量の増減を感知し、尿の</a:t>
                      </a:r>
                      <a:br>
                        <a:rPr kumimoji="1" lang="en-US" altLang="ja-JP" b="0" dirty="0">
                          <a:solidFill>
                            <a:schemeClr val="tx1"/>
                          </a:solidFill>
                        </a:rPr>
                      </a:br>
                      <a:r>
                        <a:rPr kumimoji="1" lang="ja-JP" altLang="en-US" b="0" dirty="0">
                          <a:solidFill>
                            <a:schemeClr val="tx1"/>
                          </a:solidFill>
                        </a:rPr>
                        <a:t>産生量、口渇感を調整している</a:t>
                      </a:r>
                      <a:endParaRPr kumimoji="1" lang="en-US" altLang="ja-JP" b="0" dirty="0">
                        <a:solidFill>
                          <a:schemeClr val="tx1"/>
                        </a:solidFill>
                      </a:endParaRPr>
                    </a:p>
                    <a:p>
                      <a:r>
                        <a:rPr kumimoji="1" lang="en-US" altLang="ja-JP" b="1" dirty="0">
                          <a:solidFill>
                            <a:srgbClr val="FF0000"/>
                          </a:solidFill>
                        </a:rPr>
                        <a:t>Na</a:t>
                      </a:r>
                      <a:r>
                        <a:rPr kumimoji="1" lang="ja-JP" altLang="en-US" b="1" dirty="0">
                          <a:solidFill>
                            <a:srgbClr val="FF0000"/>
                          </a:solidFill>
                        </a:rPr>
                        <a:t>＋濃度変化がなければ水分ナトリウム不足感しない</a:t>
                      </a:r>
                      <a:endParaRPr kumimoji="1" lang="en-US" altLang="ja-JP" b="1" dirty="0">
                        <a:solidFill>
                          <a:srgbClr val="FF0000"/>
                        </a:solidFill>
                      </a:endParaRPr>
                    </a:p>
                    <a:p>
                      <a:r>
                        <a:rPr kumimoji="1" lang="ja-JP" altLang="en-US" b="0" dirty="0">
                          <a:solidFill>
                            <a:schemeClr val="tx1"/>
                          </a:solidFill>
                        </a:rPr>
                        <a:t>ので、水分補給だけではダメ</a:t>
                      </a:r>
                    </a:p>
                  </a:txBody>
                  <a:tcP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solidFill>
                      <a:srgbClr val="FFC000">
                        <a:alpha val="52000"/>
                      </a:srgbClr>
                    </a:solidFill>
                  </a:tcPr>
                </a:tc>
                <a:tc>
                  <a:txBody>
                    <a:bodyPr/>
                    <a:lstStyle/>
                    <a:p>
                      <a:r>
                        <a:rPr kumimoji="1" lang="ja-JP" altLang="en-US" sz="1200" b="0" dirty="0">
                          <a:solidFill>
                            <a:schemeClr val="tx1"/>
                          </a:solidFill>
                        </a:rPr>
                        <a:t>人体の５０～６０％は水分</a:t>
                      </a:r>
                      <a:br>
                        <a:rPr kumimoji="1" lang="en-US" altLang="ja-JP" sz="1200" b="0" dirty="0">
                          <a:solidFill>
                            <a:schemeClr val="tx1"/>
                          </a:solidFill>
                        </a:rPr>
                      </a:br>
                      <a:r>
                        <a:rPr kumimoji="1" lang="ja-JP" altLang="en-US" sz="1200" b="0" dirty="0">
                          <a:solidFill>
                            <a:schemeClr val="tx1"/>
                          </a:solidFill>
                        </a:rPr>
                        <a:t>老廃物排泄に４００～５００ｍｌの尿が必要</a:t>
                      </a:r>
                      <a:br>
                        <a:rPr kumimoji="1" lang="en-US" altLang="ja-JP" sz="1200" b="0" dirty="0">
                          <a:solidFill>
                            <a:schemeClr val="tx1"/>
                          </a:solidFill>
                        </a:rPr>
                      </a:br>
                      <a:r>
                        <a:rPr kumimoji="1" lang="en-US" altLang="ja-JP" sz="1200" b="0" dirty="0">
                          <a:solidFill>
                            <a:schemeClr val="tx1"/>
                          </a:solidFill>
                        </a:rPr>
                        <a:t>1</a:t>
                      </a:r>
                      <a:r>
                        <a:rPr kumimoji="1" lang="en-US" altLang="ja-JP" sz="1200" b="0" dirty="0">
                          <a:solidFill>
                            <a:schemeClr val="tx1"/>
                          </a:solidFill>
                          <a:latin typeface="+mn-ea"/>
                          <a:ea typeface="+mn-ea"/>
                        </a:rPr>
                        <a:t>.0</a:t>
                      </a:r>
                      <a:r>
                        <a:rPr kumimoji="1" lang="ja-JP" altLang="en-US" sz="1200" b="0" dirty="0">
                          <a:solidFill>
                            <a:schemeClr val="tx1"/>
                          </a:solidFill>
                          <a:latin typeface="+mn-ea"/>
                          <a:ea typeface="+mn-ea"/>
                        </a:rPr>
                        <a:t>～</a:t>
                      </a:r>
                      <a:r>
                        <a:rPr kumimoji="1" lang="en-US" altLang="ja-JP" sz="1200" b="0" dirty="0">
                          <a:solidFill>
                            <a:schemeClr val="tx1"/>
                          </a:solidFill>
                          <a:latin typeface="+mn-ea"/>
                          <a:ea typeface="+mn-ea"/>
                        </a:rPr>
                        <a:t>1.5</a:t>
                      </a:r>
                      <a:r>
                        <a:rPr kumimoji="1" lang="ja-JP" altLang="en-US" sz="1200" b="0" dirty="0">
                          <a:solidFill>
                            <a:schemeClr val="tx1"/>
                          </a:solidFill>
                          <a:latin typeface="+mn-ea"/>
                          <a:ea typeface="+mn-ea"/>
                        </a:rPr>
                        <a:t>ｌ／日の水分を失う（</a:t>
                      </a:r>
                      <a:r>
                        <a:rPr kumimoji="1" lang="en-US" altLang="ja-JP" sz="1200" b="0" dirty="0">
                          <a:solidFill>
                            <a:schemeClr val="tx1"/>
                          </a:solidFill>
                          <a:latin typeface="+mn-ea"/>
                          <a:ea typeface="+mn-ea"/>
                        </a:rPr>
                        <a:t>1.0</a:t>
                      </a:r>
                      <a:r>
                        <a:rPr kumimoji="1" lang="ja-JP" altLang="en-US" sz="1200" b="0" dirty="0">
                          <a:solidFill>
                            <a:schemeClr val="tx1"/>
                          </a:solidFill>
                          <a:latin typeface="+mn-ea"/>
                          <a:ea typeface="+mn-ea"/>
                        </a:rPr>
                        <a:t>㍑尿・息・発汗）</a:t>
                      </a:r>
                      <a:br>
                        <a:rPr kumimoji="1" lang="en-US" altLang="ja-JP" sz="1200" b="0" dirty="0">
                          <a:solidFill>
                            <a:schemeClr val="tx1"/>
                          </a:solidFill>
                          <a:latin typeface="+mn-ea"/>
                          <a:ea typeface="+mn-ea"/>
                        </a:rPr>
                      </a:br>
                      <a:r>
                        <a:rPr kumimoji="1" lang="ja-JP" altLang="en-US" sz="1200" b="0" dirty="0">
                          <a:solidFill>
                            <a:schemeClr val="tx1"/>
                          </a:solidFill>
                          <a:latin typeface="+mn-ea"/>
                          <a:ea typeface="+mn-ea"/>
                        </a:rPr>
                        <a:t>最低</a:t>
                      </a:r>
                      <a:r>
                        <a:rPr kumimoji="1" lang="en-US" altLang="ja-JP" sz="1200" b="0" dirty="0">
                          <a:solidFill>
                            <a:schemeClr val="tx1"/>
                          </a:solidFill>
                          <a:latin typeface="+mn-ea"/>
                          <a:ea typeface="+mn-ea"/>
                        </a:rPr>
                        <a:t>700ml</a:t>
                      </a:r>
                      <a:r>
                        <a:rPr kumimoji="1" lang="ja-JP" altLang="en-US" sz="1200" b="0" dirty="0">
                          <a:solidFill>
                            <a:schemeClr val="tx1"/>
                          </a:solidFill>
                          <a:latin typeface="+mn-ea"/>
                          <a:ea typeface="+mn-ea"/>
                        </a:rPr>
                        <a:t>／程度の水分摂取が必要</a:t>
                      </a:r>
                    </a:p>
                  </a:txBody>
                  <a:tcP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solidFill>
                      <a:srgbClr val="FFC000">
                        <a:alpha val="52000"/>
                      </a:srgbClr>
                    </a:solidFill>
                  </a:tcPr>
                </a:tc>
                <a:extLst>
                  <a:ext uri="{0D108BD9-81ED-4DB2-BD59-A6C34878D82A}">
                    <a16:rowId xmlns:a16="http://schemas.microsoft.com/office/drawing/2014/main" val="1692389021"/>
                  </a:ext>
                </a:extLst>
              </a:tr>
            </a:tbl>
          </a:graphicData>
        </a:graphic>
      </p:graphicFrame>
    </p:spTree>
    <p:extLst>
      <p:ext uri="{BB962C8B-B14F-4D97-AF65-F5344CB8AC3E}">
        <p14:creationId xmlns:p14="http://schemas.microsoft.com/office/powerpoint/2010/main" val="69370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2AF5C3-50CF-E500-ABC5-E9A782949C63}"/>
              </a:ext>
            </a:extLst>
          </p:cNvPr>
          <p:cNvSpPr>
            <a:spLocks noGrp="1"/>
          </p:cNvSpPr>
          <p:nvPr>
            <p:ph type="title"/>
          </p:nvPr>
        </p:nvSpPr>
        <p:spPr/>
        <p:txBody>
          <a:bodyPr/>
          <a:lstStyle/>
          <a:p>
            <a:r>
              <a:rPr kumimoji="1" lang="ja-JP" altLang="en-US" dirty="0"/>
              <a:t>途中省略してあります</a:t>
            </a:r>
          </a:p>
        </p:txBody>
      </p:sp>
      <p:sp>
        <p:nvSpPr>
          <p:cNvPr id="3" name="コンテンツ プレースホルダー 2">
            <a:extLst>
              <a:ext uri="{FF2B5EF4-FFF2-40B4-BE49-F238E27FC236}">
                <a16:creationId xmlns:a16="http://schemas.microsoft.com/office/drawing/2014/main" id="{800A3035-C08F-23E6-A261-3AA26DC0988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6E0EF36-1CA9-B3BE-07E8-2AB9AB02E174}"/>
              </a:ext>
            </a:extLst>
          </p:cNvPr>
          <p:cNvSpPr>
            <a:spLocks noGrp="1"/>
          </p:cNvSpPr>
          <p:nvPr>
            <p:ph type="sldNum" sz="quarter" idx="12"/>
          </p:nvPr>
        </p:nvSpPr>
        <p:spPr/>
        <p:txBody>
          <a:bodyPr/>
          <a:lstStyle/>
          <a:p>
            <a:pPr>
              <a:defRPr/>
            </a:pPr>
            <a:fld id="{4098124D-F730-4D74-B75A-1D31D203E576}" type="slidenum">
              <a:rPr lang="en-US" altLang="ja-JP" smtClean="0"/>
              <a:pPr>
                <a:defRPr/>
              </a:pPr>
              <a:t>7</a:t>
            </a:fld>
            <a:endParaRPr lang="en-US" altLang="ja-JP"/>
          </a:p>
        </p:txBody>
      </p:sp>
    </p:spTree>
    <p:extLst>
      <p:ext uri="{BB962C8B-B14F-4D97-AF65-F5344CB8AC3E}">
        <p14:creationId xmlns:p14="http://schemas.microsoft.com/office/powerpoint/2010/main" val="18478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634" y="4965987"/>
            <a:ext cx="1197452" cy="1596603"/>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778" y="4936971"/>
            <a:ext cx="1124038" cy="1589318"/>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101" y="2005836"/>
            <a:ext cx="1334437" cy="1334437"/>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2011886"/>
            <a:ext cx="1440160" cy="1417114"/>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364" y="1977008"/>
            <a:ext cx="1451992" cy="1451992"/>
          </a:xfrm>
          <a:prstGeom prst="rect">
            <a:avLst/>
          </a:prstGeom>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005" y="4999146"/>
            <a:ext cx="1524000" cy="1524000"/>
          </a:xfrm>
          <a:prstGeom prst="rect">
            <a:avLst/>
          </a:prstGeom>
        </p:spPr>
      </p:pic>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1922" y="1977009"/>
            <a:ext cx="1163894" cy="1451992"/>
          </a:xfrm>
          <a:prstGeom prst="rect">
            <a:avLst/>
          </a:prstGeom>
        </p:spPr>
      </p:pic>
      <p:pic>
        <p:nvPicPr>
          <p:cNvPr id="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336" y="1977008"/>
            <a:ext cx="1547664" cy="145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コンテンツ プレースホルダー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4168" y="2005836"/>
            <a:ext cx="1378272" cy="1378272"/>
          </a:xfrm>
          <a:prstGeom prst="rect">
            <a:avLst/>
          </a:prstGeom>
        </p:spPr>
      </p:pic>
      <p:pic>
        <p:nvPicPr>
          <p:cNvPr id="14" name="図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2440" y="4915437"/>
            <a:ext cx="1558332" cy="1942056"/>
          </a:xfrm>
          <a:prstGeom prst="rect">
            <a:avLst/>
          </a:prstGeom>
        </p:spPr>
      </p:pic>
      <p:pic>
        <p:nvPicPr>
          <p:cNvPr id="15" name="図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1953" y="4734589"/>
            <a:ext cx="2059397" cy="2059397"/>
          </a:xfrm>
          <a:prstGeom prst="rect">
            <a:avLst/>
          </a:prstGeom>
        </p:spPr>
      </p:pic>
      <p:sp>
        <p:nvSpPr>
          <p:cNvPr id="16" name="タイトル 1"/>
          <p:cNvSpPr txBox="1">
            <a:spLocks/>
          </p:cNvSpPr>
          <p:nvPr/>
        </p:nvSpPr>
        <p:spPr>
          <a:xfrm>
            <a:off x="-507" y="3143"/>
            <a:ext cx="6012159" cy="548680"/>
          </a:xfrm>
          <a:prstGeom prst="rect">
            <a:avLst/>
          </a:prstGeom>
          <a:solidFill>
            <a:srgbClr val="7030A0">
              <a:alpha val="6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Ⅴ</a:t>
            </a:r>
            <a:r>
              <a:rPr lang="ja-JP" altLang="en-US" sz="3200" dirty="0">
                <a:latin typeface="HGPｺﾞｼｯｸE" panose="020B0900000000000000" pitchFamily="50" charset="-128"/>
                <a:ea typeface="HGPｺﾞｼｯｸE" panose="020B0900000000000000" pitchFamily="50" charset="-128"/>
              </a:rPr>
              <a:t>　グッズ等＆</a:t>
            </a:r>
            <a:r>
              <a:rPr lang="en-US" altLang="ja-JP" sz="3200" dirty="0">
                <a:latin typeface="HGPｺﾞｼｯｸE" panose="020B0900000000000000" pitchFamily="50" charset="-128"/>
                <a:ea typeface="HGPｺﾞｼｯｸE" panose="020B0900000000000000" pitchFamily="50" charset="-128"/>
              </a:rPr>
              <a:t>WBGT</a:t>
            </a:r>
            <a:r>
              <a:rPr lang="ja-JP" altLang="en-US" sz="3200" dirty="0">
                <a:latin typeface="HGPｺﾞｼｯｸE" panose="020B0900000000000000" pitchFamily="50" charset="-128"/>
                <a:ea typeface="HGPｺﾞｼｯｸE" panose="020B0900000000000000" pitchFamily="50" charset="-128"/>
              </a:rPr>
              <a:t>測定実務</a:t>
            </a:r>
            <a:endParaRPr lang="ja-JP" altLang="en-US" sz="3200" dirty="0"/>
          </a:p>
        </p:txBody>
      </p:sp>
      <p:sp>
        <p:nvSpPr>
          <p:cNvPr id="18" name="タイトル 1"/>
          <p:cNvSpPr>
            <a:spLocks noGrp="1"/>
          </p:cNvSpPr>
          <p:nvPr>
            <p:ph type="title"/>
          </p:nvPr>
        </p:nvSpPr>
        <p:spPr>
          <a:xfrm>
            <a:off x="0" y="548680"/>
            <a:ext cx="5868144" cy="614968"/>
          </a:xfrm>
        </p:spPr>
        <p:txBody>
          <a:bodyPr>
            <a:normAutofit fontScale="90000"/>
          </a:bodyPr>
          <a:lstStyle/>
          <a:p>
            <a:r>
              <a:rPr lang="ja-JP" altLang="en-US" dirty="0"/>
              <a:t>３　測定器・着用グッズ・飲料水等</a:t>
            </a:r>
            <a:endParaRPr kumimoji="1" lang="ja-JP" altLang="en-US" dirty="0"/>
          </a:p>
        </p:txBody>
      </p:sp>
      <p:sp>
        <p:nvSpPr>
          <p:cNvPr id="2" name="テキスト ボックス 1"/>
          <p:cNvSpPr txBox="1"/>
          <p:nvPr/>
        </p:nvSpPr>
        <p:spPr>
          <a:xfrm>
            <a:off x="640631" y="1082506"/>
            <a:ext cx="927006" cy="923330"/>
          </a:xfrm>
          <a:prstGeom prst="rect">
            <a:avLst/>
          </a:prstGeom>
          <a:noFill/>
        </p:spPr>
        <p:txBody>
          <a:bodyPr wrap="square" rtlCol="0">
            <a:spAutoFit/>
          </a:bodyPr>
          <a:lstStyle/>
          <a:p>
            <a:r>
              <a:rPr kumimoji="1" lang="ja-JP" altLang="en-US" dirty="0"/>
              <a:t>熱中症</a:t>
            </a:r>
            <a:endParaRPr kumimoji="1" lang="en-US" altLang="ja-JP" dirty="0"/>
          </a:p>
          <a:p>
            <a:r>
              <a:rPr kumimoji="1" lang="ja-JP" altLang="en-US" dirty="0"/>
              <a:t>指数モニター</a:t>
            </a:r>
          </a:p>
        </p:txBody>
      </p:sp>
      <p:sp>
        <p:nvSpPr>
          <p:cNvPr id="19" name="テキスト ボックス 18"/>
          <p:cNvSpPr txBox="1"/>
          <p:nvPr/>
        </p:nvSpPr>
        <p:spPr>
          <a:xfrm>
            <a:off x="1822778" y="1053678"/>
            <a:ext cx="927006" cy="923330"/>
          </a:xfrm>
          <a:prstGeom prst="rect">
            <a:avLst/>
          </a:prstGeom>
          <a:noFill/>
        </p:spPr>
        <p:txBody>
          <a:bodyPr wrap="square" rtlCol="0">
            <a:spAutoFit/>
          </a:bodyPr>
          <a:lstStyle/>
          <a:p>
            <a:r>
              <a:rPr kumimoji="1" lang="ja-JP" altLang="en-US" dirty="0"/>
              <a:t>指数モニター卓上型</a:t>
            </a:r>
          </a:p>
        </p:txBody>
      </p:sp>
      <p:sp>
        <p:nvSpPr>
          <p:cNvPr id="20" name="テキスト ボックス 19"/>
          <p:cNvSpPr txBox="1"/>
          <p:nvPr/>
        </p:nvSpPr>
        <p:spPr>
          <a:xfrm>
            <a:off x="3352413" y="1082506"/>
            <a:ext cx="927006" cy="646331"/>
          </a:xfrm>
          <a:prstGeom prst="rect">
            <a:avLst/>
          </a:prstGeom>
          <a:noFill/>
        </p:spPr>
        <p:txBody>
          <a:bodyPr wrap="square" rtlCol="0">
            <a:spAutoFit/>
          </a:bodyPr>
          <a:lstStyle/>
          <a:p>
            <a:r>
              <a:rPr kumimoji="1" lang="ja-JP" altLang="en-US" dirty="0"/>
              <a:t>見守り</a:t>
            </a:r>
            <a:r>
              <a:rPr kumimoji="1" lang="ja-JP" altLang="en-US" dirty="0" err="1"/>
              <a:t>っち</a:t>
            </a:r>
            <a:endParaRPr kumimoji="1" lang="en-US" altLang="ja-JP" dirty="0"/>
          </a:p>
        </p:txBody>
      </p:sp>
      <p:sp>
        <p:nvSpPr>
          <p:cNvPr id="21" name="テキスト ボックス 20"/>
          <p:cNvSpPr txBox="1"/>
          <p:nvPr/>
        </p:nvSpPr>
        <p:spPr>
          <a:xfrm>
            <a:off x="4942635" y="1053678"/>
            <a:ext cx="927006" cy="923330"/>
          </a:xfrm>
          <a:prstGeom prst="rect">
            <a:avLst/>
          </a:prstGeom>
          <a:noFill/>
        </p:spPr>
        <p:txBody>
          <a:bodyPr wrap="square" rtlCol="0">
            <a:spAutoFit/>
          </a:bodyPr>
          <a:lstStyle/>
          <a:p>
            <a:r>
              <a:rPr kumimoji="1" lang="ja-JP" altLang="en-US" dirty="0"/>
              <a:t>熱中症</a:t>
            </a:r>
            <a:endParaRPr kumimoji="1" lang="en-US" altLang="ja-JP" dirty="0"/>
          </a:p>
          <a:p>
            <a:r>
              <a:rPr kumimoji="1" lang="ja-JP" altLang="en-US" dirty="0"/>
              <a:t>クールハット</a:t>
            </a:r>
          </a:p>
        </p:txBody>
      </p:sp>
      <p:sp>
        <p:nvSpPr>
          <p:cNvPr id="22" name="テキスト ボックス 21"/>
          <p:cNvSpPr txBox="1"/>
          <p:nvPr/>
        </p:nvSpPr>
        <p:spPr>
          <a:xfrm>
            <a:off x="6139896" y="1082506"/>
            <a:ext cx="1255651" cy="646331"/>
          </a:xfrm>
          <a:prstGeom prst="rect">
            <a:avLst/>
          </a:prstGeom>
          <a:noFill/>
        </p:spPr>
        <p:txBody>
          <a:bodyPr wrap="square" rtlCol="0">
            <a:spAutoFit/>
          </a:bodyPr>
          <a:lstStyle/>
          <a:p>
            <a:r>
              <a:rPr kumimoji="1" lang="ja-JP" altLang="en-US" dirty="0"/>
              <a:t>冷凍ジェルスカーフ</a:t>
            </a:r>
          </a:p>
        </p:txBody>
      </p:sp>
      <p:sp>
        <p:nvSpPr>
          <p:cNvPr id="23" name="テキスト ボックス 22"/>
          <p:cNvSpPr txBox="1"/>
          <p:nvPr/>
        </p:nvSpPr>
        <p:spPr>
          <a:xfrm>
            <a:off x="7942458" y="1053678"/>
            <a:ext cx="927006" cy="646331"/>
          </a:xfrm>
          <a:prstGeom prst="rect">
            <a:avLst/>
          </a:prstGeom>
          <a:noFill/>
        </p:spPr>
        <p:txBody>
          <a:bodyPr wrap="square" rtlCol="0">
            <a:spAutoFit/>
          </a:bodyPr>
          <a:lstStyle/>
          <a:p>
            <a:r>
              <a:rPr kumimoji="1" lang="ja-JP" altLang="en-US" dirty="0"/>
              <a:t>熱中症</a:t>
            </a:r>
            <a:endParaRPr kumimoji="1" lang="en-US" altLang="ja-JP" dirty="0"/>
          </a:p>
          <a:p>
            <a:r>
              <a:rPr kumimoji="1" lang="ja-JP" altLang="en-US" dirty="0"/>
              <a:t>空調服</a:t>
            </a:r>
          </a:p>
        </p:txBody>
      </p:sp>
      <p:sp>
        <p:nvSpPr>
          <p:cNvPr id="24" name="テキスト ボックス 23"/>
          <p:cNvSpPr txBox="1"/>
          <p:nvPr/>
        </p:nvSpPr>
        <p:spPr>
          <a:xfrm>
            <a:off x="794437" y="3840087"/>
            <a:ext cx="927006" cy="646331"/>
          </a:xfrm>
          <a:prstGeom prst="rect">
            <a:avLst/>
          </a:prstGeom>
          <a:noFill/>
        </p:spPr>
        <p:txBody>
          <a:bodyPr wrap="square" rtlCol="0">
            <a:spAutoFit/>
          </a:bodyPr>
          <a:lstStyle/>
          <a:p>
            <a:r>
              <a:rPr kumimoji="1" lang="ja-JP" altLang="en-US" dirty="0"/>
              <a:t>保冷ポット</a:t>
            </a:r>
            <a:endParaRPr kumimoji="1" lang="en-US" altLang="ja-JP" dirty="0"/>
          </a:p>
        </p:txBody>
      </p:sp>
      <p:sp>
        <p:nvSpPr>
          <p:cNvPr id="25" name="テキスト ボックス 24"/>
          <p:cNvSpPr txBox="1"/>
          <p:nvPr/>
        </p:nvSpPr>
        <p:spPr>
          <a:xfrm>
            <a:off x="1976584" y="3811259"/>
            <a:ext cx="927006" cy="923330"/>
          </a:xfrm>
          <a:prstGeom prst="rect">
            <a:avLst/>
          </a:prstGeom>
          <a:noFill/>
        </p:spPr>
        <p:txBody>
          <a:bodyPr wrap="square" rtlCol="0">
            <a:spAutoFit/>
          </a:bodyPr>
          <a:lstStyle/>
          <a:p>
            <a:r>
              <a:rPr kumimoji="1" lang="ja-JP" altLang="en-US" dirty="0"/>
              <a:t>スポーツドリンク</a:t>
            </a:r>
            <a:endParaRPr kumimoji="1" lang="en-US" altLang="ja-JP" dirty="0"/>
          </a:p>
        </p:txBody>
      </p:sp>
      <p:sp>
        <p:nvSpPr>
          <p:cNvPr id="26" name="テキスト ボックス 25"/>
          <p:cNvSpPr txBox="1"/>
          <p:nvPr/>
        </p:nvSpPr>
        <p:spPr>
          <a:xfrm>
            <a:off x="3506219" y="3840087"/>
            <a:ext cx="927006" cy="923330"/>
          </a:xfrm>
          <a:prstGeom prst="rect">
            <a:avLst/>
          </a:prstGeom>
          <a:noFill/>
        </p:spPr>
        <p:txBody>
          <a:bodyPr wrap="square" rtlCol="0">
            <a:spAutoFit/>
          </a:bodyPr>
          <a:lstStyle/>
          <a:p>
            <a:r>
              <a:rPr kumimoji="1" lang="ja-JP" altLang="en-US" dirty="0"/>
              <a:t>熱中症</a:t>
            </a:r>
            <a:endParaRPr kumimoji="1" lang="en-US" altLang="ja-JP" dirty="0"/>
          </a:p>
          <a:p>
            <a:r>
              <a:rPr kumimoji="1" lang="ja-JP" altLang="en-US" dirty="0"/>
              <a:t>塩熱あめ</a:t>
            </a:r>
          </a:p>
        </p:txBody>
      </p:sp>
      <p:sp>
        <p:nvSpPr>
          <p:cNvPr id="27" name="テキスト ボックス 26"/>
          <p:cNvSpPr txBox="1"/>
          <p:nvPr/>
        </p:nvSpPr>
        <p:spPr>
          <a:xfrm>
            <a:off x="5111846" y="3836534"/>
            <a:ext cx="1929503" cy="646331"/>
          </a:xfrm>
          <a:prstGeom prst="rect">
            <a:avLst/>
          </a:prstGeom>
          <a:noFill/>
        </p:spPr>
        <p:txBody>
          <a:bodyPr wrap="square" rtlCol="0">
            <a:spAutoFit/>
          </a:bodyPr>
          <a:lstStyle/>
          <a:p>
            <a:r>
              <a:rPr kumimoji="1" lang="ja-JP" altLang="en-US" dirty="0"/>
              <a:t>熱中症対策要</a:t>
            </a:r>
            <a:endParaRPr kumimoji="1" lang="en-US" altLang="ja-JP" dirty="0"/>
          </a:p>
          <a:p>
            <a:r>
              <a:rPr kumimoji="1" lang="ja-JP" altLang="en-US" dirty="0"/>
              <a:t>グッズセット</a:t>
            </a:r>
            <a:endParaRPr kumimoji="1" lang="en-US" altLang="ja-JP" dirty="0"/>
          </a:p>
        </p:txBody>
      </p:sp>
      <p:sp>
        <p:nvSpPr>
          <p:cNvPr id="29" name="テキスト ボックス 28"/>
          <p:cNvSpPr txBox="1"/>
          <p:nvPr/>
        </p:nvSpPr>
        <p:spPr>
          <a:xfrm>
            <a:off x="7823629" y="3836534"/>
            <a:ext cx="927006" cy="923330"/>
          </a:xfrm>
          <a:prstGeom prst="rect">
            <a:avLst/>
          </a:prstGeom>
          <a:noFill/>
        </p:spPr>
        <p:txBody>
          <a:bodyPr wrap="square" rtlCol="0">
            <a:spAutoFit/>
          </a:bodyPr>
          <a:lstStyle/>
          <a:p>
            <a:r>
              <a:rPr kumimoji="1" lang="ja-JP" altLang="en-US" dirty="0"/>
              <a:t>熱中症</a:t>
            </a:r>
            <a:endParaRPr kumimoji="1" lang="en-US" altLang="ja-JP" dirty="0"/>
          </a:p>
          <a:p>
            <a:r>
              <a:rPr kumimoji="1" lang="ja-JP" altLang="en-US" dirty="0"/>
              <a:t>送風敷き布団</a:t>
            </a:r>
          </a:p>
        </p:txBody>
      </p:sp>
      <p:sp>
        <p:nvSpPr>
          <p:cNvPr id="3" name="スライド番号プレースホルダー 2"/>
          <p:cNvSpPr>
            <a:spLocks noGrp="1"/>
          </p:cNvSpPr>
          <p:nvPr>
            <p:ph type="sldNum" sz="quarter" idx="12"/>
          </p:nvPr>
        </p:nvSpPr>
        <p:spPr/>
        <p:txBody>
          <a:bodyPr/>
          <a:lstStyle/>
          <a:p>
            <a:pPr>
              <a:defRPr/>
            </a:pPr>
            <a:fld id="{4098124D-F730-4D74-B75A-1D31D203E576}" type="slidenum">
              <a:rPr lang="en-US" altLang="ja-JP" smtClean="0"/>
              <a:pPr>
                <a:defRPr/>
              </a:pPr>
              <a:t>8</a:t>
            </a:fld>
            <a:endParaRPr lang="en-US" altLang="ja-JP"/>
          </a:p>
        </p:txBody>
      </p:sp>
    </p:spTree>
    <p:extLst>
      <p:ext uri="{BB962C8B-B14F-4D97-AF65-F5344CB8AC3E}">
        <p14:creationId xmlns:p14="http://schemas.microsoft.com/office/powerpoint/2010/main" val="144541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591045253"/>
              </p:ext>
            </p:extLst>
          </p:nvPr>
        </p:nvGraphicFramePr>
        <p:xfrm>
          <a:off x="251520" y="1124744"/>
          <a:ext cx="8568954" cy="5184578"/>
        </p:xfrm>
        <a:graphic>
          <a:graphicData uri="http://schemas.openxmlformats.org/drawingml/2006/table">
            <a:tbl>
              <a:tblPr firstRow="1" bandRow="1">
                <a:tableStyleId>{85BE263C-DBD7-4A20-BB59-AAB30ACAA65A}</a:tableStyleId>
              </a:tblPr>
              <a:tblGrid>
                <a:gridCol w="1428159">
                  <a:extLst>
                    <a:ext uri="{9D8B030D-6E8A-4147-A177-3AD203B41FA5}">
                      <a16:colId xmlns:a16="http://schemas.microsoft.com/office/drawing/2014/main" val="575441164"/>
                    </a:ext>
                  </a:extLst>
                </a:gridCol>
                <a:gridCol w="1428159">
                  <a:extLst>
                    <a:ext uri="{9D8B030D-6E8A-4147-A177-3AD203B41FA5}">
                      <a16:colId xmlns:a16="http://schemas.microsoft.com/office/drawing/2014/main" val="399604417"/>
                    </a:ext>
                  </a:extLst>
                </a:gridCol>
                <a:gridCol w="1428159">
                  <a:extLst>
                    <a:ext uri="{9D8B030D-6E8A-4147-A177-3AD203B41FA5}">
                      <a16:colId xmlns:a16="http://schemas.microsoft.com/office/drawing/2014/main" val="3621552247"/>
                    </a:ext>
                  </a:extLst>
                </a:gridCol>
                <a:gridCol w="1428159">
                  <a:extLst>
                    <a:ext uri="{9D8B030D-6E8A-4147-A177-3AD203B41FA5}">
                      <a16:colId xmlns:a16="http://schemas.microsoft.com/office/drawing/2014/main" val="4264714251"/>
                    </a:ext>
                  </a:extLst>
                </a:gridCol>
                <a:gridCol w="1428159">
                  <a:extLst>
                    <a:ext uri="{9D8B030D-6E8A-4147-A177-3AD203B41FA5}">
                      <a16:colId xmlns:a16="http://schemas.microsoft.com/office/drawing/2014/main" val="1050117730"/>
                    </a:ext>
                  </a:extLst>
                </a:gridCol>
                <a:gridCol w="1428159">
                  <a:extLst>
                    <a:ext uri="{9D8B030D-6E8A-4147-A177-3AD203B41FA5}">
                      <a16:colId xmlns:a16="http://schemas.microsoft.com/office/drawing/2014/main" val="1403383235"/>
                    </a:ext>
                  </a:extLst>
                </a:gridCol>
              </a:tblGrid>
              <a:tr h="740654">
                <a:tc>
                  <a:txBody>
                    <a:bodyPr/>
                    <a:lstStyle/>
                    <a:p>
                      <a:pPr algn="ct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tc>
                  <a:txBody>
                    <a:bodyPr/>
                    <a:lstStyle/>
                    <a:p>
                      <a:pPr algn="ctr"/>
                      <a:r>
                        <a:rPr kumimoji="1" lang="en-US" altLang="ja-JP" sz="1800" dirty="0"/>
                        <a:t>Na(</a:t>
                      </a:r>
                      <a:r>
                        <a:rPr kumimoji="1" lang="en-US" altLang="ja-JP" sz="1800" dirty="0" err="1"/>
                        <a:t>mEq</a:t>
                      </a:r>
                      <a:r>
                        <a:rPr kumimoji="1" lang="en-US" altLang="ja-JP" sz="1800" dirty="0"/>
                        <a:t>/L)</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en-US" altLang="ja-JP" sz="1800" dirty="0"/>
                        <a:t>K(</a:t>
                      </a:r>
                      <a:r>
                        <a:rPr kumimoji="1" lang="en-US" altLang="ja-JP" sz="1800" dirty="0" err="1"/>
                        <a:t>mEq</a:t>
                      </a:r>
                      <a:r>
                        <a:rPr kumimoji="1" lang="en-US" altLang="ja-JP" sz="1800" dirty="0"/>
                        <a:t>/L)</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en-US" altLang="ja-JP" sz="1800" dirty="0"/>
                        <a:t>Cl(</a:t>
                      </a:r>
                      <a:r>
                        <a:rPr kumimoji="1" lang="en-US" altLang="ja-JP" sz="1800" dirty="0" err="1"/>
                        <a:t>mEq</a:t>
                      </a:r>
                      <a:r>
                        <a:rPr kumimoji="1" lang="en-US" altLang="ja-JP" sz="1800" dirty="0"/>
                        <a:t>/L)</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ja-JP" altLang="en-US" sz="1800" dirty="0"/>
                        <a:t>炭水化物</a:t>
                      </a:r>
                      <a:r>
                        <a:rPr kumimoji="1" lang="en-US" altLang="ja-JP" sz="1800" dirty="0"/>
                        <a:t>(g/L)</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1" lang="ja-JP" altLang="en-US" sz="1800" dirty="0"/>
                        <a:t>浸透圧</a:t>
                      </a:r>
                      <a:r>
                        <a:rPr kumimoji="1" lang="en-US" altLang="ja-JP" sz="1800" dirty="0"/>
                        <a:t>(</a:t>
                      </a:r>
                      <a:r>
                        <a:rPr kumimoji="1" lang="en-US" altLang="ja-JP" sz="1800" dirty="0" err="1"/>
                        <a:t>mOsm</a:t>
                      </a:r>
                      <a:r>
                        <a:rPr kumimoji="1" lang="en-US" altLang="ja-JP" sz="1800" dirty="0"/>
                        <a:t>/L)</a:t>
                      </a:r>
                      <a:endParaRPr kumimoji="1" lang="ja-JP" alt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70000"/>
                      </a:srgbClr>
                    </a:solidFill>
                  </a:tcPr>
                </a:tc>
                <a:extLst>
                  <a:ext uri="{0D108BD9-81ED-4DB2-BD59-A6C34878D82A}">
                    <a16:rowId xmlns:a16="http://schemas.microsoft.com/office/drawing/2014/main" val="2023475458"/>
                  </a:ext>
                </a:extLst>
              </a:tr>
              <a:tr h="740654">
                <a:tc>
                  <a:txBody>
                    <a:bodyPr/>
                    <a:lstStyle/>
                    <a:p>
                      <a:pPr algn="ctr"/>
                      <a:r>
                        <a:rPr kumimoji="1" lang="en-US" altLang="ja-JP" sz="2000" dirty="0"/>
                        <a:t>WHO2002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dirty="0"/>
                        <a:t>75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65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13.5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2562279"/>
                  </a:ext>
                </a:extLst>
              </a:tr>
              <a:tr h="740654">
                <a:tc>
                  <a:txBody>
                    <a:bodyPr/>
                    <a:lstStyle/>
                    <a:p>
                      <a:pPr algn="ctr"/>
                      <a:r>
                        <a:rPr kumimoji="1" lang="ja-JP" altLang="en-US" sz="1800" dirty="0"/>
                        <a:t>３号液　輸液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dirty="0"/>
                        <a:t>35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30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34</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200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1272655"/>
                  </a:ext>
                </a:extLst>
              </a:tr>
              <a:tr h="740654">
                <a:tc>
                  <a:txBody>
                    <a:bodyPr/>
                    <a:lstStyle/>
                    <a:p>
                      <a:pPr algn="ctr"/>
                      <a:r>
                        <a:rPr kumimoji="1" lang="ja-JP" altLang="en-US" sz="1400" b="1" dirty="0"/>
                        <a:t>スポーツドリンク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dirty="0"/>
                        <a:t>21</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16.5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b="1" dirty="0"/>
                        <a:t>67</a:t>
                      </a:r>
                      <a:endParaRPr kumimoji="1" lang="ja-JP"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326</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026640"/>
                  </a:ext>
                </a:extLst>
              </a:tr>
              <a:tr h="740654">
                <a:tc>
                  <a:txBody>
                    <a:bodyPr/>
                    <a:lstStyle/>
                    <a:p>
                      <a:pPr algn="ctr"/>
                      <a:r>
                        <a:rPr kumimoji="1" lang="ja-JP" altLang="en-US" sz="1800" dirty="0"/>
                        <a:t>経口補水液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b="1" dirty="0"/>
                        <a:t>50</a:t>
                      </a:r>
                      <a:endParaRPr kumimoji="1" lang="ja-JP"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50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270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6307575"/>
                  </a:ext>
                </a:extLst>
              </a:tr>
              <a:tr h="740654">
                <a:tc>
                  <a:txBody>
                    <a:bodyPr/>
                    <a:lstStyle/>
                    <a:p>
                      <a:pPr algn="ctr"/>
                      <a:r>
                        <a:rPr kumimoji="1" lang="ja-JP" altLang="en-US" sz="2000" dirty="0"/>
                        <a:t>血液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dirty="0"/>
                        <a:t>135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3.5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105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290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144775"/>
                  </a:ext>
                </a:extLst>
              </a:tr>
              <a:tr h="740654">
                <a:tc>
                  <a:txBody>
                    <a:bodyPr/>
                    <a:lstStyle/>
                    <a:p>
                      <a:pPr algn="ctr"/>
                      <a:r>
                        <a:rPr kumimoji="1" lang="ja-JP" altLang="en-US" sz="2000" dirty="0"/>
                        <a:t>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en-US" altLang="ja-JP" sz="2400" dirty="0"/>
                        <a:t>10-70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3-15</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5-60</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1551767"/>
                  </a:ext>
                </a:extLst>
              </a:tr>
            </a:tbl>
          </a:graphicData>
        </a:graphic>
      </p:graphicFrame>
      <p:sp>
        <p:nvSpPr>
          <p:cNvPr id="7" name="テキスト ボックス 6"/>
          <p:cNvSpPr txBox="1"/>
          <p:nvPr/>
        </p:nvSpPr>
        <p:spPr>
          <a:xfrm>
            <a:off x="3214515" y="743038"/>
            <a:ext cx="3816424" cy="369332"/>
          </a:xfrm>
          <a:prstGeom prst="rect">
            <a:avLst/>
          </a:prstGeom>
          <a:noFill/>
        </p:spPr>
        <p:txBody>
          <a:bodyPr wrap="square" rtlCol="0">
            <a:spAutoFit/>
          </a:bodyPr>
          <a:lstStyle/>
          <a:p>
            <a:r>
              <a:rPr kumimoji="1" lang="en-US" altLang="ja-JP" b="1" dirty="0"/>
              <a:t>ORS</a:t>
            </a:r>
            <a:r>
              <a:rPr kumimoji="1" lang="ja-JP" altLang="en-US" b="1" dirty="0" err="1"/>
              <a:t>、</a:t>
            </a:r>
            <a:r>
              <a:rPr kumimoji="1" lang="ja-JP" altLang="en-US" b="1" dirty="0"/>
              <a:t>補液、スポーツドリンクの成分</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666" y="0"/>
            <a:ext cx="2018334" cy="548680"/>
          </a:xfrm>
          <a:prstGeom prst="rect">
            <a:avLst/>
          </a:prstGeom>
        </p:spPr>
      </p:pic>
      <p:sp>
        <p:nvSpPr>
          <p:cNvPr id="9" name="タイトル 1"/>
          <p:cNvSpPr txBox="1">
            <a:spLocks/>
          </p:cNvSpPr>
          <p:nvPr/>
        </p:nvSpPr>
        <p:spPr>
          <a:xfrm>
            <a:off x="0" y="0"/>
            <a:ext cx="6012159" cy="548680"/>
          </a:xfrm>
          <a:prstGeom prst="rect">
            <a:avLst/>
          </a:prstGeom>
          <a:solidFill>
            <a:srgbClr val="7030A0">
              <a:alpha val="6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3200" dirty="0">
                <a:latin typeface="HGPｺﾞｼｯｸE" panose="020B0900000000000000" pitchFamily="50" charset="-128"/>
                <a:ea typeface="HGPｺﾞｼｯｸE" panose="020B0900000000000000" pitchFamily="50" charset="-128"/>
              </a:rPr>
              <a:t>Ⅴ</a:t>
            </a:r>
            <a:r>
              <a:rPr lang="ja-JP" altLang="en-US" sz="3200" dirty="0">
                <a:latin typeface="HGPｺﾞｼｯｸE" panose="020B0900000000000000" pitchFamily="50" charset="-128"/>
                <a:ea typeface="HGPｺﾞｼｯｸE" panose="020B0900000000000000" pitchFamily="50" charset="-128"/>
              </a:rPr>
              <a:t>　グッズ等＆</a:t>
            </a:r>
            <a:r>
              <a:rPr lang="en-US" altLang="ja-JP" sz="3200" dirty="0">
                <a:latin typeface="HGPｺﾞｼｯｸE" panose="020B0900000000000000" pitchFamily="50" charset="-128"/>
                <a:ea typeface="HGPｺﾞｼｯｸE" panose="020B0900000000000000" pitchFamily="50" charset="-128"/>
              </a:rPr>
              <a:t>WBGT</a:t>
            </a:r>
            <a:r>
              <a:rPr lang="ja-JP" altLang="en-US" sz="3200" dirty="0">
                <a:latin typeface="HGPｺﾞｼｯｸE" panose="020B0900000000000000" pitchFamily="50" charset="-128"/>
                <a:ea typeface="HGPｺﾞｼｯｸE" panose="020B0900000000000000" pitchFamily="50" charset="-128"/>
              </a:rPr>
              <a:t>測定実務</a:t>
            </a:r>
            <a:endParaRPr lang="ja-JP" altLang="en-US" sz="3200" dirty="0"/>
          </a:p>
        </p:txBody>
      </p:sp>
      <p:sp>
        <p:nvSpPr>
          <p:cNvPr id="2" name="スライド番号プレースホルダー 1"/>
          <p:cNvSpPr>
            <a:spLocks noGrp="1"/>
          </p:cNvSpPr>
          <p:nvPr>
            <p:ph type="sldNum" sz="quarter" idx="12"/>
          </p:nvPr>
        </p:nvSpPr>
        <p:spPr/>
        <p:txBody>
          <a:bodyPr/>
          <a:lstStyle/>
          <a:p>
            <a:pPr>
              <a:defRPr/>
            </a:pPr>
            <a:fld id="{4098124D-F730-4D74-B75A-1D31D203E576}" type="slidenum">
              <a:rPr lang="en-US" altLang="ja-JP" smtClean="0"/>
              <a:pPr>
                <a:defRPr/>
              </a:pPr>
              <a:t>9</a:t>
            </a:fld>
            <a:endParaRPr lang="en-US" altLang="ja-JP"/>
          </a:p>
        </p:txBody>
      </p:sp>
    </p:spTree>
    <p:extLst>
      <p:ext uri="{BB962C8B-B14F-4D97-AF65-F5344CB8AC3E}">
        <p14:creationId xmlns:p14="http://schemas.microsoft.com/office/powerpoint/2010/main" val="405302122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TM02900720[[fn=インテグラル]]</Template>
  <TotalTime>13066</TotalTime>
  <Words>2646</Words>
  <Application>Microsoft Office PowerPoint</Application>
  <PresentationFormat>画面に合わせる (4:3)</PresentationFormat>
  <Paragraphs>276</Paragraphs>
  <Slides>13</Slides>
  <Notes>6</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13</vt:i4>
      </vt:variant>
    </vt:vector>
  </HeadingPairs>
  <TitlesOfParts>
    <vt:vector size="25" baseType="lpstr">
      <vt:lpstr>HGPｺﾞｼｯｸE</vt:lpstr>
      <vt:lpstr>HG行書体</vt:lpstr>
      <vt:lpstr>Malgun Gothic</vt:lpstr>
      <vt:lpstr>ＭＳ Ｐゴシック</vt:lpstr>
      <vt:lpstr>ＭＳ Ｐ明朝</vt:lpstr>
      <vt:lpstr>PMingLiU</vt:lpstr>
      <vt:lpstr>Arial</vt:lpstr>
      <vt:lpstr>Calibri</vt:lpstr>
      <vt:lpstr>Calibri Light</vt:lpstr>
      <vt:lpstr>Verdana</vt:lpstr>
      <vt:lpstr>Wingdings 2</vt:lpstr>
      <vt:lpstr>HDOfficeLightV0</vt:lpstr>
      <vt:lpstr>平成２９年度　熱中症の予防について  有効期間：平成２９年４月～８月 </vt:lpstr>
      <vt:lpstr>　本日の題目：熱中症の予防と救急処置（目次）</vt:lpstr>
      <vt:lpstr>Ⅰ　熱中症の概要</vt:lpstr>
      <vt:lpstr>（つづき／症状と程度の分類）</vt:lpstr>
      <vt:lpstr>Ⅰ　熱中症の概要</vt:lpstr>
      <vt:lpstr>PowerPoint プレゼンテーション</vt:lpstr>
      <vt:lpstr>途中省略してあります</vt:lpstr>
      <vt:lpstr>３　測定器・着用グッズ・飲料水等</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松井玄考</dc:creator>
  <cp:lastModifiedBy>haruchika matsui</cp:lastModifiedBy>
  <cp:revision>450</cp:revision>
  <cp:lastPrinted>2016-05-02T02:17:48Z</cp:lastPrinted>
  <dcterms:created xsi:type="dcterms:W3CDTF">2011-06-09T06:01:19Z</dcterms:created>
  <dcterms:modified xsi:type="dcterms:W3CDTF">2024-02-17T16:03:06Z</dcterms:modified>
</cp:coreProperties>
</file>