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7"/>
  </p:notesMasterIdLst>
  <p:sldIdLst>
    <p:sldId id="256" r:id="rId4"/>
    <p:sldId id="976" r:id="rId5"/>
    <p:sldId id="987" r:id="rId6"/>
    <p:sldId id="1521" r:id="rId7"/>
    <p:sldId id="1526" r:id="rId8"/>
    <p:sldId id="1530" r:id="rId9"/>
    <p:sldId id="1531" r:id="rId10"/>
    <p:sldId id="988" r:id="rId11"/>
    <p:sldId id="1522" r:id="rId12"/>
    <p:sldId id="1527" r:id="rId13"/>
    <p:sldId id="989" r:id="rId14"/>
    <p:sldId id="991" r:id="rId15"/>
    <p:sldId id="456" r:id="rId16"/>
    <p:sldId id="898" r:id="rId17"/>
    <p:sldId id="1524" r:id="rId18"/>
    <p:sldId id="1523" r:id="rId19"/>
    <p:sldId id="884" r:id="rId20"/>
    <p:sldId id="872" r:id="rId21"/>
    <p:sldId id="1511" r:id="rId22"/>
    <p:sldId id="276" r:id="rId23"/>
    <p:sldId id="279" r:id="rId24"/>
    <p:sldId id="894" r:id="rId25"/>
    <p:sldId id="1518" r:id="rId26"/>
    <p:sldId id="990" r:id="rId27"/>
    <p:sldId id="1528" r:id="rId28"/>
    <p:sldId id="1529" r:id="rId29"/>
    <p:sldId id="1520" r:id="rId30"/>
    <p:sldId id="980" r:id="rId31"/>
    <p:sldId id="761" r:id="rId32"/>
    <p:sldId id="1519" r:id="rId33"/>
    <p:sldId id="885" r:id="rId34"/>
    <p:sldId id="883" r:id="rId35"/>
    <p:sldId id="895" r:id="rId36"/>
    <p:sldId id="1525" r:id="rId37"/>
    <p:sldId id="647" r:id="rId38"/>
    <p:sldId id="759" r:id="rId39"/>
    <p:sldId id="959" r:id="rId40"/>
    <p:sldId id="912" r:id="rId41"/>
    <p:sldId id="819" r:id="rId42"/>
    <p:sldId id="978" r:id="rId43"/>
    <p:sldId id="968" r:id="rId44"/>
    <p:sldId id="806" r:id="rId45"/>
    <p:sldId id="754" r:id="rId46"/>
  </p:sldIdLst>
  <p:sldSz cx="12192000" cy="6858000"/>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40" autoAdjust="0"/>
    <p:restoredTop sz="66258" autoAdjust="0"/>
  </p:normalViewPr>
  <p:slideViewPr>
    <p:cSldViewPr snapToGrid="0" showGuides="1">
      <p:cViewPr varScale="1">
        <p:scale>
          <a:sx n="51" d="100"/>
          <a:sy n="51" d="100"/>
        </p:scale>
        <p:origin x="414" y="72"/>
      </p:cViewPr>
      <p:guideLst>
        <p:guide orient="horz" pos="2137"/>
        <p:guide pos="381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5F3E9B-4A75-48BC-BC89-4BA99DFDB41A}" type="doc">
      <dgm:prSet loTypeId="urn:microsoft.com/office/officeart/2005/8/layout/pyramid1" loCatId="pyramid" qsTypeId="urn:microsoft.com/office/officeart/2005/8/quickstyle/simple1" qsCatId="simple" csTypeId="urn:microsoft.com/office/officeart/2005/8/colors/accent1_2" csCatId="accent1" phldr="1"/>
      <dgm:spPr/>
    </dgm:pt>
    <dgm:pt modelId="{80C27F84-DF0C-48C5-A750-A94738750A14}">
      <dgm:prSet phldrT="[テキスト]" custT="1"/>
      <dgm:spPr>
        <a:solidFill>
          <a:srgbClr val="99FF66"/>
        </a:solidFill>
      </dgm:spPr>
      <dgm:t>
        <a:bodyPr anchor="b"/>
        <a:lstStyle/>
        <a:p>
          <a:r>
            <a:rPr kumimoji="1" lang="ja-JP" altLang="en-US" sz="1100" b="1" dirty="0">
              <a:latin typeface="メイリオ" panose="020B0604030504040204" pitchFamily="50" charset="-128"/>
              <a:ea typeface="メイリオ" panose="020B0604030504040204" pitchFamily="50" charset="-128"/>
            </a:rPr>
            <a:t>リアルタイム</a:t>
          </a:r>
          <a:br>
            <a:rPr kumimoji="1" lang="en-US" altLang="ja-JP" sz="11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レジリエンス</a:t>
          </a:r>
        </a:p>
      </dgm:t>
    </dgm:pt>
    <dgm:pt modelId="{27F21291-B139-4E4D-87B8-C3D637E25F64}" type="parTrans" cxnId="{EA43D4F6-0D16-4F55-BBFC-707BE2469BDB}">
      <dgm:prSet/>
      <dgm:spPr/>
      <dgm:t>
        <a:bodyPr/>
        <a:lstStyle/>
        <a:p>
          <a:endParaRPr kumimoji="1" lang="ja-JP" altLang="en-US"/>
        </a:p>
      </dgm:t>
    </dgm:pt>
    <dgm:pt modelId="{2342D8E3-F4F4-4364-B429-3530968D3EFA}" type="sibTrans" cxnId="{EA43D4F6-0D16-4F55-BBFC-707BE2469BDB}">
      <dgm:prSet/>
      <dgm:spPr/>
      <dgm:t>
        <a:bodyPr/>
        <a:lstStyle/>
        <a:p>
          <a:endParaRPr kumimoji="1" lang="ja-JP" altLang="en-US"/>
        </a:p>
      </dgm:t>
    </dgm:pt>
    <dgm:pt modelId="{A14CF682-C558-4EE1-AE1E-0D992E31FA4E}">
      <dgm:prSet phldrT="[テキスト]" custT="1"/>
      <dgm:spPr>
        <a:solidFill>
          <a:srgbClr val="FFE285"/>
        </a:solidFill>
      </dgm:spPr>
      <dgm:t>
        <a:bodyPr/>
        <a:lstStyle/>
        <a:p>
          <a:r>
            <a:rPr kumimoji="1" lang="ja-JP" altLang="en-US" sz="1600" b="1" dirty="0">
              <a:latin typeface="メイリオ" panose="020B0604030504040204" pitchFamily="50" charset="-128"/>
              <a:ea typeface="メイリオ" panose="020B0604030504040204" pitchFamily="50" charset="-128"/>
            </a:rPr>
            <a:t>心を静めて</a:t>
          </a:r>
          <a:br>
            <a:rPr kumimoji="1" lang="en-US" altLang="ja-JP" sz="1600" b="1" dirty="0">
              <a:latin typeface="メイリオ" panose="020B0604030504040204" pitchFamily="50" charset="-128"/>
              <a:ea typeface="メイリオ" panose="020B0604030504040204" pitchFamily="50" charset="-128"/>
            </a:rPr>
          </a:br>
          <a:r>
            <a:rPr kumimoji="1" lang="ja-JP" altLang="en-US" sz="1600" b="1" dirty="0">
              <a:latin typeface="メイリオ" panose="020B0604030504040204" pitchFamily="50" charset="-128"/>
              <a:ea typeface="メイリオ" panose="020B0604030504040204" pitchFamily="50" charset="-128"/>
            </a:rPr>
            <a:t>フォーカシングする</a:t>
          </a:r>
        </a:p>
      </dgm:t>
    </dgm:pt>
    <dgm:pt modelId="{F92C1979-9E1C-4310-9E92-2A35FDD58705}" type="parTrans" cxnId="{FF1B2461-D935-4804-B361-7ACE1E6531AD}">
      <dgm:prSet/>
      <dgm:spPr/>
      <dgm:t>
        <a:bodyPr/>
        <a:lstStyle/>
        <a:p>
          <a:endParaRPr kumimoji="1" lang="ja-JP" altLang="en-US"/>
        </a:p>
      </dgm:t>
    </dgm:pt>
    <dgm:pt modelId="{EE3E584F-5EE5-4FC6-A376-6C72F2ACF5E4}" type="sibTrans" cxnId="{FF1B2461-D935-4804-B361-7ACE1E6531AD}">
      <dgm:prSet/>
      <dgm:spPr/>
      <dgm:t>
        <a:bodyPr/>
        <a:lstStyle/>
        <a:p>
          <a:endParaRPr kumimoji="1" lang="ja-JP" altLang="en-US"/>
        </a:p>
      </dgm:t>
    </dgm:pt>
    <dgm:pt modelId="{451243C9-4FB3-4E96-B0DE-CC65C39340D2}">
      <dgm:prSet custT="1"/>
      <dgm:spPr>
        <a:solidFill>
          <a:schemeClr val="accent2"/>
        </a:solidFill>
      </dgm:spPr>
      <dgm:t>
        <a:bodyPr/>
        <a:lstStyle/>
        <a:p>
          <a:r>
            <a:rPr kumimoji="1" lang="ja-JP" altLang="en-US" sz="2800" b="1" dirty="0">
              <a:solidFill>
                <a:schemeClr val="bg1"/>
              </a:solidFill>
              <a:latin typeface="メイリオ" panose="020B0604030504040204" pitchFamily="50" charset="-128"/>
              <a:ea typeface="メイリオ" panose="020B0604030504040204" pitchFamily="50" charset="-128"/>
            </a:rPr>
            <a:t>自分を</a:t>
          </a:r>
          <a:r>
            <a:rPr kumimoji="1" lang="en-US" altLang="ja-JP" sz="2800" b="1" dirty="0">
              <a:solidFill>
                <a:schemeClr val="bg1"/>
              </a:solidFill>
              <a:latin typeface="メイリオ" panose="020B0604030504040204" pitchFamily="50" charset="-128"/>
              <a:ea typeface="メイリオ" panose="020B0604030504040204" pitchFamily="50" charset="-128"/>
            </a:rPr>
            <a:t>ABC</a:t>
          </a:r>
          <a:r>
            <a:rPr kumimoji="1" lang="ja-JP" altLang="en-US" sz="2800" b="1" dirty="0">
              <a:solidFill>
                <a:schemeClr val="bg1"/>
              </a:solidFill>
              <a:latin typeface="メイリオ" panose="020B0604030504040204" pitchFamily="50" charset="-128"/>
              <a:ea typeface="メイリオ" panose="020B0604030504040204" pitchFamily="50" charset="-128"/>
            </a:rPr>
            <a:t>分析する</a:t>
          </a:r>
        </a:p>
      </dgm:t>
    </dgm:pt>
    <dgm:pt modelId="{EF504666-0E9B-4524-8C9D-5553EB4AE2BC}" type="parTrans" cxnId="{221A00CD-288F-4326-A80C-20E577AB8684}">
      <dgm:prSet/>
      <dgm:spPr/>
      <dgm:t>
        <a:bodyPr/>
        <a:lstStyle/>
        <a:p>
          <a:endParaRPr kumimoji="1" lang="ja-JP" altLang="en-US"/>
        </a:p>
      </dgm:t>
    </dgm:pt>
    <dgm:pt modelId="{CE077273-223A-4E8A-8277-FF297DD9B4AF}" type="sibTrans" cxnId="{221A00CD-288F-4326-A80C-20E577AB8684}">
      <dgm:prSet/>
      <dgm:spPr/>
      <dgm:t>
        <a:bodyPr/>
        <a:lstStyle/>
        <a:p>
          <a:endParaRPr kumimoji="1" lang="ja-JP" altLang="en-US"/>
        </a:p>
      </dgm:t>
    </dgm:pt>
    <dgm:pt modelId="{C5A41F91-801C-43CE-B41E-82D108698310}">
      <dgm:prSet/>
      <dgm:spPr>
        <a:solidFill>
          <a:srgbClr val="FFC000"/>
        </a:solidFill>
      </dgm:spPr>
      <dgm:t>
        <a:bodyPr/>
        <a:lstStyle/>
        <a:p>
          <a:endParaRPr kumimoji="1" lang="ja-JP" altLang="en-US"/>
        </a:p>
      </dgm:t>
    </dgm:pt>
    <dgm:pt modelId="{5070702E-8190-4730-B18E-80039ABFFAFA}" type="parTrans" cxnId="{9898B415-FF5E-4C68-B953-AD45E79E3C39}">
      <dgm:prSet/>
      <dgm:spPr/>
      <dgm:t>
        <a:bodyPr/>
        <a:lstStyle/>
        <a:p>
          <a:endParaRPr kumimoji="1" lang="ja-JP" altLang="en-US"/>
        </a:p>
      </dgm:t>
    </dgm:pt>
    <dgm:pt modelId="{A2770E79-825A-4E9B-8D1E-BF2BBBC1C40B}" type="sibTrans" cxnId="{9898B415-FF5E-4C68-B953-AD45E79E3C39}">
      <dgm:prSet/>
      <dgm:spPr/>
      <dgm:t>
        <a:bodyPr/>
        <a:lstStyle/>
        <a:p>
          <a:endParaRPr kumimoji="1" lang="ja-JP" altLang="en-US"/>
        </a:p>
      </dgm:t>
    </dgm:pt>
    <dgm:pt modelId="{96A7302A-0838-426C-A363-F012ADA92994}">
      <dgm:prSet phldrT="[テキスト]" custT="1"/>
      <dgm:spPr>
        <a:solidFill>
          <a:schemeClr val="tx2">
            <a:lumMod val="40000"/>
            <a:lumOff val="60000"/>
          </a:schemeClr>
        </a:solidFill>
      </dgm:spPr>
      <dgm:t>
        <a:bodyPr anchor="ctr"/>
        <a:lstStyle/>
        <a:p>
          <a:pPr>
            <a:lnSpc>
              <a:spcPts val="1200"/>
            </a:lnSpc>
          </a:pPr>
          <a:r>
            <a:rPr kumimoji="1" lang="ja-JP" altLang="en-US" sz="1400" b="1" dirty="0">
              <a:solidFill>
                <a:schemeClr val="bg1"/>
              </a:solidFill>
              <a:latin typeface="メイリオ" panose="020B0604030504040204" pitchFamily="50" charset="-128"/>
              <a:ea typeface="メイリオ" panose="020B0604030504040204" pitchFamily="50" charset="-128"/>
            </a:rPr>
            <a:t>　　　　　</a:t>
          </a:r>
          <a:r>
            <a:rPr kumimoji="1" lang="ja-JP" altLang="en-US" sz="1200" b="1" dirty="0">
              <a:solidFill>
                <a:schemeClr val="bg1"/>
              </a:solidFill>
              <a:latin typeface="メイリオ" panose="020B0604030504040204" pitchFamily="50" charset="-128"/>
              <a:ea typeface="メイリオ" panose="020B0604030504040204" pitchFamily="50" charset="-128"/>
            </a:rPr>
            <a:t>大局的に</a:t>
          </a:r>
          <a:br>
            <a:rPr kumimoji="1" lang="en-US" altLang="ja-JP" sz="1200" b="1" dirty="0">
              <a:solidFill>
                <a:schemeClr val="bg1"/>
              </a:solidFill>
              <a:latin typeface="メイリオ" panose="020B0604030504040204" pitchFamily="50" charset="-128"/>
              <a:ea typeface="メイリオ" panose="020B0604030504040204" pitchFamily="50" charset="-128"/>
            </a:rPr>
          </a:br>
          <a:r>
            <a:rPr kumimoji="1" lang="ja-JP" altLang="en-US" sz="1200" b="1" dirty="0">
              <a:solidFill>
                <a:schemeClr val="bg1"/>
              </a:solidFill>
              <a:latin typeface="メイリオ" panose="020B0604030504040204" pitchFamily="50" charset="-128"/>
              <a:ea typeface="メイリオ" panose="020B0604030504040204" pitchFamily="50" charset="-128"/>
            </a:rPr>
            <a:t>　　　　　  とらえる</a:t>
          </a:r>
        </a:p>
      </dgm:t>
    </dgm:pt>
    <dgm:pt modelId="{349A7BC4-A175-4D89-9662-FD7B995D66C8}" type="sibTrans" cxnId="{C0E966B7-C91B-455C-AB44-27E37407D44B}">
      <dgm:prSet/>
      <dgm:spPr/>
      <dgm:t>
        <a:bodyPr/>
        <a:lstStyle/>
        <a:p>
          <a:endParaRPr kumimoji="1" lang="ja-JP" altLang="en-US"/>
        </a:p>
      </dgm:t>
    </dgm:pt>
    <dgm:pt modelId="{0EF6B4FC-1511-4477-9C2F-88327E38634F}" type="parTrans" cxnId="{C0E966B7-C91B-455C-AB44-27E37407D44B}">
      <dgm:prSet/>
      <dgm:spPr/>
      <dgm:t>
        <a:bodyPr/>
        <a:lstStyle/>
        <a:p>
          <a:endParaRPr kumimoji="1" lang="ja-JP" altLang="en-US"/>
        </a:p>
      </dgm:t>
    </dgm:pt>
    <dgm:pt modelId="{F80A189F-E07C-4E1C-91BC-56E95A3F5F9B}" type="pres">
      <dgm:prSet presAssocID="{4A5F3E9B-4A75-48BC-BC89-4BA99DFDB41A}" presName="Name0" presStyleCnt="0">
        <dgm:presLayoutVars>
          <dgm:dir/>
          <dgm:animLvl val="lvl"/>
          <dgm:resizeHandles val="exact"/>
        </dgm:presLayoutVars>
      </dgm:prSet>
      <dgm:spPr/>
    </dgm:pt>
    <dgm:pt modelId="{81BA537F-274C-4160-9ECA-91D84CC4B482}" type="pres">
      <dgm:prSet presAssocID="{80C27F84-DF0C-48C5-A750-A94738750A14}" presName="Name8" presStyleCnt="0"/>
      <dgm:spPr/>
    </dgm:pt>
    <dgm:pt modelId="{012D2809-4E37-41EA-94F5-6505D6BCFF15}" type="pres">
      <dgm:prSet presAssocID="{80C27F84-DF0C-48C5-A750-A94738750A14}" presName="level" presStyleLbl="node1" presStyleIdx="0" presStyleCnt="5">
        <dgm:presLayoutVars>
          <dgm:chMax val="1"/>
          <dgm:bulletEnabled val="1"/>
        </dgm:presLayoutVars>
      </dgm:prSet>
      <dgm:spPr/>
    </dgm:pt>
    <dgm:pt modelId="{CF3B30EE-E09D-47D3-B616-AEC6FA889409}" type="pres">
      <dgm:prSet presAssocID="{80C27F84-DF0C-48C5-A750-A94738750A14}" presName="levelTx" presStyleLbl="revTx" presStyleIdx="0" presStyleCnt="0">
        <dgm:presLayoutVars>
          <dgm:chMax val="1"/>
          <dgm:bulletEnabled val="1"/>
        </dgm:presLayoutVars>
      </dgm:prSet>
      <dgm:spPr/>
    </dgm:pt>
    <dgm:pt modelId="{189B0D3A-BFFB-4D5F-8514-BE9FCD5E3CD2}" type="pres">
      <dgm:prSet presAssocID="{96A7302A-0838-426C-A363-F012ADA92994}" presName="Name8" presStyleCnt="0"/>
      <dgm:spPr/>
    </dgm:pt>
    <dgm:pt modelId="{6467EF83-44A8-438F-A73F-A3AC07580BF7}" type="pres">
      <dgm:prSet presAssocID="{96A7302A-0838-426C-A363-F012ADA92994}" presName="level" presStyleLbl="node1" presStyleIdx="1" presStyleCnt="5" custLinFactNeighborX="-1358" custLinFactNeighborY="1588">
        <dgm:presLayoutVars>
          <dgm:chMax val="1"/>
          <dgm:bulletEnabled val="1"/>
        </dgm:presLayoutVars>
      </dgm:prSet>
      <dgm:spPr/>
    </dgm:pt>
    <dgm:pt modelId="{9A8BDAB7-4A74-405B-A5E7-77C8C1601A79}" type="pres">
      <dgm:prSet presAssocID="{96A7302A-0838-426C-A363-F012ADA92994}" presName="levelTx" presStyleLbl="revTx" presStyleIdx="0" presStyleCnt="0">
        <dgm:presLayoutVars>
          <dgm:chMax val="1"/>
          <dgm:bulletEnabled val="1"/>
        </dgm:presLayoutVars>
      </dgm:prSet>
      <dgm:spPr/>
    </dgm:pt>
    <dgm:pt modelId="{A7D08851-7D5A-461E-B925-99EEDB3B7C2A}" type="pres">
      <dgm:prSet presAssocID="{A14CF682-C558-4EE1-AE1E-0D992E31FA4E}" presName="Name8" presStyleCnt="0"/>
      <dgm:spPr/>
    </dgm:pt>
    <dgm:pt modelId="{5FE7D1F6-4733-4BAB-BD16-C70BF2402974}" type="pres">
      <dgm:prSet presAssocID="{A14CF682-C558-4EE1-AE1E-0D992E31FA4E}" presName="level" presStyleLbl="node1" presStyleIdx="2" presStyleCnt="5">
        <dgm:presLayoutVars>
          <dgm:chMax val="1"/>
          <dgm:bulletEnabled val="1"/>
        </dgm:presLayoutVars>
      </dgm:prSet>
      <dgm:spPr/>
    </dgm:pt>
    <dgm:pt modelId="{D584AD13-4DAC-435E-B2E7-39C6DF1AF190}" type="pres">
      <dgm:prSet presAssocID="{A14CF682-C558-4EE1-AE1E-0D992E31FA4E}" presName="levelTx" presStyleLbl="revTx" presStyleIdx="0" presStyleCnt="0">
        <dgm:presLayoutVars>
          <dgm:chMax val="1"/>
          <dgm:bulletEnabled val="1"/>
        </dgm:presLayoutVars>
      </dgm:prSet>
      <dgm:spPr/>
    </dgm:pt>
    <dgm:pt modelId="{131819C1-0D08-47B5-824C-5E594EE14A44}" type="pres">
      <dgm:prSet presAssocID="{C5A41F91-801C-43CE-B41E-82D108698310}" presName="Name8" presStyleCnt="0"/>
      <dgm:spPr/>
    </dgm:pt>
    <dgm:pt modelId="{7AC09603-9C82-4E91-ABE2-30FCCDB8C9B4}" type="pres">
      <dgm:prSet presAssocID="{C5A41F91-801C-43CE-B41E-82D108698310}" presName="level" presStyleLbl="node1" presStyleIdx="3" presStyleCnt="5">
        <dgm:presLayoutVars>
          <dgm:chMax val="1"/>
          <dgm:bulletEnabled val="1"/>
        </dgm:presLayoutVars>
      </dgm:prSet>
      <dgm:spPr/>
    </dgm:pt>
    <dgm:pt modelId="{EC4B0D70-F514-40BF-878D-4ED306CED0CE}" type="pres">
      <dgm:prSet presAssocID="{C5A41F91-801C-43CE-B41E-82D108698310}" presName="levelTx" presStyleLbl="revTx" presStyleIdx="0" presStyleCnt="0">
        <dgm:presLayoutVars>
          <dgm:chMax val="1"/>
          <dgm:bulletEnabled val="1"/>
        </dgm:presLayoutVars>
      </dgm:prSet>
      <dgm:spPr/>
    </dgm:pt>
    <dgm:pt modelId="{1D7D7D41-B161-4D2E-962B-ED5BC279825A}" type="pres">
      <dgm:prSet presAssocID="{451243C9-4FB3-4E96-B0DE-CC65C39340D2}" presName="Name8" presStyleCnt="0"/>
      <dgm:spPr/>
    </dgm:pt>
    <dgm:pt modelId="{31357B2D-185D-4009-A785-6EAE8D7969CE}" type="pres">
      <dgm:prSet presAssocID="{451243C9-4FB3-4E96-B0DE-CC65C39340D2}" presName="level" presStyleLbl="node1" presStyleIdx="4" presStyleCnt="5">
        <dgm:presLayoutVars>
          <dgm:chMax val="1"/>
          <dgm:bulletEnabled val="1"/>
        </dgm:presLayoutVars>
      </dgm:prSet>
      <dgm:spPr/>
    </dgm:pt>
    <dgm:pt modelId="{5C9DC242-478A-46D1-9EA0-651EE6C7776A}" type="pres">
      <dgm:prSet presAssocID="{451243C9-4FB3-4E96-B0DE-CC65C39340D2}" presName="levelTx" presStyleLbl="revTx" presStyleIdx="0" presStyleCnt="0">
        <dgm:presLayoutVars>
          <dgm:chMax val="1"/>
          <dgm:bulletEnabled val="1"/>
        </dgm:presLayoutVars>
      </dgm:prSet>
      <dgm:spPr/>
    </dgm:pt>
  </dgm:ptLst>
  <dgm:cxnLst>
    <dgm:cxn modelId="{0BCF8B04-0F4F-44BE-BE42-2655A1133999}" type="presOf" srcId="{96A7302A-0838-426C-A363-F012ADA92994}" destId="{9A8BDAB7-4A74-405B-A5E7-77C8C1601A79}" srcOrd="1" destOrd="0" presId="urn:microsoft.com/office/officeart/2005/8/layout/pyramid1"/>
    <dgm:cxn modelId="{EBC28008-DC7D-4CB1-BB59-486CD61641C5}" type="presOf" srcId="{451243C9-4FB3-4E96-B0DE-CC65C39340D2}" destId="{31357B2D-185D-4009-A785-6EAE8D7969CE}" srcOrd="0" destOrd="0" presId="urn:microsoft.com/office/officeart/2005/8/layout/pyramid1"/>
    <dgm:cxn modelId="{9898B415-FF5E-4C68-B953-AD45E79E3C39}" srcId="{4A5F3E9B-4A75-48BC-BC89-4BA99DFDB41A}" destId="{C5A41F91-801C-43CE-B41E-82D108698310}" srcOrd="3" destOrd="0" parTransId="{5070702E-8190-4730-B18E-80039ABFFAFA}" sibTransId="{A2770E79-825A-4E9B-8D1E-BF2BBBC1C40B}"/>
    <dgm:cxn modelId="{F561013A-FDAB-46D7-8AA8-979FB748F5F9}" type="presOf" srcId="{80C27F84-DF0C-48C5-A750-A94738750A14}" destId="{012D2809-4E37-41EA-94F5-6505D6BCFF15}" srcOrd="0" destOrd="0" presId="urn:microsoft.com/office/officeart/2005/8/layout/pyramid1"/>
    <dgm:cxn modelId="{FF1B2461-D935-4804-B361-7ACE1E6531AD}" srcId="{4A5F3E9B-4A75-48BC-BC89-4BA99DFDB41A}" destId="{A14CF682-C558-4EE1-AE1E-0D992E31FA4E}" srcOrd="2" destOrd="0" parTransId="{F92C1979-9E1C-4310-9E92-2A35FDD58705}" sibTransId="{EE3E584F-5EE5-4FC6-A376-6C72F2ACF5E4}"/>
    <dgm:cxn modelId="{2667A672-2B99-4A9B-8ACA-FDA701B93038}" type="presOf" srcId="{96A7302A-0838-426C-A363-F012ADA92994}" destId="{6467EF83-44A8-438F-A73F-A3AC07580BF7}" srcOrd="0" destOrd="0" presId="urn:microsoft.com/office/officeart/2005/8/layout/pyramid1"/>
    <dgm:cxn modelId="{1B57F48A-5CEB-43AC-80DB-5AE1C7507226}" type="presOf" srcId="{4A5F3E9B-4A75-48BC-BC89-4BA99DFDB41A}" destId="{F80A189F-E07C-4E1C-91BC-56E95A3F5F9B}" srcOrd="0" destOrd="0" presId="urn:microsoft.com/office/officeart/2005/8/layout/pyramid1"/>
    <dgm:cxn modelId="{8574598D-2FBE-429F-B760-EDDDD374B2D0}" type="presOf" srcId="{A14CF682-C558-4EE1-AE1E-0D992E31FA4E}" destId="{5FE7D1F6-4733-4BAB-BD16-C70BF2402974}" srcOrd="0" destOrd="0" presId="urn:microsoft.com/office/officeart/2005/8/layout/pyramid1"/>
    <dgm:cxn modelId="{423261A6-C310-4361-B5EE-52704BA22CBE}" type="presOf" srcId="{451243C9-4FB3-4E96-B0DE-CC65C39340D2}" destId="{5C9DC242-478A-46D1-9EA0-651EE6C7776A}" srcOrd="1" destOrd="0" presId="urn:microsoft.com/office/officeart/2005/8/layout/pyramid1"/>
    <dgm:cxn modelId="{680DF8A7-E778-43CA-B9C4-47477A2DC3CE}" type="presOf" srcId="{A14CF682-C558-4EE1-AE1E-0D992E31FA4E}" destId="{D584AD13-4DAC-435E-B2E7-39C6DF1AF190}" srcOrd="1" destOrd="0" presId="urn:microsoft.com/office/officeart/2005/8/layout/pyramid1"/>
    <dgm:cxn modelId="{C0E966B7-C91B-455C-AB44-27E37407D44B}" srcId="{4A5F3E9B-4A75-48BC-BC89-4BA99DFDB41A}" destId="{96A7302A-0838-426C-A363-F012ADA92994}" srcOrd="1" destOrd="0" parTransId="{0EF6B4FC-1511-4477-9C2F-88327E38634F}" sibTransId="{349A7BC4-A175-4D89-9662-FD7B995D66C8}"/>
    <dgm:cxn modelId="{221A00CD-288F-4326-A80C-20E577AB8684}" srcId="{4A5F3E9B-4A75-48BC-BC89-4BA99DFDB41A}" destId="{451243C9-4FB3-4E96-B0DE-CC65C39340D2}" srcOrd="4" destOrd="0" parTransId="{EF504666-0E9B-4524-8C9D-5553EB4AE2BC}" sibTransId="{CE077273-223A-4E8A-8277-FF297DD9B4AF}"/>
    <dgm:cxn modelId="{0416CBD7-BCC8-464D-A572-BBF4C687C1F1}" type="presOf" srcId="{80C27F84-DF0C-48C5-A750-A94738750A14}" destId="{CF3B30EE-E09D-47D3-B616-AEC6FA889409}" srcOrd="1" destOrd="0" presId="urn:microsoft.com/office/officeart/2005/8/layout/pyramid1"/>
    <dgm:cxn modelId="{74C008DF-130A-48CE-8088-42BC2E5680CF}" type="presOf" srcId="{C5A41F91-801C-43CE-B41E-82D108698310}" destId="{7AC09603-9C82-4E91-ABE2-30FCCDB8C9B4}" srcOrd="0" destOrd="0" presId="urn:microsoft.com/office/officeart/2005/8/layout/pyramid1"/>
    <dgm:cxn modelId="{B3E1CCF4-BCE6-4F92-A6D1-53A86B355602}" type="presOf" srcId="{C5A41F91-801C-43CE-B41E-82D108698310}" destId="{EC4B0D70-F514-40BF-878D-4ED306CED0CE}" srcOrd="1" destOrd="0" presId="urn:microsoft.com/office/officeart/2005/8/layout/pyramid1"/>
    <dgm:cxn modelId="{EA43D4F6-0D16-4F55-BBFC-707BE2469BDB}" srcId="{4A5F3E9B-4A75-48BC-BC89-4BA99DFDB41A}" destId="{80C27F84-DF0C-48C5-A750-A94738750A14}" srcOrd="0" destOrd="0" parTransId="{27F21291-B139-4E4D-87B8-C3D637E25F64}" sibTransId="{2342D8E3-F4F4-4364-B429-3530968D3EFA}"/>
    <dgm:cxn modelId="{C60B1B6C-18C0-4507-898B-61BA7DF0EEC1}" type="presParOf" srcId="{F80A189F-E07C-4E1C-91BC-56E95A3F5F9B}" destId="{81BA537F-274C-4160-9ECA-91D84CC4B482}" srcOrd="0" destOrd="0" presId="urn:microsoft.com/office/officeart/2005/8/layout/pyramid1"/>
    <dgm:cxn modelId="{99E65F5B-880D-458E-9FDE-41C66766664C}" type="presParOf" srcId="{81BA537F-274C-4160-9ECA-91D84CC4B482}" destId="{012D2809-4E37-41EA-94F5-6505D6BCFF15}" srcOrd="0" destOrd="0" presId="urn:microsoft.com/office/officeart/2005/8/layout/pyramid1"/>
    <dgm:cxn modelId="{C67E45DE-0396-4C68-9009-85C4F256A41E}" type="presParOf" srcId="{81BA537F-274C-4160-9ECA-91D84CC4B482}" destId="{CF3B30EE-E09D-47D3-B616-AEC6FA889409}" srcOrd="1" destOrd="0" presId="urn:microsoft.com/office/officeart/2005/8/layout/pyramid1"/>
    <dgm:cxn modelId="{5A8D6BB0-4F03-48F4-B282-253D75E51C62}" type="presParOf" srcId="{F80A189F-E07C-4E1C-91BC-56E95A3F5F9B}" destId="{189B0D3A-BFFB-4D5F-8514-BE9FCD5E3CD2}" srcOrd="1" destOrd="0" presId="urn:microsoft.com/office/officeart/2005/8/layout/pyramid1"/>
    <dgm:cxn modelId="{29B0AC5F-970F-4309-A2F5-10A94686899B}" type="presParOf" srcId="{189B0D3A-BFFB-4D5F-8514-BE9FCD5E3CD2}" destId="{6467EF83-44A8-438F-A73F-A3AC07580BF7}" srcOrd="0" destOrd="0" presId="urn:microsoft.com/office/officeart/2005/8/layout/pyramid1"/>
    <dgm:cxn modelId="{A3157EDD-636F-4B91-9B8F-1DCA13DEE0A4}" type="presParOf" srcId="{189B0D3A-BFFB-4D5F-8514-BE9FCD5E3CD2}" destId="{9A8BDAB7-4A74-405B-A5E7-77C8C1601A79}" srcOrd="1" destOrd="0" presId="urn:microsoft.com/office/officeart/2005/8/layout/pyramid1"/>
    <dgm:cxn modelId="{9FA03412-9526-4089-A5AE-3A1C0B00F9E0}" type="presParOf" srcId="{F80A189F-E07C-4E1C-91BC-56E95A3F5F9B}" destId="{A7D08851-7D5A-461E-B925-99EEDB3B7C2A}" srcOrd="2" destOrd="0" presId="urn:microsoft.com/office/officeart/2005/8/layout/pyramid1"/>
    <dgm:cxn modelId="{3B0BC3FC-B7B8-4BC5-91A9-CBE1B5DD56FF}" type="presParOf" srcId="{A7D08851-7D5A-461E-B925-99EEDB3B7C2A}" destId="{5FE7D1F6-4733-4BAB-BD16-C70BF2402974}" srcOrd="0" destOrd="0" presId="urn:microsoft.com/office/officeart/2005/8/layout/pyramid1"/>
    <dgm:cxn modelId="{8491B840-F482-4582-8E4F-4D5588C443EC}" type="presParOf" srcId="{A7D08851-7D5A-461E-B925-99EEDB3B7C2A}" destId="{D584AD13-4DAC-435E-B2E7-39C6DF1AF190}" srcOrd="1" destOrd="0" presId="urn:microsoft.com/office/officeart/2005/8/layout/pyramid1"/>
    <dgm:cxn modelId="{B2CB1D87-04AB-4C03-AB44-E579B77FC5D3}" type="presParOf" srcId="{F80A189F-E07C-4E1C-91BC-56E95A3F5F9B}" destId="{131819C1-0D08-47B5-824C-5E594EE14A44}" srcOrd="3" destOrd="0" presId="urn:microsoft.com/office/officeart/2005/8/layout/pyramid1"/>
    <dgm:cxn modelId="{E923F7C7-E440-46BC-98C1-E38E2991DDFD}" type="presParOf" srcId="{131819C1-0D08-47B5-824C-5E594EE14A44}" destId="{7AC09603-9C82-4E91-ABE2-30FCCDB8C9B4}" srcOrd="0" destOrd="0" presId="urn:microsoft.com/office/officeart/2005/8/layout/pyramid1"/>
    <dgm:cxn modelId="{190B0668-E06D-4511-BFAB-5B1B9E68B8F7}" type="presParOf" srcId="{131819C1-0D08-47B5-824C-5E594EE14A44}" destId="{EC4B0D70-F514-40BF-878D-4ED306CED0CE}" srcOrd="1" destOrd="0" presId="urn:microsoft.com/office/officeart/2005/8/layout/pyramid1"/>
    <dgm:cxn modelId="{F41A7A21-DB73-4AC4-A869-F0ADA358F46C}" type="presParOf" srcId="{F80A189F-E07C-4E1C-91BC-56E95A3F5F9B}" destId="{1D7D7D41-B161-4D2E-962B-ED5BC279825A}" srcOrd="4" destOrd="0" presId="urn:microsoft.com/office/officeart/2005/8/layout/pyramid1"/>
    <dgm:cxn modelId="{1DB39107-1BCF-440C-8BD5-E6CE2B2341B3}" type="presParOf" srcId="{1D7D7D41-B161-4D2E-962B-ED5BC279825A}" destId="{31357B2D-185D-4009-A785-6EAE8D7969CE}" srcOrd="0" destOrd="0" presId="urn:microsoft.com/office/officeart/2005/8/layout/pyramid1"/>
    <dgm:cxn modelId="{31FB78FD-115C-47AD-8C9F-F91B1AAAB146}" type="presParOf" srcId="{1D7D7D41-B161-4D2E-962B-ED5BC279825A}" destId="{5C9DC242-478A-46D1-9EA0-651EE6C7776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104273-E609-4D01-AF0A-A9998F0D24C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5A12406E-FB46-4524-A6E6-70DA516C41DD}">
      <dgm:prSet phldrT="[テキスト]" custT="1"/>
      <dgm:spPr>
        <a:solidFill>
          <a:schemeClr val="accent6">
            <a:lumMod val="60000"/>
            <a:lumOff val="40000"/>
          </a:schemeClr>
        </a:solidFill>
      </dgm:spPr>
      <dgm:t>
        <a:bodyPr/>
        <a:lstStyle/>
        <a:p>
          <a:r>
            <a:rPr kumimoji="1" lang="ja-JP" altLang="en-US" sz="2000" b="1" dirty="0">
              <a:solidFill>
                <a:schemeClr val="tx1"/>
              </a:solidFill>
              <a:latin typeface="AR Pゴシック体S" panose="020B0A00000000000000" pitchFamily="50" charset="-128"/>
              <a:ea typeface="AR Pゴシック体S" panose="020B0A00000000000000" pitchFamily="50" charset="-128"/>
            </a:rPr>
            <a:t>Ａ</a:t>
          </a:r>
        </a:p>
      </dgm:t>
    </dgm:pt>
    <dgm:pt modelId="{728FEF72-4DAB-40EF-B31C-2C9ADA233111}" type="parTrans" cxnId="{2FA880C7-8D3A-4E0C-B3BE-C6390D4EE045}">
      <dgm:prSet/>
      <dgm:spPr/>
      <dgm:t>
        <a:bodyPr/>
        <a:lstStyle/>
        <a:p>
          <a:endParaRPr kumimoji="1" lang="ja-JP" altLang="en-US"/>
        </a:p>
      </dgm:t>
    </dgm:pt>
    <dgm:pt modelId="{22782762-544C-4E7C-8DAB-9ED650831F3B}" type="sibTrans" cxnId="{2FA880C7-8D3A-4E0C-B3BE-C6390D4EE045}">
      <dgm:prSet/>
      <dgm:spPr/>
      <dgm:t>
        <a:bodyPr/>
        <a:lstStyle/>
        <a:p>
          <a:endParaRPr kumimoji="1" lang="ja-JP" altLang="en-US"/>
        </a:p>
      </dgm:t>
    </dgm:pt>
    <dgm:pt modelId="{83E49BFC-9E57-4492-9EDF-983C9DD02428}">
      <dgm:prSet phldrT="[テキスト]" custT="1"/>
      <dgm:spPr/>
      <dgm:t>
        <a:bodyPr/>
        <a:lstStyle/>
        <a:p>
          <a:r>
            <a:rPr kumimoji="1" lang="ja-JP" altLang="en-US" sz="1400" b="1" dirty="0">
              <a:latin typeface="+mn-ea"/>
              <a:ea typeface="+mn-ea"/>
            </a:rPr>
            <a:t>事故発生</a:t>
          </a:r>
        </a:p>
      </dgm:t>
    </dgm:pt>
    <dgm:pt modelId="{AD8EA573-0C02-4072-99E6-837107D69F19}" type="parTrans" cxnId="{E6DCA521-7AC3-49EE-91DB-2DF6F4B8F392}">
      <dgm:prSet/>
      <dgm:spPr/>
      <dgm:t>
        <a:bodyPr/>
        <a:lstStyle/>
        <a:p>
          <a:endParaRPr kumimoji="1" lang="ja-JP" altLang="en-US"/>
        </a:p>
      </dgm:t>
    </dgm:pt>
    <dgm:pt modelId="{33328C51-D7CA-4AB0-9D9E-0F8B400B20E7}" type="sibTrans" cxnId="{E6DCA521-7AC3-49EE-91DB-2DF6F4B8F392}">
      <dgm:prSet/>
      <dgm:spPr/>
      <dgm:t>
        <a:bodyPr/>
        <a:lstStyle/>
        <a:p>
          <a:endParaRPr kumimoji="1" lang="ja-JP" altLang="en-US"/>
        </a:p>
      </dgm:t>
    </dgm:pt>
    <dgm:pt modelId="{6135664E-7219-4793-8A38-3646E34323B5}">
      <dgm:prSet phldrT="[テキスト]"/>
      <dgm:spPr>
        <a:solidFill>
          <a:srgbClr val="FFE285"/>
        </a:solidFill>
      </dgm:spPr>
      <dgm:t>
        <a:bodyPr/>
        <a:lstStyle/>
        <a:p>
          <a:r>
            <a:rPr kumimoji="1" lang="ja-JP" altLang="en-US" b="1" dirty="0">
              <a:solidFill>
                <a:schemeClr val="tx1"/>
              </a:solidFill>
              <a:latin typeface="AR Pゴシック体S" panose="020B0A00000000000000" pitchFamily="50" charset="-128"/>
              <a:ea typeface="AR Pゴシック体S" panose="020B0A00000000000000" pitchFamily="50" charset="-128"/>
            </a:rPr>
            <a:t>Ｂ　</a:t>
          </a:r>
        </a:p>
      </dgm:t>
    </dgm:pt>
    <dgm:pt modelId="{0464B579-9940-438E-980E-CFDE19E410E3}" type="parTrans" cxnId="{563C6A96-7666-478A-9501-411B5F6297E3}">
      <dgm:prSet/>
      <dgm:spPr/>
      <dgm:t>
        <a:bodyPr/>
        <a:lstStyle/>
        <a:p>
          <a:endParaRPr kumimoji="1" lang="ja-JP" altLang="en-US"/>
        </a:p>
      </dgm:t>
    </dgm:pt>
    <dgm:pt modelId="{25A327E7-39EA-410A-B028-AFD3B5AC2506}" type="sibTrans" cxnId="{563C6A96-7666-478A-9501-411B5F6297E3}">
      <dgm:prSet/>
      <dgm:spPr/>
      <dgm:t>
        <a:bodyPr/>
        <a:lstStyle/>
        <a:p>
          <a:endParaRPr kumimoji="1" lang="ja-JP" altLang="en-US"/>
        </a:p>
      </dgm:t>
    </dgm:pt>
    <dgm:pt modelId="{3E3E550C-B30B-48B5-B0E6-88278086D2CF}">
      <dgm:prSet phldrT="[テキスト]" custT="1"/>
      <dgm:spPr/>
      <dgm:t>
        <a:bodyPr/>
        <a:lstStyle/>
        <a:p>
          <a:r>
            <a:rPr kumimoji="1" lang="ja-JP" altLang="en-US" sz="1400" b="1" dirty="0">
              <a:solidFill>
                <a:srgbClr val="FF0000"/>
              </a:solidFill>
              <a:latin typeface="+mn-ea"/>
              <a:ea typeface="+mn-ea"/>
            </a:rPr>
            <a:t>自分は何を考えているか</a:t>
          </a:r>
        </a:p>
      </dgm:t>
    </dgm:pt>
    <dgm:pt modelId="{812148A3-D4AE-4E09-9AB8-10DDD8FD13A0}" type="parTrans" cxnId="{F10C1AA5-AF90-4C6A-9B39-BE4F93AE5B3A}">
      <dgm:prSet/>
      <dgm:spPr/>
      <dgm:t>
        <a:bodyPr/>
        <a:lstStyle/>
        <a:p>
          <a:endParaRPr kumimoji="1" lang="ja-JP" altLang="en-US"/>
        </a:p>
      </dgm:t>
    </dgm:pt>
    <dgm:pt modelId="{13FD11C1-ABBC-4FA8-A25B-3022B615C657}" type="sibTrans" cxnId="{F10C1AA5-AF90-4C6A-9B39-BE4F93AE5B3A}">
      <dgm:prSet/>
      <dgm:spPr/>
      <dgm:t>
        <a:bodyPr/>
        <a:lstStyle/>
        <a:p>
          <a:endParaRPr kumimoji="1" lang="ja-JP" altLang="en-US"/>
        </a:p>
      </dgm:t>
    </dgm:pt>
    <dgm:pt modelId="{FE236168-DA4A-499A-8063-0DCFE426E607}">
      <dgm:prSet phldrT="[テキスト]"/>
      <dgm:spPr>
        <a:solidFill>
          <a:srgbClr val="99FF66"/>
        </a:solidFill>
      </dgm:spPr>
      <dgm:t>
        <a:bodyPr/>
        <a:lstStyle/>
        <a:p>
          <a:r>
            <a:rPr kumimoji="1" lang="ja-JP" altLang="en-US" b="1" dirty="0">
              <a:solidFill>
                <a:schemeClr val="tx1"/>
              </a:solidFill>
              <a:latin typeface="AR Pゴシック体S" panose="020B0A00000000000000" pitchFamily="50" charset="-128"/>
              <a:ea typeface="AR Pゴシック体S" panose="020B0A00000000000000" pitchFamily="50" charset="-128"/>
            </a:rPr>
            <a:t>Ｃ</a:t>
          </a:r>
        </a:p>
      </dgm:t>
    </dgm:pt>
    <dgm:pt modelId="{BD615503-BA13-4A17-86C0-1D0BD2480A41}" type="parTrans" cxnId="{4947C435-5394-459B-B7DA-5963194D65C9}">
      <dgm:prSet/>
      <dgm:spPr/>
      <dgm:t>
        <a:bodyPr/>
        <a:lstStyle/>
        <a:p>
          <a:endParaRPr kumimoji="1" lang="ja-JP" altLang="en-US"/>
        </a:p>
      </dgm:t>
    </dgm:pt>
    <dgm:pt modelId="{E95D4817-9772-44DA-BB4E-A2266BFF733D}" type="sibTrans" cxnId="{4947C435-5394-459B-B7DA-5963194D65C9}">
      <dgm:prSet/>
      <dgm:spPr/>
      <dgm:t>
        <a:bodyPr/>
        <a:lstStyle/>
        <a:p>
          <a:endParaRPr kumimoji="1" lang="ja-JP" altLang="en-US"/>
        </a:p>
      </dgm:t>
    </dgm:pt>
    <dgm:pt modelId="{0A2E0096-B0CC-430F-B9A1-964D3D1547C0}">
      <dgm:prSet phldrT="[テキスト]" custT="1"/>
      <dgm:spPr/>
      <dgm:t>
        <a:bodyPr/>
        <a:lstStyle/>
        <a:p>
          <a:r>
            <a:rPr kumimoji="1" lang="ja-JP" altLang="en-US" sz="1400" b="1" dirty="0">
              <a:latin typeface="+mn-ea"/>
              <a:ea typeface="+mn-ea"/>
            </a:rPr>
            <a:t>困難な出来事</a:t>
          </a:r>
        </a:p>
      </dgm:t>
    </dgm:pt>
    <dgm:pt modelId="{8D677311-15FD-47E4-9354-468CA0433783}" type="parTrans" cxnId="{1AFC3D2D-DC2E-468A-8B58-9D49D0BE83C9}">
      <dgm:prSet/>
      <dgm:spPr/>
      <dgm:t>
        <a:bodyPr/>
        <a:lstStyle/>
        <a:p>
          <a:endParaRPr kumimoji="1" lang="ja-JP" altLang="en-US"/>
        </a:p>
      </dgm:t>
    </dgm:pt>
    <dgm:pt modelId="{A6065A23-5975-4351-89F5-DE696AB8D685}" type="sibTrans" cxnId="{1AFC3D2D-DC2E-468A-8B58-9D49D0BE83C9}">
      <dgm:prSet/>
      <dgm:spPr/>
      <dgm:t>
        <a:bodyPr/>
        <a:lstStyle/>
        <a:p>
          <a:endParaRPr kumimoji="1" lang="ja-JP" altLang="en-US"/>
        </a:p>
      </dgm:t>
    </dgm:pt>
    <dgm:pt modelId="{9E0D9E2F-CA81-415D-B01B-12F2B01629EE}">
      <dgm:prSet phldrT="[テキスト]" custT="1"/>
      <dgm:spPr/>
      <dgm:t>
        <a:bodyPr/>
        <a:lstStyle/>
        <a:p>
          <a:r>
            <a:rPr kumimoji="1" lang="ja-JP" altLang="en-US" sz="1400" b="1" dirty="0">
              <a:latin typeface="+mn-ea"/>
              <a:ea typeface="+mn-ea"/>
            </a:rPr>
            <a:t>行動２：</a:t>
          </a:r>
          <a:r>
            <a:rPr kumimoji="1" lang="en-US" altLang="ja-JP" sz="1400" b="1" dirty="0">
              <a:latin typeface="+mn-ea"/>
              <a:ea typeface="+mn-ea"/>
            </a:rPr>
            <a:t>win-win</a:t>
          </a:r>
          <a:r>
            <a:rPr kumimoji="1" lang="ja-JP" altLang="en-US" sz="1400" b="1" dirty="0">
              <a:latin typeface="+mn-ea"/>
              <a:ea typeface="+mn-ea"/>
            </a:rPr>
            <a:t>の提案をする</a:t>
          </a:r>
        </a:p>
      </dgm:t>
    </dgm:pt>
    <dgm:pt modelId="{0FEEBC17-0911-4A27-BD7A-42B552E37D0F}" type="parTrans" cxnId="{AF1BCD4A-D797-45B6-BF5F-87F5D0BDB5C3}">
      <dgm:prSet/>
      <dgm:spPr/>
      <dgm:t>
        <a:bodyPr/>
        <a:lstStyle/>
        <a:p>
          <a:endParaRPr kumimoji="1" lang="ja-JP" altLang="en-US"/>
        </a:p>
      </dgm:t>
    </dgm:pt>
    <dgm:pt modelId="{DA3AE74F-AED8-4447-8B19-32A7DFD58A4B}" type="sibTrans" cxnId="{AF1BCD4A-D797-45B6-BF5F-87F5D0BDB5C3}">
      <dgm:prSet/>
      <dgm:spPr/>
      <dgm:t>
        <a:bodyPr/>
        <a:lstStyle/>
        <a:p>
          <a:endParaRPr kumimoji="1" lang="ja-JP" altLang="en-US"/>
        </a:p>
      </dgm:t>
    </dgm:pt>
    <dgm:pt modelId="{D3DD0F0F-FEF3-4893-B620-DEE10DE2AC82}">
      <dgm:prSet phldrT="[テキスト]" custT="1"/>
      <dgm:spPr/>
      <dgm:t>
        <a:bodyPr/>
        <a:lstStyle/>
        <a:p>
          <a:r>
            <a:rPr kumimoji="1" lang="ja-JP" altLang="en-US" sz="1400" b="1" dirty="0">
              <a:solidFill>
                <a:srgbClr val="FF0000"/>
              </a:solidFill>
              <a:latin typeface="+mn-ea"/>
              <a:ea typeface="+mn-ea"/>
            </a:rPr>
            <a:t>なぜそうなったか</a:t>
          </a:r>
        </a:p>
      </dgm:t>
    </dgm:pt>
    <dgm:pt modelId="{D958D8BA-A40D-45C5-B5D4-A0ADA9894E32}" type="parTrans" cxnId="{752A7C46-FBE3-4002-A0F1-B7E3FAF36326}">
      <dgm:prSet/>
      <dgm:spPr/>
      <dgm:t>
        <a:bodyPr/>
        <a:lstStyle/>
        <a:p>
          <a:endParaRPr kumimoji="1" lang="ja-JP" altLang="en-US"/>
        </a:p>
      </dgm:t>
    </dgm:pt>
    <dgm:pt modelId="{E253ED4A-9CDA-4AA4-A117-722357D8ABAC}" type="sibTrans" cxnId="{752A7C46-FBE3-4002-A0F1-B7E3FAF36326}">
      <dgm:prSet/>
      <dgm:spPr/>
      <dgm:t>
        <a:bodyPr/>
        <a:lstStyle/>
        <a:p>
          <a:endParaRPr kumimoji="1" lang="ja-JP" altLang="en-US"/>
        </a:p>
      </dgm:t>
    </dgm:pt>
    <dgm:pt modelId="{A6E05ABC-6ADA-4AA0-A60A-DA18144BF08F}">
      <dgm:prSet phldrT="[テキスト]" custT="1"/>
      <dgm:spPr/>
      <dgm:t>
        <a:bodyPr/>
        <a:lstStyle/>
        <a:p>
          <a:r>
            <a:rPr kumimoji="1" lang="ja-JP" altLang="en-US" sz="1400" b="1" dirty="0">
              <a:solidFill>
                <a:srgbClr val="FF0000"/>
              </a:solidFill>
              <a:latin typeface="+mn-ea"/>
              <a:ea typeface="+mn-ea"/>
            </a:rPr>
            <a:t>次に何が起るか</a:t>
          </a:r>
        </a:p>
      </dgm:t>
    </dgm:pt>
    <dgm:pt modelId="{FF9459A4-7F59-46AA-9AC7-91AB06745701}" type="parTrans" cxnId="{C16E7451-2FB2-4609-8B67-C9D6B5323B64}">
      <dgm:prSet/>
      <dgm:spPr/>
      <dgm:t>
        <a:bodyPr/>
        <a:lstStyle/>
        <a:p>
          <a:endParaRPr kumimoji="1" lang="ja-JP" altLang="en-US"/>
        </a:p>
      </dgm:t>
    </dgm:pt>
    <dgm:pt modelId="{941695BA-C699-4F0D-8EAB-DD862B1708E7}" type="sibTrans" cxnId="{C16E7451-2FB2-4609-8B67-C9D6B5323B64}">
      <dgm:prSet/>
      <dgm:spPr/>
      <dgm:t>
        <a:bodyPr/>
        <a:lstStyle/>
        <a:p>
          <a:endParaRPr kumimoji="1" lang="ja-JP" altLang="en-US"/>
        </a:p>
      </dgm:t>
    </dgm:pt>
    <dgm:pt modelId="{91C8CEAC-B1A0-4E07-96DE-F0632F4DFB00}">
      <dgm:prSet phldrT="[テキスト]" custT="1"/>
      <dgm:spPr/>
      <dgm:t>
        <a:bodyPr/>
        <a:lstStyle/>
        <a:p>
          <a:r>
            <a:rPr kumimoji="1" lang="ja-JP" altLang="en-US" sz="1400" b="1" dirty="0">
              <a:latin typeface="+mn-ea"/>
              <a:ea typeface="+mn-ea"/>
            </a:rPr>
            <a:t>結果２：アサーションを考える</a:t>
          </a:r>
        </a:p>
      </dgm:t>
    </dgm:pt>
    <dgm:pt modelId="{BBB4AB38-3060-46A0-BBEF-A48B7BFA168F}" type="parTrans" cxnId="{B7911EE0-707F-4517-B1F0-D681CEA93F85}">
      <dgm:prSet/>
      <dgm:spPr/>
      <dgm:t>
        <a:bodyPr/>
        <a:lstStyle/>
        <a:p>
          <a:endParaRPr kumimoji="1" lang="ja-JP" altLang="en-US"/>
        </a:p>
      </dgm:t>
    </dgm:pt>
    <dgm:pt modelId="{123C779D-F06F-4354-84FF-686E539F49AA}" type="sibTrans" cxnId="{B7911EE0-707F-4517-B1F0-D681CEA93F85}">
      <dgm:prSet/>
      <dgm:spPr/>
      <dgm:t>
        <a:bodyPr/>
        <a:lstStyle/>
        <a:p>
          <a:endParaRPr kumimoji="1" lang="ja-JP" altLang="en-US"/>
        </a:p>
      </dgm:t>
    </dgm:pt>
    <dgm:pt modelId="{AC739E4B-62C7-40B7-930E-81B59A4F3D89}" type="pres">
      <dgm:prSet presAssocID="{A5104273-E609-4D01-AF0A-A9998F0D24C8}" presName="linearFlow" presStyleCnt="0">
        <dgm:presLayoutVars>
          <dgm:dir/>
          <dgm:animLvl val="lvl"/>
          <dgm:resizeHandles val="exact"/>
        </dgm:presLayoutVars>
      </dgm:prSet>
      <dgm:spPr/>
    </dgm:pt>
    <dgm:pt modelId="{6B2DE632-7606-48D0-9864-1B1D65FAA09E}" type="pres">
      <dgm:prSet presAssocID="{5A12406E-FB46-4524-A6E6-70DA516C41DD}" presName="composite" presStyleCnt="0"/>
      <dgm:spPr/>
    </dgm:pt>
    <dgm:pt modelId="{F40FD53F-8DAD-4284-834A-EC86606CED0C}" type="pres">
      <dgm:prSet presAssocID="{5A12406E-FB46-4524-A6E6-70DA516C41DD}" presName="parTx" presStyleLbl="node1" presStyleIdx="0" presStyleCnt="3">
        <dgm:presLayoutVars>
          <dgm:chMax val="0"/>
          <dgm:chPref val="0"/>
          <dgm:bulletEnabled val="1"/>
        </dgm:presLayoutVars>
      </dgm:prSet>
      <dgm:spPr/>
    </dgm:pt>
    <dgm:pt modelId="{D4B3D98B-8BCB-46F4-A002-CF651D239A88}" type="pres">
      <dgm:prSet presAssocID="{5A12406E-FB46-4524-A6E6-70DA516C41DD}" presName="parSh" presStyleLbl="node1" presStyleIdx="0" presStyleCnt="3"/>
      <dgm:spPr/>
    </dgm:pt>
    <dgm:pt modelId="{4FE6CF48-D137-4E9E-B687-0302B7622597}" type="pres">
      <dgm:prSet presAssocID="{5A12406E-FB46-4524-A6E6-70DA516C41DD}" presName="desTx" presStyleLbl="fgAcc1" presStyleIdx="0" presStyleCnt="3" custScaleY="59171">
        <dgm:presLayoutVars>
          <dgm:bulletEnabled val="1"/>
        </dgm:presLayoutVars>
      </dgm:prSet>
      <dgm:spPr/>
    </dgm:pt>
    <dgm:pt modelId="{78CB45D8-4D24-4440-B79A-7D8BEBCC755C}" type="pres">
      <dgm:prSet presAssocID="{22782762-544C-4E7C-8DAB-9ED650831F3B}" presName="sibTrans" presStyleLbl="sibTrans2D1" presStyleIdx="0" presStyleCnt="2"/>
      <dgm:spPr/>
    </dgm:pt>
    <dgm:pt modelId="{B8D22EF7-0E4D-4EA8-953D-0CBBBD4F388C}" type="pres">
      <dgm:prSet presAssocID="{22782762-544C-4E7C-8DAB-9ED650831F3B}" presName="connTx" presStyleLbl="sibTrans2D1" presStyleIdx="0" presStyleCnt="2"/>
      <dgm:spPr/>
    </dgm:pt>
    <dgm:pt modelId="{7A607152-A04A-4107-A8A6-D4070F77E3FE}" type="pres">
      <dgm:prSet presAssocID="{6135664E-7219-4793-8A38-3646E34323B5}" presName="composite" presStyleCnt="0"/>
      <dgm:spPr/>
    </dgm:pt>
    <dgm:pt modelId="{64787C93-0BCE-4CBB-99C2-2C9B6DE40D2C}" type="pres">
      <dgm:prSet presAssocID="{6135664E-7219-4793-8A38-3646E34323B5}" presName="parTx" presStyleLbl="node1" presStyleIdx="0" presStyleCnt="3">
        <dgm:presLayoutVars>
          <dgm:chMax val="0"/>
          <dgm:chPref val="0"/>
          <dgm:bulletEnabled val="1"/>
        </dgm:presLayoutVars>
      </dgm:prSet>
      <dgm:spPr/>
    </dgm:pt>
    <dgm:pt modelId="{D8598CB8-5305-4515-89DD-F28DFD33B2AE}" type="pres">
      <dgm:prSet presAssocID="{6135664E-7219-4793-8A38-3646E34323B5}" presName="parSh" presStyleLbl="node1" presStyleIdx="1" presStyleCnt="3"/>
      <dgm:spPr/>
    </dgm:pt>
    <dgm:pt modelId="{106745E1-5155-4AA6-8A21-DCA25543D3D4}" type="pres">
      <dgm:prSet presAssocID="{6135664E-7219-4793-8A38-3646E34323B5}" presName="desTx" presStyleLbl="fgAcc1" presStyleIdx="1" presStyleCnt="3" custScaleX="120756" custScaleY="75984">
        <dgm:presLayoutVars>
          <dgm:bulletEnabled val="1"/>
        </dgm:presLayoutVars>
      </dgm:prSet>
      <dgm:spPr/>
    </dgm:pt>
    <dgm:pt modelId="{997B2989-1D6B-4E4D-8EA7-6C3538DB7C7B}" type="pres">
      <dgm:prSet presAssocID="{25A327E7-39EA-410A-B028-AFD3B5AC2506}" presName="sibTrans" presStyleLbl="sibTrans2D1" presStyleIdx="1" presStyleCnt="2"/>
      <dgm:spPr/>
    </dgm:pt>
    <dgm:pt modelId="{40B2A97A-478F-4818-B9DA-44BD9BE729BF}" type="pres">
      <dgm:prSet presAssocID="{25A327E7-39EA-410A-B028-AFD3B5AC2506}" presName="connTx" presStyleLbl="sibTrans2D1" presStyleIdx="1" presStyleCnt="2"/>
      <dgm:spPr/>
    </dgm:pt>
    <dgm:pt modelId="{A26D0524-3CE6-47C7-8A80-BAA7230FE9CF}" type="pres">
      <dgm:prSet presAssocID="{FE236168-DA4A-499A-8063-0DCFE426E607}" presName="composite" presStyleCnt="0"/>
      <dgm:spPr/>
    </dgm:pt>
    <dgm:pt modelId="{EB1C0A53-D9FD-4F86-BF31-E5D86B1846C8}" type="pres">
      <dgm:prSet presAssocID="{FE236168-DA4A-499A-8063-0DCFE426E607}" presName="parTx" presStyleLbl="node1" presStyleIdx="1" presStyleCnt="3">
        <dgm:presLayoutVars>
          <dgm:chMax val="0"/>
          <dgm:chPref val="0"/>
          <dgm:bulletEnabled val="1"/>
        </dgm:presLayoutVars>
      </dgm:prSet>
      <dgm:spPr/>
    </dgm:pt>
    <dgm:pt modelId="{96A4B2A1-2AB7-47CC-B769-ABBF194F8CB5}" type="pres">
      <dgm:prSet presAssocID="{FE236168-DA4A-499A-8063-0DCFE426E607}" presName="parSh" presStyleLbl="node1" presStyleIdx="2" presStyleCnt="3"/>
      <dgm:spPr/>
    </dgm:pt>
    <dgm:pt modelId="{606484B0-BBD8-456C-9FF6-1BEAFC0EC44E}" type="pres">
      <dgm:prSet presAssocID="{FE236168-DA4A-499A-8063-0DCFE426E607}" presName="desTx" presStyleLbl="fgAcc1" presStyleIdx="2" presStyleCnt="3" custScaleY="75623">
        <dgm:presLayoutVars>
          <dgm:bulletEnabled val="1"/>
        </dgm:presLayoutVars>
      </dgm:prSet>
      <dgm:spPr/>
    </dgm:pt>
  </dgm:ptLst>
  <dgm:cxnLst>
    <dgm:cxn modelId="{CF43EB0E-DF45-4076-A5B1-2E902D725F62}" type="presOf" srcId="{9E0D9E2F-CA81-415D-B01B-12F2B01629EE}" destId="{606484B0-BBD8-456C-9FF6-1BEAFC0EC44E}" srcOrd="0" destOrd="1" presId="urn:microsoft.com/office/officeart/2005/8/layout/process3"/>
    <dgm:cxn modelId="{E6DCA521-7AC3-49EE-91DB-2DF6F4B8F392}" srcId="{5A12406E-FB46-4524-A6E6-70DA516C41DD}" destId="{83E49BFC-9E57-4492-9EDF-983C9DD02428}" srcOrd="0" destOrd="0" parTransId="{AD8EA573-0C02-4072-99E6-837107D69F19}" sibTransId="{33328C51-D7CA-4AB0-9D9E-0F8B400B20E7}"/>
    <dgm:cxn modelId="{1AFC3D2D-DC2E-468A-8B58-9D49D0BE83C9}" srcId="{5A12406E-FB46-4524-A6E6-70DA516C41DD}" destId="{0A2E0096-B0CC-430F-B9A1-964D3D1547C0}" srcOrd="1" destOrd="0" parTransId="{8D677311-15FD-47E4-9354-468CA0433783}" sibTransId="{A6065A23-5975-4351-89F5-DE696AB8D685}"/>
    <dgm:cxn modelId="{4947C435-5394-459B-B7DA-5963194D65C9}" srcId="{A5104273-E609-4D01-AF0A-A9998F0D24C8}" destId="{FE236168-DA4A-499A-8063-0DCFE426E607}" srcOrd="2" destOrd="0" parTransId="{BD615503-BA13-4A17-86C0-1D0BD2480A41}" sibTransId="{E95D4817-9772-44DA-BB4E-A2266BFF733D}"/>
    <dgm:cxn modelId="{80EB9937-0F04-4084-9C58-7A84FF81A510}" type="presOf" srcId="{FE236168-DA4A-499A-8063-0DCFE426E607}" destId="{EB1C0A53-D9FD-4F86-BF31-E5D86B1846C8}" srcOrd="0" destOrd="0" presId="urn:microsoft.com/office/officeart/2005/8/layout/process3"/>
    <dgm:cxn modelId="{EC7E015C-BCC8-42A9-8719-4B32AF48593D}" type="presOf" srcId="{22782762-544C-4E7C-8DAB-9ED650831F3B}" destId="{B8D22EF7-0E4D-4EA8-953D-0CBBBD4F388C}" srcOrd="1" destOrd="0" presId="urn:microsoft.com/office/officeart/2005/8/layout/process3"/>
    <dgm:cxn modelId="{2B89415C-D3C3-404C-8E91-CBC6699E0A58}" type="presOf" srcId="{A6E05ABC-6ADA-4AA0-A60A-DA18144BF08F}" destId="{106745E1-5155-4AA6-8A21-DCA25543D3D4}" srcOrd="0" destOrd="2" presId="urn:microsoft.com/office/officeart/2005/8/layout/process3"/>
    <dgm:cxn modelId="{674CA75D-290D-43E6-821D-4EA8DABD9D57}" type="presOf" srcId="{D3DD0F0F-FEF3-4893-B620-DEE10DE2AC82}" destId="{106745E1-5155-4AA6-8A21-DCA25543D3D4}" srcOrd="0" destOrd="1" presId="urn:microsoft.com/office/officeart/2005/8/layout/process3"/>
    <dgm:cxn modelId="{C4207341-6FC8-424C-B1BF-8E787D101121}" type="presOf" srcId="{83E49BFC-9E57-4492-9EDF-983C9DD02428}" destId="{4FE6CF48-D137-4E9E-B687-0302B7622597}" srcOrd="0" destOrd="0" presId="urn:microsoft.com/office/officeart/2005/8/layout/process3"/>
    <dgm:cxn modelId="{F801D661-BA1C-4208-8E4C-8C9DCED8AD9E}" type="presOf" srcId="{6135664E-7219-4793-8A38-3646E34323B5}" destId="{D8598CB8-5305-4515-89DD-F28DFD33B2AE}" srcOrd="1" destOrd="0" presId="urn:microsoft.com/office/officeart/2005/8/layout/process3"/>
    <dgm:cxn modelId="{752A7C46-FBE3-4002-A0F1-B7E3FAF36326}" srcId="{6135664E-7219-4793-8A38-3646E34323B5}" destId="{D3DD0F0F-FEF3-4893-B620-DEE10DE2AC82}" srcOrd="1" destOrd="0" parTransId="{D958D8BA-A40D-45C5-B5D4-A0ADA9894E32}" sibTransId="{E253ED4A-9CDA-4AA4-A117-722357D8ABAC}"/>
    <dgm:cxn modelId="{838DAB4A-FF22-474D-98A9-BF05DA74EF63}" type="presOf" srcId="{A5104273-E609-4D01-AF0A-A9998F0D24C8}" destId="{AC739E4B-62C7-40B7-930E-81B59A4F3D89}" srcOrd="0" destOrd="0" presId="urn:microsoft.com/office/officeart/2005/8/layout/process3"/>
    <dgm:cxn modelId="{AF1BCD4A-D797-45B6-BF5F-87F5D0BDB5C3}" srcId="{FE236168-DA4A-499A-8063-0DCFE426E607}" destId="{9E0D9E2F-CA81-415D-B01B-12F2B01629EE}" srcOrd="1" destOrd="0" parTransId="{0FEEBC17-0911-4A27-BD7A-42B552E37D0F}" sibTransId="{DA3AE74F-AED8-4447-8B19-32A7DFD58A4B}"/>
    <dgm:cxn modelId="{8E3AD54D-CE21-4FB1-A292-1F3003E67C1B}" type="presOf" srcId="{5A12406E-FB46-4524-A6E6-70DA516C41DD}" destId="{F40FD53F-8DAD-4284-834A-EC86606CED0C}" srcOrd="0" destOrd="0" presId="urn:microsoft.com/office/officeart/2005/8/layout/process3"/>
    <dgm:cxn modelId="{C16E7451-2FB2-4609-8B67-C9D6B5323B64}" srcId="{6135664E-7219-4793-8A38-3646E34323B5}" destId="{A6E05ABC-6ADA-4AA0-A60A-DA18144BF08F}" srcOrd="2" destOrd="0" parTransId="{FF9459A4-7F59-46AA-9AC7-91AB06745701}" sibTransId="{941695BA-C699-4F0D-8EAB-DD862B1708E7}"/>
    <dgm:cxn modelId="{58A0C47A-9E0A-490D-BE7F-3F7CA13BF76C}" type="presOf" srcId="{3E3E550C-B30B-48B5-B0E6-88278086D2CF}" destId="{106745E1-5155-4AA6-8A21-DCA25543D3D4}" srcOrd="0" destOrd="0" presId="urn:microsoft.com/office/officeart/2005/8/layout/process3"/>
    <dgm:cxn modelId="{96B9C77E-7866-4266-B441-DC66AE39A0AC}" type="presOf" srcId="{22782762-544C-4E7C-8DAB-9ED650831F3B}" destId="{78CB45D8-4D24-4440-B79A-7D8BEBCC755C}" srcOrd="0" destOrd="0" presId="urn:microsoft.com/office/officeart/2005/8/layout/process3"/>
    <dgm:cxn modelId="{DC4B0D8A-7C41-4DC0-8521-5B3B77B1A908}" type="presOf" srcId="{91C8CEAC-B1A0-4E07-96DE-F0632F4DFB00}" destId="{606484B0-BBD8-456C-9FF6-1BEAFC0EC44E}" srcOrd="0" destOrd="0" presId="urn:microsoft.com/office/officeart/2005/8/layout/process3"/>
    <dgm:cxn modelId="{563C6A96-7666-478A-9501-411B5F6297E3}" srcId="{A5104273-E609-4D01-AF0A-A9998F0D24C8}" destId="{6135664E-7219-4793-8A38-3646E34323B5}" srcOrd="1" destOrd="0" parTransId="{0464B579-9940-438E-980E-CFDE19E410E3}" sibTransId="{25A327E7-39EA-410A-B028-AFD3B5AC2506}"/>
    <dgm:cxn modelId="{E6A0DB98-EAE2-4834-9C64-E29A9435C55A}" type="presOf" srcId="{FE236168-DA4A-499A-8063-0DCFE426E607}" destId="{96A4B2A1-2AB7-47CC-B769-ABBF194F8CB5}" srcOrd="1" destOrd="0" presId="urn:microsoft.com/office/officeart/2005/8/layout/process3"/>
    <dgm:cxn modelId="{F10C1AA5-AF90-4C6A-9B39-BE4F93AE5B3A}" srcId="{6135664E-7219-4793-8A38-3646E34323B5}" destId="{3E3E550C-B30B-48B5-B0E6-88278086D2CF}" srcOrd="0" destOrd="0" parTransId="{812148A3-D4AE-4E09-9AB8-10DDD8FD13A0}" sibTransId="{13FD11C1-ABBC-4FA8-A25B-3022B615C657}"/>
    <dgm:cxn modelId="{00A066B1-C4E6-43C5-A502-91A6B6D18A4E}" type="presOf" srcId="{5A12406E-FB46-4524-A6E6-70DA516C41DD}" destId="{D4B3D98B-8BCB-46F4-A002-CF651D239A88}" srcOrd="1" destOrd="0" presId="urn:microsoft.com/office/officeart/2005/8/layout/process3"/>
    <dgm:cxn modelId="{46A396C5-BF21-4A0E-BAA3-7D15C4051665}" type="presOf" srcId="{0A2E0096-B0CC-430F-B9A1-964D3D1547C0}" destId="{4FE6CF48-D137-4E9E-B687-0302B7622597}" srcOrd="0" destOrd="1" presId="urn:microsoft.com/office/officeart/2005/8/layout/process3"/>
    <dgm:cxn modelId="{2FA880C7-8D3A-4E0C-B3BE-C6390D4EE045}" srcId="{A5104273-E609-4D01-AF0A-A9998F0D24C8}" destId="{5A12406E-FB46-4524-A6E6-70DA516C41DD}" srcOrd="0" destOrd="0" parTransId="{728FEF72-4DAB-40EF-B31C-2C9ADA233111}" sibTransId="{22782762-544C-4E7C-8DAB-9ED650831F3B}"/>
    <dgm:cxn modelId="{42A1B6CB-E01F-48C6-93C1-02E584A0D86C}" type="presOf" srcId="{25A327E7-39EA-410A-B028-AFD3B5AC2506}" destId="{40B2A97A-478F-4818-B9DA-44BD9BE729BF}" srcOrd="1" destOrd="0" presId="urn:microsoft.com/office/officeart/2005/8/layout/process3"/>
    <dgm:cxn modelId="{B7911EE0-707F-4517-B1F0-D681CEA93F85}" srcId="{FE236168-DA4A-499A-8063-0DCFE426E607}" destId="{91C8CEAC-B1A0-4E07-96DE-F0632F4DFB00}" srcOrd="0" destOrd="0" parTransId="{BBB4AB38-3060-46A0-BBEF-A48B7BFA168F}" sibTransId="{123C779D-F06F-4354-84FF-686E539F49AA}"/>
    <dgm:cxn modelId="{B975DDE4-E238-4ED2-A5DC-FF1434266ADD}" type="presOf" srcId="{25A327E7-39EA-410A-B028-AFD3B5AC2506}" destId="{997B2989-1D6B-4E4D-8EA7-6C3538DB7C7B}" srcOrd="0" destOrd="0" presId="urn:microsoft.com/office/officeart/2005/8/layout/process3"/>
    <dgm:cxn modelId="{2AEF5EF1-7B91-4D96-A330-D4D755B55BCF}" type="presOf" srcId="{6135664E-7219-4793-8A38-3646E34323B5}" destId="{64787C93-0BCE-4CBB-99C2-2C9B6DE40D2C}" srcOrd="0" destOrd="0" presId="urn:microsoft.com/office/officeart/2005/8/layout/process3"/>
    <dgm:cxn modelId="{A9200972-FFC0-44A8-B1B1-0DA27033F821}" type="presParOf" srcId="{AC739E4B-62C7-40B7-930E-81B59A4F3D89}" destId="{6B2DE632-7606-48D0-9864-1B1D65FAA09E}" srcOrd="0" destOrd="0" presId="urn:microsoft.com/office/officeart/2005/8/layout/process3"/>
    <dgm:cxn modelId="{A02B40CE-778F-4DB7-A0EB-F5918F95A109}" type="presParOf" srcId="{6B2DE632-7606-48D0-9864-1B1D65FAA09E}" destId="{F40FD53F-8DAD-4284-834A-EC86606CED0C}" srcOrd="0" destOrd="0" presId="urn:microsoft.com/office/officeart/2005/8/layout/process3"/>
    <dgm:cxn modelId="{27B83BD9-1604-4356-82DC-C1F3F30F7902}" type="presParOf" srcId="{6B2DE632-7606-48D0-9864-1B1D65FAA09E}" destId="{D4B3D98B-8BCB-46F4-A002-CF651D239A88}" srcOrd="1" destOrd="0" presId="urn:microsoft.com/office/officeart/2005/8/layout/process3"/>
    <dgm:cxn modelId="{89AE94D1-6EFC-481F-85E4-26ADDEA316EA}" type="presParOf" srcId="{6B2DE632-7606-48D0-9864-1B1D65FAA09E}" destId="{4FE6CF48-D137-4E9E-B687-0302B7622597}" srcOrd="2" destOrd="0" presId="urn:microsoft.com/office/officeart/2005/8/layout/process3"/>
    <dgm:cxn modelId="{E1FEC159-2531-49A5-B736-49A566E84365}" type="presParOf" srcId="{AC739E4B-62C7-40B7-930E-81B59A4F3D89}" destId="{78CB45D8-4D24-4440-B79A-7D8BEBCC755C}" srcOrd="1" destOrd="0" presId="urn:microsoft.com/office/officeart/2005/8/layout/process3"/>
    <dgm:cxn modelId="{CB74BA8C-D1FA-47B0-A1EB-1D210296245A}" type="presParOf" srcId="{78CB45D8-4D24-4440-B79A-7D8BEBCC755C}" destId="{B8D22EF7-0E4D-4EA8-953D-0CBBBD4F388C}" srcOrd="0" destOrd="0" presId="urn:microsoft.com/office/officeart/2005/8/layout/process3"/>
    <dgm:cxn modelId="{2491A7A9-8F43-4701-9DD4-C848959737BE}" type="presParOf" srcId="{AC739E4B-62C7-40B7-930E-81B59A4F3D89}" destId="{7A607152-A04A-4107-A8A6-D4070F77E3FE}" srcOrd="2" destOrd="0" presId="urn:microsoft.com/office/officeart/2005/8/layout/process3"/>
    <dgm:cxn modelId="{F740A24E-57CF-4507-891C-9F4BAC5857F7}" type="presParOf" srcId="{7A607152-A04A-4107-A8A6-D4070F77E3FE}" destId="{64787C93-0BCE-4CBB-99C2-2C9B6DE40D2C}" srcOrd="0" destOrd="0" presId="urn:microsoft.com/office/officeart/2005/8/layout/process3"/>
    <dgm:cxn modelId="{C0D306BC-240B-4B8B-9E07-FDBEBEFD1482}" type="presParOf" srcId="{7A607152-A04A-4107-A8A6-D4070F77E3FE}" destId="{D8598CB8-5305-4515-89DD-F28DFD33B2AE}" srcOrd="1" destOrd="0" presId="urn:microsoft.com/office/officeart/2005/8/layout/process3"/>
    <dgm:cxn modelId="{4BDF0E9A-CC1E-4EF8-B244-17E9F0F3C1A3}" type="presParOf" srcId="{7A607152-A04A-4107-A8A6-D4070F77E3FE}" destId="{106745E1-5155-4AA6-8A21-DCA25543D3D4}" srcOrd="2" destOrd="0" presId="urn:microsoft.com/office/officeart/2005/8/layout/process3"/>
    <dgm:cxn modelId="{7D438D29-7C57-494D-8183-7F95B377CD62}" type="presParOf" srcId="{AC739E4B-62C7-40B7-930E-81B59A4F3D89}" destId="{997B2989-1D6B-4E4D-8EA7-6C3538DB7C7B}" srcOrd="3" destOrd="0" presId="urn:microsoft.com/office/officeart/2005/8/layout/process3"/>
    <dgm:cxn modelId="{C0C4E504-99BC-44D1-B8AB-476E06D70080}" type="presParOf" srcId="{997B2989-1D6B-4E4D-8EA7-6C3538DB7C7B}" destId="{40B2A97A-478F-4818-B9DA-44BD9BE729BF}" srcOrd="0" destOrd="0" presId="urn:microsoft.com/office/officeart/2005/8/layout/process3"/>
    <dgm:cxn modelId="{41BF3A33-00A2-4358-B64F-E09D65EEB164}" type="presParOf" srcId="{AC739E4B-62C7-40B7-930E-81B59A4F3D89}" destId="{A26D0524-3CE6-47C7-8A80-BAA7230FE9CF}" srcOrd="4" destOrd="0" presId="urn:microsoft.com/office/officeart/2005/8/layout/process3"/>
    <dgm:cxn modelId="{25C7B250-B68C-4D4D-8CDE-598AC46342D6}" type="presParOf" srcId="{A26D0524-3CE6-47C7-8A80-BAA7230FE9CF}" destId="{EB1C0A53-D9FD-4F86-BF31-E5D86B1846C8}" srcOrd="0" destOrd="0" presId="urn:microsoft.com/office/officeart/2005/8/layout/process3"/>
    <dgm:cxn modelId="{4BE78F18-B957-4536-889D-CC389684C675}" type="presParOf" srcId="{A26D0524-3CE6-47C7-8A80-BAA7230FE9CF}" destId="{96A4B2A1-2AB7-47CC-B769-ABBF194F8CB5}" srcOrd="1" destOrd="0" presId="urn:microsoft.com/office/officeart/2005/8/layout/process3"/>
    <dgm:cxn modelId="{764602C1-DB2C-416A-A17A-E3E414C58852}" type="presParOf" srcId="{A26D0524-3CE6-47C7-8A80-BAA7230FE9CF}" destId="{606484B0-BBD8-456C-9FF6-1BEAFC0EC44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104273-E609-4D01-AF0A-A9998F0D24C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5A12406E-FB46-4524-A6E6-70DA516C41DD}">
      <dgm:prSet phldrT="[テキスト]" custT="1"/>
      <dgm:spPr>
        <a:solidFill>
          <a:schemeClr val="accent6">
            <a:lumMod val="60000"/>
            <a:lumOff val="40000"/>
          </a:schemeClr>
        </a:solidFill>
      </dgm:spPr>
      <dgm:t>
        <a:bodyPr/>
        <a:lstStyle/>
        <a:p>
          <a:r>
            <a:rPr kumimoji="1" lang="ja-JP" altLang="en-US" sz="2000" b="1" dirty="0">
              <a:solidFill>
                <a:schemeClr val="tx1"/>
              </a:solidFill>
              <a:latin typeface="AR Pゴシック体S" panose="020B0A00000000000000" pitchFamily="50" charset="-128"/>
              <a:ea typeface="AR Pゴシック体S" panose="020B0A00000000000000" pitchFamily="50" charset="-128"/>
            </a:rPr>
            <a:t>Ａ</a:t>
          </a:r>
        </a:p>
      </dgm:t>
    </dgm:pt>
    <dgm:pt modelId="{728FEF72-4DAB-40EF-B31C-2C9ADA233111}" type="parTrans" cxnId="{2FA880C7-8D3A-4E0C-B3BE-C6390D4EE045}">
      <dgm:prSet/>
      <dgm:spPr/>
      <dgm:t>
        <a:bodyPr/>
        <a:lstStyle/>
        <a:p>
          <a:endParaRPr kumimoji="1" lang="ja-JP" altLang="en-US"/>
        </a:p>
      </dgm:t>
    </dgm:pt>
    <dgm:pt modelId="{22782762-544C-4E7C-8DAB-9ED650831F3B}" type="sibTrans" cxnId="{2FA880C7-8D3A-4E0C-B3BE-C6390D4EE045}">
      <dgm:prSet/>
      <dgm:spPr/>
      <dgm:t>
        <a:bodyPr/>
        <a:lstStyle/>
        <a:p>
          <a:endParaRPr kumimoji="1" lang="ja-JP" altLang="en-US"/>
        </a:p>
      </dgm:t>
    </dgm:pt>
    <dgm:pt modelId="{83E49BFC-9E57-4492-9EDF-983C9DD02428}">
      <dgm:prSet phldrT="[テキスト]" custT="1"/>
      <dgm:spPr/>
      <dgm:t>
        <a:bodyPr/>
        <a:lstStyle/>
        <a:p>
          <a:r>
            <a:rPr kumimoji="1" lang="ja-JP" altLang="en-US" sz="1400" b="1" dirty="0">
              <a:latin typeface="+mn-ea"/>
              <a:ea typeface="+mn-ea"/>
            </a:rPr>
            <a:t>事故発生</a:t>
          </a:r>
        </a:p>
      </dgm:t>
    </dgm:pt>
    <dgm:pt modelId="{AD8EA573-0C02-4072-99E6-837107D69F19}" type="parTrans" cxnId="{E6DCA521-7AC3-49EE-91DB-2DF6F4B8F392}">
      <dgm:prSet/>
      <dgm:spPr/>
      <dgm:t>
        <a:bodyPr/>
        <a:lstStyle/>
        <a:p>
          <a:endParaRPr kumimoji="1" lang="ja-JP" altLang="en-US"/>
        </a:p>
      </dgm:t>
    </dgm:pt>
    <dgm:pt modelId="{33328C51-D7CA-4AB0-9D9E-0F8B400B20E7}" type="sibTrans" cxnId="{E6DCA521-7AC3-49EE-91DB-2DF6F4B8F392}">
      <dgm:prSet/>
      <dgm:spPr/>
      <dgm:t>
        <a:bodyPr/>
        <a:lstStyle/>
        <a:p>
          <a:endParaRPr kumimoji="1" lang="ja-JP" altLang="en-US"/>
        </a:p>
      </dgm:t>
    </dgm:pt>
    <dgm:pt modelId="{6135664E-7219-4793-8A38-3646E34323B5}">
      <dgm:prSet phldrT="[テキスト]"/>
      <dgm:spPr>
        <a:solidFill>
          <a:srgbClr val="FFE285"/>
        </a:solidFill>
      </dgm:spPr>
      <dgm:t>
        <a:bodyPr/>
        <a:lstStyle/>
        <a:p>
          <a:r>
            <a:rPr kumimoji="1" lang="ja-JP" altLang="en-US" b="1" dirty="0">
              <a:solidFill>
                <a:schemeClr val="tx1"/>
              </a:solidFill>
              <a:latin typeface="AR Pゴシック体S" panose="020B0A00000000000000" pitchFamily="50" charset="-128"/>
              <a:ea typeface="AR Pゴシック体S" panose="020B0A00000000000000" pitchFamily="50" charset="-128"/>
            </a:rPr>
            <a:t>Ｂ　</a:t>
          </a:r>
        </a:p>
      </dgm:t>
    </dgm:pt>
    <dgm:pt modelId="{0464B579-9940-438E-980E-CFDE19E410E3}" type="parTrans" cxnId="{563C6A96-7666-478A-9501-411B5F6297E3}">
      <dgm:prSet/>
      <dgm:spPr/>
      <dgm:t>
        <a:bodyPr/>
        <a:lstStyle/>
        <a:p>
          <a:endParaRPr kumimoji="1" lang="ja-JP" altLang="en-US"/>
        </a:p>
      </dgm:t>
    </dgm:pt>
    <dgm:pt modelId="{25A327E7-39EA-410A-B028-AFD3B5AC2506}" type="sibTrans" cxnId="{563C6A96-7666-478A-9501-411B5F6297E3}">
      <dgm:prSet/>
      <dgm:spPr/>
      <dgm:t>
        <a:bodyPr/>
        <a:lstStyle/>
        <a:p>
          <a:endParaRPr kumimoji="1" lang="ja-JP" altLang="en-US"/>
        </a:p>
      </dgm:t>
    </dgm:pt>
    <dgm:pt modelId="{3E3E550C-B30B-48B5-B0E6-88278086D2CF}">
      <dgm:prSet phldrT="[テキスト]" custT="1"/>
      <dgm:spPr/>
      <dgm:t>
        <a:bodyPr/>
        <a:lstStyle/>
        <a:p>
          <a:r>
            <a:rPr kumimoji="1" lang="ja-JP" altLang="en-US" sz="1400" b="1" dirty="0">
              <a:solidFill>
                <a:srgbClr val="FF0000"/>
              </a:solidFill>
              <a:latin typeface="+mn-ea"/>
              <a:ea typeface="+mn-ea"/>
            </a:rPr>
            <a:t>瞬間思考</a:t>
          </a:r>
          <a:r>
            <a:rPr kumimoji="1" lang="ja-JP" altLang="en-US" sz="1400" b="1" dirty="0">
              <a:solidFill>
                <a:schemeClr val="tx1"/>
              </a:solidFill>
              <a:latin typeface="+mn-ea"/>
              <a:ea typeface="+mn-ea"/>
            </a:rPr>
            <a:t>（ティッカーテープ思考）</a:t>
          </a:r>
        </a:p>
      </dgm:t>
    </dgm:pt>
    <dgm:pt modelId="{812148A3-D4AE-4E09-9AB8-10DDD8FD13A0}" type="parTrans" cxnId="{F10C1AA5-AF90-4C6A-9B39-BE4F93AE5B3A}">
      <dgm:prSet/>
      <dgm:spPr/>
      <dgm:t>
        <a:bodyPr/>
        <a:lstStyle/>
        <a:p>
          <a:endParaRPr kumimoji="1" lang="ja-JP" altLang="en-US"/>
        </a:p>
      </dgm:t>
    </dgm:pt>
    <dgm:pt modelId="{13FD11C1-ABBC-4FA8-A25B-3022B615C657}" type="sibTrans" cxnId="{F10C1AA5-AF90-4C6A-9B39-BE4F93AE5B3A}">
      <dgm:prSet/>
      <dgm:spPr/>
      <dgm:t>
        <a:bodyPr/>
        <a:lstStyle/>
        <a:p>
          <a:endParaRPr kumimoji="1" lang="ja-JP" altLang="en-US"/>
        </a:p>
      </dgm:t>
    </dgm:pt>
    <dgm:pt modelId="{FE236168-DA4A-499A-8063-0DCFE426E607}">
      <dgm:prSet phldrT="[テキスト]"/>
      <dgm:spPr>
        <a:solidFill>
          <a:srgbClr val="99FF66"/>
        </a:solidFill>
      </dgm:spPr>
      <dgm:t>
        <a:bodyPr/>
        <a:lstStyle/>
        <a:p>
          <a:r>
            <a:rPr kumimoji="1" lang="ja-JP" altLang="en-US" b="1" dirty="0">
              <a:solidFill>
                <a:schemeClr val="tx1"/>
              </a:solidFill>
              <a:latin typeface="AR Pゴシック体S" panose="020B0A00000000000000" pitchFamily="50" charset="-128"/>
              <a:ea typeface="AR Pゴシック体S" panose="020B0A00000000000000" pitchFamily="50" charset="-128"/>
            </a:rPr>
            <a:t>Ｃ</a:t>
          </a:r>
        </a:p>
      </dgm:t>
    </dgm:pt>
    <dgm:pt modelId="{BD615503-BA13-4A17-86C0-1D0BD2480A41}" type="parTrans" cxnId="{4947C435-5394-459B-B7DA-5963194D65C9}">
      <dgm:prSet/>
      <dgm:spPr/>
      <dgm:t>
        <a:bodyPr/>
        <a:lstStyle/>
        <a:p>
          <a:endParaRPr kumimoji="1" lang="ja-JP" altLang="en-US"/>
        </a:p>
      </dgm:t>
    </dgm:pt>
    <dgm:pt modelId="{E95D4817-9772-44DA-BB4E-A2266BFF733D}" type="sibTrans" cxnId="{4947C435-5394-459B-B7DA-5963194D65C9}">
      <dgm:prSet/>
      <dgm:spPr/>
      <dgm:t>
        <a:bodyPr/>
        <a:lstStyle/>
        <a:p>
          <a:endParaRPr kumimoji="1" lang="ja-JP" altLang="en-US"/>
        </a:p>
      </dgm:t>
    </dgm:pt>
    <dgm:pt modelId="{52101571-865B-4AF6-A092-23A172C73EF5}">
      <dgm:prSet phldrT="[テキスト]" custT="1"/>
      <dgm:spPr/>
      <dgm:t>
        <a:bodyPr/>
        <a:lstStyle/>
        <a:p>
          <a:r>
            <a:rPr kumimoji="1" lang="ja-JP" altLang="en-US" sz="1400" b="1" dirty="0">
              <a:latin typeface="+mn-ea"/>
              <a:ea typeface="+mn-ea"/>
            </a:rPr>
            <a:t>結果１：上司と喧嘩をする</a:t>
          </a:r>
        </a:p>
      </dgm:t>
    </dgm:pt>
    <dgm:pt modelId="{604A5BA3-2232-4EA9-BFBC-901CF3EEA8E2}" type="parTrans" cxnId="{06F22DD8-57D8-44EC-8096-D72868FB4D62}">
      <dgm:prSet/>
      <dgm:spPr/>
      <dgm:t>
        <a:bodyPr/>
        <a:lstStyle/>
        <a:p>
          <a:endParaRPr kumimoji="1" lang="ja-JP" altLang="en-US"/>
        </a:p>
      </dgm:t>
    </dgm:pt>
    <dgm:pt modelId="{B5FBE4DB-191F-4ECC-BF63-79F1D0C48D16}" type="sibTrans" cxnId="{06F22DD8-57D8-44EC-8096-D72868FB4D62}">
      <dgm:prSet/>
      <dgm:spPr/>
      <dgm:t>
        <a:bodyPr/>
        <a:lstStyle/>
        <a:p>
          <a:endParaRPr kumimoji="1" lang="ja-JP" altLang="en-US"/>
        </a:p>
      </dgm:t>
    </dgm:pt>
    <dgm:pt modelId="{0A2E0096-B0CC-430F-B9A1-964D3D1547C0}">
      <dgm:prSet phldrT="[テキスト]" custT="1"/>
      <dgm:spPr/>
      <dgm:t>
        <a:bodyPr/>
        <a:lstStyle/>
        <a:p>
          <a:r>
            <a:rPr kumimoji="1" lang="ja-JP" altLang="en-US" sz="1400" b="1" dirty="0">
              <a:latin typeface="+mn-ea"/>
              <a:ea typeface="+mn-ea"/>
            </a:rPr>
            <a:t>困難な出来事</a:t>
          </a:r>
        </a:p>
      </dgm:t>
    </dgm:pt>
    <dgm:pt modelId="{8D677311-15FD-47E4-9354-468CA0433783}" type="parTrans" cxnId="{1AFC3D2D-DC2E-468A-8B58-9D49D0BE83C9}">
      <dgm:prSet/>
      <dgm:spPr/>
      <dgm:t>
        <a:bodyPr/>
        <a:lstStyle/>
        <a:p>
          <a:endParaRPr kumimoji="1" lang="ja-JP" altLang="en-US"/>
        </a:p>
      </dgm:t>
    </dgm:pt>
    <dgm:pt modelId="{A6065A23-5975-4351-89F5-DE696AB8D685}" type="sibTrans" cxnId="{1AFC3D2D-DC2E-468A-8B58-9D49D0BE83C9}">
      <dgm:prSet/>
      <dgm:spPr/>
      <dgm:t>
        <a:bodyPr/>
        <a:lstStyle/>
        <a:p>
          <a:endParaRPr kumimoji="1" lang="ja-JP" altLang="en-US"/>
        </a:p>
      </dgm:t>
    </dgm:pt>
    <dgm:pt modelId="{9E0D9E2F-CA81-415D-B01B-12F2B01629EE}">
      <dgm:prSet phldrT="[テキスト]" custT="1"/>
      <dgm:spPr/>
      <dgm:t>
        <a:bodyPr/>
        <a:lstStyle/>
        <a:p>
          <a:r>
            <a:rPr kumimoji="1" lang="ja-JP" altLang="en-US" sz="1400" b="1" dirty="0">
              <a:latin typeface="+mn-ea"/>
              <a:ea typeface="+mn-ea"/>
            </a:rPr>
            <a:t>行動１：１日仕事にならない</a:t>
          </a:r>
        </a:p>
      </dgm:t>
    </dgm:pt>
    <dgm:pt modelId="{0FEEBC17-0911-4A27-BD7A-42B552E37D0F}" type="parTrans" cxnId="{AF1BCD4A-D797-45B6-BF5F-87F5D0BDB5C3}">
      <dgm:prSet/>
      <dgm:spPr/>
      <dgm:t>
        <a:bodyPr/>
        <a:lstStyle/>
        <a:p>
          <a:endParaRPr kumimoji="1" lang="ja-JP" altLang="en-US"/>
        </a:p>
      </dgm:t>
    </dgm:pt>
    <dgm:pt modelId="{DA3AE74F-AED8-4447-8B19-32A7DFD58A4B}" type="sibTrans" cxnId="{AF1BCD4A-D797-45B6-BF5F-87F5D0BDB5C3}">
      <dgm:prSet/>
      <dgm:spPr/>
      <dgm:t>
        <a:bodyPr/>
        <a:lstStyle/>
        <a:p>
          <a:endParaRPr kumimoji="1" lang="ja-JP" altLang="en-US"/>
        </a:p>
      </dgm:t>
    </dgm:pt>
    <dgm:pt modelId="{8BC66B1F-D9FA-4BB9-B376-DCD55CAC5D8D}">
      <dgm:prSet phldrT="[テキスト]" custT="1"/>
      <dgm:spPr/>
      <dgm:t>
        <a:bodyPr/>
        <a:lstStyle/>
        <a:p>
          <a:r>
            <a:rPr kumimoji="1" lang="ja-JP" altLang="en-US" sz="1400" b="1" dirty="0">
              <a:solidFill>
                <a:srgbClr val="FF0000"/>
              </a:solidFill>
              <a:latin typeface="+mn-ea"/>
              <a:ea typeface="+mn-ea"/>
            </a:rPr>
            <a:t>氷山思考</a:t>
          </a:r>
          <a:r>
            <a:rPr kumimoji="1" lang="ja-JP" altLang="en-US" sz="1400" b="1" dirty="0">
              <a:solidFill>
                <a:schemeClr val="tx1"/>
              </a:solidFill>
              <a:latin typeface="+mn-ea"/>
              <a:ea typeface="+mn-ea"/>
            </a:rPr>
            <a:t>（本音）</a:t>
          </a:r>
        </a:p>
      </dgm:t>
    </dgm:pt>
    <dgm:pt modelId="{2D244C0C-34E3-41AB-8FFD-6B73DA242B10}" type="parTrans" cxnId="{B2A90274-679C-4B9C-AD1A-3AF3CF50FD70}">
      <dgm:prSet/>
      <dgm:spPr/>
      <dgm:t>
        <a:bodyPr/>
        <a:lstStyle/>
        <a:p>
          <a:endParaRPr kumimoji="1" lang="ja-JP" altLang="en-US"/>
        </a:p>
      </dgm:t>
    </dgm:pt>
    <dgm:pt modelId="{B67EC89A-44F4-4FB7-BDD2-3E93EA82A6B9}" type="sibTrans" cxnId="{B2A90274-679C-4B9C-AD1A-3AF3CF50FD70}">
      <dgm:prSet/>
      <dgm:spPr/>
      <dgm:t>
        <a:bodyPr/>
        <a:lstStyle/>
        <a:p>
          <a:endParaRPr kumimoji="1" lang="ja-JP" altLang="en-US"/>
        </a:p>
      </dgm:t>
    </dgm:pt>
    <dgm:pt modelId="{AC739E4B-62C7-40B7-930E-81B59A4F3D89}" type="pres">
      <dgm:prSet presAssocID="{A5104273-E609-4D01-AF0A-A9998F0D24C8}" presName="linearFlow" presStyleCnt="0">
        <dgm:presLayoutVars>
          <dgm:dir/>
          <dgm:animLvl val="lvl"/>
          <dgm:resizeHandles val="exact"/>
        </dgm:presLayoutVars>
      </dgm:prSet>
      <dgm:spPr/>
    </dgm:pt>
    <dgm:pt modelId="{6B2DE632-7606-48D0-9864-1B1D65FAA09E}" type="pres">
      <dgm:prSet presAssocID="{5A12406E-FB46-4524-A6E6-70DA516C41DD}" presName="composite" presStyleCnt="0"/>
      <dgm:spPr/>
    </dgm:pt>
    <dgm:pt modelId="{F40FD53F-8DAD-4284-834A-EC86606CED0C}" type="pres">
      <dgm:prSet presAssocID="{5A12406E-FB46-4524-A6E6-70DA516C41DD}" presName="parTx" presStyleLbl="node1" presStyleIdx="0" presStyleCnt="3">
        <dgm:presLayoutVars>
          <dgm:chMax val="0"/>
          <dgm:chPref val="0"/>
          <dgm:bulletEnabled val="1"/>
        </dgm:presLayoutVars>
      </dgm:prSet>
      <dgm:spPr/>
    </dgm:pt>
    <dgm:pt modelId="{D4B3D98B-8BCB-46F4-A002-CF651D239A88}" type="pres">
      <dgm:prSet presAssocID="{5A12406E-FB46-4524-A6E6-70DA516C41DD}" presName="parSh" presStyleLbl="node1" presStyleIdx="0" presStyleCnt="3"/>
      <dgm:spPr/>
    </dgm:pt>
    <dgm:pt modelId="{4FE6CF48-D137-4E9E-B687-0302B7622597}" type="pres">
      <dgm:prSet presAssocID="{5A12406E-FB46-4524-A6E6-70DA516C41DD}" presName="desTx" presStyleLbl="fgAcc1" presStyleIdx="0" presStyleCnt="3" custScaleY="59171">
        <dgm:presLayoutVars>
          <dgm:bulletEnabled val="1"/>
        </dgm:presLayoutVars>
      </dgm:prSet>
      <dgm:spPr/>
    </dgm:pt>
    <dgm:pt modelId="{78CB45D8-4D24-4440-B79A-7D8BEBCC755C}" type="pres">
      <dgm:prSet presAssocID="{22782762-544C-4E7C-8DAB-9ED650831F3B}" presName="sibTrans" presStyleLbl="sibTrans2D1" presStyleIdx="0" presStyleCnt="2"/>
      <dgm:spPr/>
    </dgm:pt>
    <dgm:pt modelId="{B8D22EF7-0E4D-4EA8-953D-0CBBBD4F388C}" type="pres">
      <dgm:prSet presAssocID="{22782762-544C-4E7C-8DAB-9ED650831F3B}" presName="connTx" presStyleLbl="sibTrans2D1" presStyleIdx="0" presStyleCnt="2"/>
      <dgm:spPr/>
    </dgm:pt>
    <dgm:pt modelId="{7A607152-A04A-4107-A8A6-D4070F77E3FE}" type="pres">
      <dgm:prSet presAssocID="{6135664E-7219-4793-8A38-3646E34323B5}" presName="composite" presStyleCnt="0"/>
      <dgm:spPr/>
    </dgm:pt>
    <dgm:pt modelId="{64787C93-0BCE-4CBB-99C2-2C9B6DE40D2C}" type="pres">
      <dgm:prSet presAssocID="{6135664E-7219-4793-8A38-3646E34323B5}" presName="parTx" presStyleLbl="node1" presStyleIdx="0" presStyleCnt="3">
        <dgm:presLayoutVars>
          <dgm:chMax val="0"/>
          <dgm:chPref val="0"/>
          <dgm:bulletEnabled val="1"/>
        </dgm:presLayoutVars>
      </dgm:prSet>
      <dgm:spPr/>
    </dgm:pt>
    <dgm:pt modelId="{D8598CB8-5305-4515-89DD-F28DFD33B2AE}" type="pres">
      <dgm:prSet presAssocID="{6135664E-7219-4793-8A38-3646E34323B5}" presName="parSh" presStyleLbl="node1" presStyleIdx="1" presStyleCnt="3"/>
      <dgm:spPr/>
    </dgm:pt>
    <dgm:pt modelId="{106745E1-5155-4AA6-8A21-DCA25543D3D4}" type="pres">
      <dgm:prSet presAssocID="{6135664E-7219-4793-8A38-3646E34323B5}" presName="desTx" presStyleLbl="fgAcc1" presStyleIdx="1" presStyleCnt="3" custScaleX="120756" custScaleY="75984">
        <dgm:presLayoutVars>
          <dgm:bulletEnabled val="1"/>
        </dgm:presLayoutVars>
      </dgm:prSet>
      <dgm:spPr/>
    </dgm:pt>
    <dgm:pt modelId="{997B2989-1D6B-4E4D-8EA7-6C3538DB7C7B}" type="pres">
      <dgm:prSet presAssocID="{25A327E7-39EA-410A-B028-AFD3B5AC2506}" presName="sibTrans" presStyleLbl="sibTrans2D1" presStyleIdx="1" presStyleCnt="2"/>
      <dgm:spPr/>
    </dgm:pt>
    <dgm:pt modelId="{40B2A97A-478F-4818-B9DA-44BD9BE729BF}" type="pres">
      <dgm:prSet presAssocID="{25A327E7-39EA-410A-B028-AFD3B5AC2506}" presName="connTx" presStyleLbl="sibTrans2D1" presStyleIdx="1" presStyleCnt="2"/>
      <dgm:spPr/>
    </dgm:pt>
    <dgm:pt modelId="{A26D0524-3CE6-47C7-8A80-BAA7230FE9CF}" type="pres">
      <dgm:prSet presAssocID="{FE236168-DA4A-499A-8063-0DCFE426E607}" presName="composite" presStyleCnt="0"/>
      <dgm:spPr/>
    </dgm:pt>
    <dgm:pt modelId="{EB1C0A53-D9FD-4F86-BF31-E5D86B1846C8}" type="pres">
      <dgm:prSet presAssocID="{FE236168-DA4A-499A-8063-0DCFE426E607}" presName="parTx" presStyleLbl="node1" presStyleIdx="1" presStyleCnt="3">
        <dgm:presLayoutVars>
          <dgm:chMax val="0"/>
          <dgm:chPref val="0"/>
          <dgm:bulletEnabled val="1"/>
        </dgm:presLayoutVars>
      </dgm:prSet>
      <dgm:spPr/>
    </dgm:pt>
    <dgm:pt modelId="{96A4B2A1-2AB7-47CC-B769-ABBF194F8CB5}" type="pres">
      <dgm:prSet presAssocID="{FE236168-DA4A-499A-8063-0DCFE426E607}" presName="parSh" presStyleLbl="node1" presStyleIdx="2" presStyleCnt="3"/>
      <dgm:spPr/>
    </dgm:pt>
    <dgm:pt modelId="{606484B0-BBD8-456C-9FF6-1BEAFC0EC44E}" type="pres">
      <dgm:prSet presAssocID="{FE236168-DA4A-499A-8063-0DCFE426E607}" presName="desTx" presStyleLbl="fgAcc1" presStyleIdx="2" presStyleCnt="3">
        <dgm:presLayoutVars>
          <dgm:bulletEnabled val="1"/>
        </dgm:presLayoutVars>
      </dgm:prSet>
      <dgm:spPr/>
    </dgm:pt>
  </dgm:ptLst>
  <dgm:cxnLst>
    <dgm:cxn modelId="{804EF601-EC7B-46A3-9C2C-B218FCD4C852}" type="presOf" srcId="{25A327E7-39EA-410A-B028-AFD3B5AC2506}" destId="{40B2A97A-478F-4818-B9DA-44BD9BE729BF}" srcOrd="1" destOrd="0" presId="urn:microsoft.com/office/officeart/2005/8/layout/process3"/>
    <dgm:cxn modelId="{E6DCA521-7AC3-49EE-91DB-2DF6F4B8F392}" srcId="{5A12406E-FB46-4524-A6E6-70DA516C41DD}" destId="{83E49BFC-9E57-4492-9EDF-983C9DD02428}" srcOrd="0" destOrd="0" parTransId="{AD8EA573-0C02-4072-99E6-837107D69F19}" sibTransId="{33328C51-D7CA-4AB0-9D9E-0F8B400B20E7}"/>
    <dgm:cxn modelId="{1AFC3D2D-DC2E-468A-8B58-9D49D0BE83C9}" srcId="{5A12406E-FB46-4524-A6E6-70DA516C41DD}" destId="{0A2E0096-B0CC-430F-B9A1-964D3D1547C0}" srcOrd="1" destOrd="0" parTransId="{8D677311-15FD-47E4-9354-468CA0433783}" sibTransId="{A6065A23-5975-4351-89F5-DE696AB8D685}"/>
    <dgm:cxn modelId="{F8B79032-F9E3-43DB-B5B4-0A4574BC99E9}" type="presOf" srcId="{A5104273-E609-4D01-AF0A-A9998F0D24C8}" destId="{AC739E4B-62C7-40B7-930E-81B59A4F3D89}" srcOrd="0" destOrd="0" presId="urn:microsoft.com/office/officeart/2005/8/layout/process3"/>
    <dgm:cxn modelId="{4947C435-5394-459B-B7DA-5963194D65C9}" srcId="{A5104273-E609-4D01-AF0A-A9998F0D24C8}" destId="{FE236168-DA4A-499A-8063-0DCFE426E607}" srcOrd="2" destOrd="0" parTransId="{BD615503-BA13-4A17-86C0-1D0BD2480A41}" sibTransId="{E95D4817-9772-44DA-BB4E-A2266BFF733D}"/>
    <dgm:cxn modelId="{AF1BCD4A-D797-45B6-BF5F-87F5D0BDB5C3}" srcId="{FE236168-DA4A-499A-8063-0DCFE426E607}" destId="{9E0D9E2F-CA81-415D-B01B-12F2B01629EE}" srcOrd="1" destOrd="0" parTransId="{0FEEBC17-0911-4A27-BD7A-42B552E37D0F}" sibTransId="{DA3AE74F-AED8-4447-8B19-32A7DFD58A4B}"/>
    <dgm:cxn modelId="{A1EDBD6F-6F44-4D90-9176-BCB1DC891E5C}" type="presOf" srcId="{6135664E-7219-4793-8A38-3646E34323B5}" destId="{64787C93-0BCE-4CBB-99C2-2C9B6DE40D2C}" srcOrd="0" destOrd="0" presId="urn:microsoft.com/office/officeart/2005/8/layout/process3"/>
    <dgm:cxn modelId="{B2A90274-679C-4B9C-AD1A-3AF3CF50FD70}" srcId="{6135664E-7219-4793-8A38-3646E34323B5}" destId="{8BC66B1F-D9FA-4BB9-B376-DCD55CAC5D8D}" srcOrd="1" destOrd="0" parTransId="{2D244C0C-34E3-41AB-8FFD-6B73DA242B10}" sibTransId="{B67EC89A-44F4-4FB7-BDD2-3E93EA82A6B9}"/>
    <dgm:cxn modelId="{DF9DFC58-AD48-4CEF-A290-45B1BE409F48}" type="presOf" srcId="{FE236168-DA4A-499A-8063-0DCFE426E607}" destId="{EB1C0A53-D9FD-4F86-BF31-E5D86B1846C8}" srcOrd="0" destOrd="0" presId="urn:microsoft.com/office/officeart/2005/8/layout/process3"/>
    <dgm:cxn modelId="{D333AF83-3CBB-47DA-8A10-08A4A1EA071D}" type="presOf" srcId="{83E49BFC-9E57-4492-9EDF-983C9DD02428}" destId="{4FE6CF48-D137-4E9E-B687-0302B7622597}" srcOrd="0" destOrd="0" presId="urn:microsoft.com/office/officeart/2005/8/layout/process3"/>
    <dgm:cxn modelId="{B4C1A78E-3539-404B-9DA7-B021840FCD51}" type="presOf" srcId="{3E3E550C-B30B-48B5-B0E6-88278086D2CF}" destId="{106745E1-5155-4AA6-8A21-DCA25543D3D4}" srcOrd="0" destOrd="0" presId="urn:microsoft.com/office/officeart/2005/8/layout/process3"/>
    <dgm:cxn modelId="{563C6A96-7666-478A-9501-411B5F6297E3}" srcId="{A5104273-E609-4D01-AF0A-A9998F0D24C8}" destId="{6135664E-7219-4793-8A38-3646E34323B5}" srcOrd="1" destOrd="0" parTransId="{0464B579-9940-438E-980E-CFDE19E410E3}" sibTransId="{25A327E7-39EA-410A-B028-AFD3B5AC2506}"/>
    <dgm:cxn modelId="{F10C1AA5-AF90-4C6A-9B39-BE4F93AE5B3A}" srcId="{6135664E-7219-4793-8A38-3646E34323B5}" destId="{3E3E550C-B30B-48B5-B0E6-88278086D2CF}" srcOrd="0" destOrd="0" parTransId="{812148A3-D4AE-4E09-9AB8-10DDD8FD13A0}" sibTransId="{13FD11C1-ABBC-4FA8-A25B-3022B615C657}"/>
    <dgm:cxn modelId="{8C5B8FA7-60F4-4439-B6C4-D1894E747579}" type="presOf" srcId="{22782762-544C-4E7C-8DAB-9ED650831F3B}" destId="{78CB45D8-4D24-4440-B79A-7D8BEBCC755C}" srcOrd="0" destOrd="0" presId="urn:microsoft.com/office/officeart/2005/8/layout/process3"/>
    <dgm:cxn modelId="{A8024BAE-4F48-431C-92E8-E03532525157}" type="presOf" srcId="{0A2E0096-B0CC-430F-B9A1-964D3D1547C0}" destId="{4FE6CF48-D137-4E9E-B687-0302B7622597}" srcOrd="0" destOrd="1" presId="urn:microsoft.com/office/officeart/2005/8/layout/process3"/>
    <dgm:cxn modelId="{3DDB6DB1-E8EC-4F39-AC81-E33CD3AFF1BE}" type="presOf" srcId="{6135664E-7219-4793-8A38-3646E34323B5}" destId="{D8598CB8-5305-4515-89DD-F28DFD33B2AE}" srcOrd="1" destOrd="0" presId="urn:microsoft.com/office/officeart/2005/8/layout/process3"/>
    <dgm:cxn modelId="{F2B8C0B9-657E-4A1A-8D44-E28130A2E659}" type="presOf" srcId="{52101571-865B-4AF6-A092-23A172C73EF5}" destId="{606484B0-BBD8-456C-9FF6-1BEAFC0EC44E}" srcOrd="0" destOrd="0" presId="urn:microsoft.com/office/officeart/2005/8/layout/process3"/>
    <dgm:cxn modelId="{CE04A6BC-314A-44DC-8900-FF9E95DA4644}" type="presOf" srcId="{9E0D9E2F-CA81-415D-B01B-12F2B01629EE}" destId="{606484B0-BBD8-456C-9FF6-1BEAFC0EC44E}" srcOrd="0" destOrd="1" presId="urn:microsoft.com/office/officeart/2005/8/layout/process3"/>
    <dgm:cxn modelId="{2FA880C7-8D3A-4E0C-B3BE-C6390D4EE045}" srcId="{A5104273-E609-4D01-AF0A-A9998F0D24C8}" destId="{5A12406E-FB46-4524-A6E6-70DA516C41DD}" srcOrd="0" destOrd="0" parTransId="{728FEF72-4DAB-40EF-B31C-2C9ADA233111}" sibTransId="{22782762-544C-4E7C-8DAB-9ED650831F3B}"/>
    <dgm:cxn modelId="{6D9737CB-E060-4D43-AEFB-897FBCA6A6DA}" type="presOf" srcId="{FE236168-DA4A-499A-8063-0DCFE426E607}" destId="{96A4B2A1-2AB7-47CC-B769-ABBF194F8CB5}" srcOrd="1" destOrd="0" presId="urn:microsoft.com/office/officeart/2005/8/layout/process3"/>
    <dgm:cxn modelId="{06F22DD8-57D8-44EC-8096-D72868FB4D62}" srcId="{FE236168-DA4A-499A-8063-0DCFE426E607}" destId="{52101571-865B-4AF6-A092-23A172C73EF5}" srcOrd="0" destOrd="0" parTransId="{604A5BA3-2232-4EA9-BFBC-901CF3EEA8E2}" sibTransId="{B5FBE4DB-191F-4ECC-BF63-79F1D0C48D16}"/>
    <dgm:cxn modelId="{6781F8DF-FE6B-4630-8751-1A3FEE2455D4}" type="presOf" srcId="{5A12406E-FB46-4524-A6E6-70DA516C41DD}" destId="{D4B3D98B-8BCB-46F4-A002-CF651D239A88}" srcOrd="1" destOrd="0" presId="urn:microsoft.com/office/officeart/2005/8/layout/process3"/>
    <dgm:cxn modelId="{32C236F4-38C6-4C31-A77F-4BAB54000435}" type="presOf" srcId="{5A12406E-FB46-4524-A6E6-70DA516C41DD}" destId="{F40FD53F-8DAD-4284-834A-EC86606CED0C}" srcOrd="0" destOrd="0" presId="urn:microsoft.com/office/officeart/2005/8/layout/process3"/>
    <dgm:cxn modelId="{BEDAEEF4-5567-428B-89A1-756E5FE890D7}" type="presOf" srcId="{8BC66B1F-D9FA-4BB9-B376-DCD55CAC5D8D}" destId="{106745E1-5155-4AA6-8A21-DCA25543D3D4}" srcOrd="0" destOrd="1" presId="urn:microsoft.com/office/officeart/2005/8/layout/process3"/>
    <dgm:cxn modelId="{4F506BFA-9E54-4C75-9272-A46DE23AEC31}" type="presOf" srcId="{25A327E7-39EA-410A-B028-AFD3B5AC2506}" destId="{997B2989-1D6B-4E4D-8EA7-6C3538DB7C7B}" srcOrd="0" destOrd="0" presId="urn:microsoft.com/office/officeart/2005/8/layout/process3"/>
    <dgm:cxn modelId="{576A49FB-EC7E-4D0E-8E87-4480D81E5498}" type="presOf" srcId="{22782762-544C-4E7C-8DAB-9ED650831F3B}" destId="{B8D22EF7-0E4D-4EA8-953D-0CBBBD4F388C}" srcOrd="1" destOrd="0" presId="urn:microsoft.com/office/officeart/2005/8/layout/process3"/>
    <dgm:cxn modelId="{7B3D63D2-91D1-4CA2-A33C-313378B66A23}" type="presParOf" srcId="{AC739E4B-62C7-40B7-930E-81B59A4F3D89}" destId="{6B2DE632-7606-48D0-9864-1B1D65FAA09E}" srcOrd="0" destOrd="0" presId="urn:microsoft.com/office/officeart/2005/8/layout/process3"/>
    <dgm:cxn modelId="{DD836AC3-0780-4BC9-9CD0-F3A17E710A28}" type="presParOf" srcId="{6B2DE632-7606-48D0-9864-1B1D65FAA09E}" destId="{F40FD53F-8DAD-4284-834A-EC86606CED0C}" srcOrd="0" destOrd="0" presId="urn:microsoft.com/office/officeart/2005/8/layout/process3"/>
    <dgm:cxn modelId="{7EC1C298-8932-48EC-8DD9-5829704F3F90}" type="presParOf" srcId="{6B2DE632-7606-48D0-9864-1B1D65FAA09E}" destId="{D4B3D98B-8BCB-46F4-A002-CF651D239A88}" srcOrd="1" destOrd="0" presId="urn:microsoft.com/office/officeart/2005/8/layout/process3"/>
    <dgm:cxn modelId="{AFE9029B-E6EE-470C-958D-B31565B42343}" type="presParOf" srcId="{6B2DE632-7606-48D0-9864-1B1D65FAA09E}" destId="{4FE6CF48-D137-4E9E-B687-0302B7622597}" srcOrd="2" destOrd="0" presId="urn:microsoft.com/office/officeart/2005/8/layout/process3"/>
    <dgm:cxn modelId="{999F795E-BD87-4669-815F-78B4AF1A3A24}" type="presParOf" srcId="{AC739E4B-62C7-40B7-930E-81B59A4F3D89}" destId="{78CB45D8-4D24-4440-B79A-7D8BEBCC755C}" srcOrd="1" destOrd="0" presId="urn:microsoft.com/office/officeart/2005/8/layout/process3"/>
    <dgm:cxn modelId="{6D38BA3D-314F-469E-AF26-D3BDF2E122E6}" type="presParOf" srcId="{78CB45D8-4D24-4440-B79A-7D8BEBCC755C}" destId="{B8D22EF7-0E4D-4EA8-953D-0CBBBD4F388C}" srcOrd="0" destOrd="0" presId="urn:microsoft.com/office/officeart/2005/8/layout/process3"/>
    <dgm:cxn modelId="{167E5423-5A73-4B1D-943F-1789B073ABD1}" type="presParOf" srcId="{AC739E4B-62C7-40B7-930E-81B59A4F3D89}" destId="{7A607152-A04A-4107-A8A6-D4070F77E3FE}" srcOrd="2" destOrd="0" presId="urn:microsoft.com/office/officeart/2005/8/layout/process3"/>
    <dgm:cxn modelId="{02B4A992-BB2F-40FD-BA90-F2E782B9AEDD}" type="presParOf" srcId="{7A607152-A04A-4107-A8A6-D4070F77E3FE}" destId="{64787C93-0BCE-4CBB-99C2-2C9B6DE40D2C}" srcOrd="0" destOrd="0" presId="urn:microsoft.com/office/officeart/2005/8/layout/process3"/>
    <dgm:cxn modelId="{2C91D621-709A-4100-BF46-F54B0F8E60DB}" type="presParOf" srcId="{7A607152-A04A-4107-A8A6-D4070F77E3FE}" destId="{D8598CB8-5305-4515-89DD-F28DFD33B2AE}" srcOrd="1" destOrd="0" presId="urn:microsoft.com/office/officeart/2005/8/layout/process3"/>
    <dgm:cxn modelId="{A38134F2-D7AD-42E6-9016-2A57E02DCE3C}" type="presParOf" srcId="{7A607152-A04A-4107-A8A6-D4070F77E3FE}" destId="{106745E1-5155-4AA6-8A21-DCA25543D3D4}" srcOrd="2" destOrd="0" presId="urn:microsoft.com/office/officeart/2005/8/layout/process3"/>
    <dgm:cxn modelId="{135E179E-AF70-47F5-91DC-3980532C27F8}" type="presParOf" srcId="{AC739E4B-62C7-40B7-930E-81B59A4F3D89}" destId="{997B2989-1D6B-4E4D-8EA7-6C3538DB7C7B}" srcOrd="3" destOrd="0" presId="urn:microsoft.com/office/officeart/2005/8/layout/process3"/>
    <dgm:cxn modelId="{B1496259-6E5C-4C55-94A7-EC97DD88C09D}" type="presParOf" srcId="{997B2989-1D6B-4E4D-8EA7-6C3538DB7C7B}" destId="{40B2A97A-478F-4818-B9DA-44BD9BE729BF}" srcOrd="0" destOrd="0" presId="urn:microsoft.com/office/officeart/2005/8/layout/process3"/>
    <dgm:cxn modelId="{87DFCA96-4737-4F35-9B84-E4C1A5771182}" type="presParOf" srcId="{AC739E4B-62C7-40B7-930E-81B59A4F3D89}" destId="{A26D0524-3CE6-47C7-8A80-BAA7230FE9CF}" srcOrd="4" destOrd="0" presId="urn:microsoft.com/office/officeart/2005/8/layout/process3"/>
    <dgm:cxn modelId="{8D62DD92-FF34-4D7F-9B94-24A1AFC9E6E6}" type="presParOf" srcId="{A26D0524-3CE6-47C7-8A80-BAA7230FE9CF}" destId="{EB1C0A53-D9FD-4F86-BF31-E5D86B1846C8}" srcOrd="0" destOrd="0" presId="urn:microsoft.com/office/officeart/2005/8/layout/process3"/>
    <dgm:cxn modelId="{54287A49-7C2A-4AA7-BDBB-5C6B8A45404E}" type="presParOf" srcId="{A26D0524-3CE6-47C7-8A80-BAA7230FE9CF}" destId="{96A4B2A1-2AB7-47CC-B769-ABBF194F8CB5}" srcOrd="1" destOrd="0" presId="urn:microsoft.com/office/officeart/2005/8/layout/process3"/>
    <dgm:cxn modelId="{45A01D7B-8BD9-4E3F-A66D-E2774D4AF9A5}" type="presParOf" srcId="{A26D0524-3CE6-47C7-8A80-BAA7230FE9CF}" destId="{606484B0-BBD8-456C-9FF6-1BEAFC0EC44E}"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D2809-4E37-41EA-94F5-6505D6BCFF15}">
      <dsp:nvSpPr>
        <dsp:cNvPr id="0" name=""/>
        <dsp:cNvSpPr/>
      </dsp:nvSpPr>
      <dsp:spPr>
        <a:xfrm>
          <a:off x="2668491" y="0"/>
          <a:ext cx="1334245" cy="1016464"/>
        </a:xfrm>
        <a:prstGeom prst="trapezoid">
          <a:avLst>
            <a:gd name="adj" fmla="val 65632"/>
          </a:avLst>
        </a:prstGeom>
        <a:solidFill>
          <a:srgbClr val="99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r>
            <a:rPr kumimoji="1" lang="ja-JP" altLang="en-US" sz="1100" b="1" kern="1200" dirty="0">
              <a:latin typeface="メイリオ" panose="020B0604030504040204" pitchFamily="50" charset="-128"/>
              <a:ea typeface="メイリオ" panose="020B0604030504040204" pitchFamily="50" charset="-128"/>
            </a:rPr>
            <a:t>リアルタイム</a:t>
          </a:r>
          <a:br>
            <a:rPr kumimoji="1" lang="en-US" altLang="ja-JP" sz="1100" b="1" kern="1200" dirty="0">
              <a:latin typeface="メイリオ" panose="020B0604030504040204" pitchFamily="50" charset="-128"/>
              <a:ea typeface="メイリオ" panose="020B0604030504040204" pitchFamily="50" charset="-128"/>
            </a:rPr>
          </a:br>
          <a:r>
            <a:rPr kumimoji="1" lang="ja-JP" altLang="en-US" sz="1100" b="1" kern="1200" dirty="0">
              <a:latin typeface="メイリオ" panose="020B0604030504040204" pitchFamily="50" charset="-128"/>
              <a:ea typeface="メイリオ" panose="020B0604030504040204" pitchFamily="50" charset="-128"/>
            </a:rPr>
            <a:t>レジリエンス</a:t>
          </a:r>
        </a:p>
      </dsp:txBody>
      <dsp:txXfrm>
        <a:off x="2668491" y="0"/>
        <a:ext cx="1334245" cy="1016464"/>
      </dsp:txXfrm>
    </dsp:sp>
    <dsp:sp modelId="{6467EF83-44A8-438F-A73F-A3AC07580BF7}">
      <dsp:nvSpPr>
        <dsp:cNvPr id="0" name=""/>
        <dsp:cNvSpPr/>
      </dsp:nvSpPr>
      <dsp:spPr>
        <a:xfrm>
          <a:off x="1965130" y="1032606"/>
          <a:ext cx="2668491" cy="1016464"/>
        </a:xfrm>
        <a:prstGeom prst="trapezoid">
          <a:avLst>
            <a:gd name="adj" fmla="val 65632"/>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ts val="1200"/>
            </a:lnSpc>
            <a:spcBef>
              <a:spcPct val="0"/>
            </a:spcBef>
            <a:spcAft>
              <a:spcPct val="35000"/>
            </a:spcAft>
            <a:buNone/>
          </a:pPr>
          <a:r>
            <a:rPr kumimoji="1" lang="ja-JP" altLang="en-US" sz="1400" b="1" kern="1200" dirty="0">
              <a:solidFill>
                <a:schemeClr val="bg1"/>
              </a:solidFill>
              <a:latin typeface="メイリオ" panose="020B0604030504040204" pitchFamily="50" charset="-128"/>
              <a:ea typeface="メイリオ" panose="020B0604030504040204" pitchFamily="50" charset="-128"/>
            </a:rPr>
            <a:t>　　　　　</a:t>
          </a:r>
          <a:r>
            <a:rPr kumimoji="1" lang="ja-JP" altLang="en-US" sz="1200" b="1" kern="1200" dirty="0">
              <a:solidFill>
                <a:schemeClr val="bg1"/>
              </a:solidFill>
              <a:latin typeface="メイリオ" panose="020B0604030504040204" pitchFamily="50" charset="-128"/>
              <a:ea typeface="メイリオ" panose="020B0604030504040204" pitchFamily="50" charset="-128"/>
            </a:rPr>
            <a:t>大局的に</a:t>
          </a:r>
          <a:br>
            <a:rPr kumimoji="1" lang="en-US" altLang="ja-JP" sz="1200" b="1" kern="1200" dirty="0">
              <a:solidFill>
                <a:schemeClr val="bg1"/>
              </a:solidFill>
              <a:latin typeface="メイリオ" panose="020B0604030504040204" pitchFamily="50" charset="-128"/>
              <a:ea typeface="メイリオ" panose="020B0604030504040204" pitchFamily="50" charset="-128"/>
            </a:rPr>
          </a:br>
          <a:r>
            <a:rPr kumimoji="1" lang="ja-JP" altLang="en-US" sz="1200" b="1" kern="1200" dirty="0">
              <a:solidFill>
                <a:schemeClr val="bg1"/>
              </a:solidFill>
              <a:latin typeface="メイリオ" panose="020B0604030504040204" pitchFamily="50" charset="-128"/>
              <a:ea typeface="メイリオ" panose="020B0604030504040204" pitchFamily="50" charset="-128"/>
            </a:rPr>
            <a:t>　　　　　  とらえる</a:t>
          </a:r>
        </a:p>
      </dsp:txBody>
      <dsp:txXfrm>
        <a:off x="2432116" y="1032606"/>
        <a:ext cx="1734519" cy="1016464"/>
      </dsp:txXfrm>
    </dsp:sp>
    <dsp:sp modelId="{5FE7D1F6-4733-4BAB-BD16-C70BF2402974}">
      <dsp:nvSpPr>
        <dsp:cNvPr id="0" name=""/>
        <dsp:cNvSpPr/>
      </dsp:nvSpPr>
      <dsp:spPr>
        <a:xfrm>
          <a:off x="1334245" y="2032929"/>
          <a:ext cx="4002736" cy="1016464"/>
        </a:xfrm>
        <a:prstGeom prst="trapezoid">
          <a:avLst>
            <a:gd name="adj" fmla="val 65632"/>
          </a:avLst>
        </a:prstGeom>
        <a:solidFill>
          <a:srgbClr val="FFE2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心を静めて</a:t>
          </a:r>
          <a:br>
            <a:rPr kumimoji="1" lang="en-US" altLang="ja-JP" sz="1600" b="1" kern="1200" dirty="0">
              <a:latin typeface="メイリオ" panose="020B0604030504040204" pitchFamily="50" charset="-128"/>
              <a:ea typeface="メイリオ" panose="020B0604030504040204" pitchFamily="50" charset="-128"/>
            </a:rPr>
          </a:br>
          <a:r>
            <a:rPr kumimoji="1" lang="ja-JP" altLang="en-US" sz="1600" b="1" kern="1200" dirty="0">
              <a:latin typeface="メイリオ" panose="020B0604030504040204" pitchFamily="50" charset="-128"/>
              <a:ea typeface="メイリオ" panose="020B0604030504040204" pitchFamily="50" charset="-128"/>
            </a:rPr>
            <a:t>フォーカシングする</a:t>
          </a:r>
        </a:p>
      </dsp:txBody>
      <dsp:txXfrm>
        <a:off x="2034724" y="2032929"/>
        <a:ext cx="2601778" cy="1016464"/>
      </dsp:txXfrm>
    </dsp:sp>
    <dsp:sp modelId="{7AC09603-9C82-4E91-ABE2-30FCCDB8C9B4}">
      <dsp:nvSpPr>
        <dsp:cNvPr id="0" name=""/>
        <dsp:cNvSpPr/>
      </dsp:nvSpPr>
      <dsp:spPr>
        <a:xfrm>
          <a:off x="667122" y="3049393"/>
          <a:ext cx="5336982" cy="1016464"/>
        </a:xfrm>
        <a:prstGeom prst="trapezoid">
          <a:avLst>
            <a:gd name="adj" fmla="val 65632"/>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kumimoji="1" lang="ja-JP" altLang="en-US" sz="4500" kern="1200"/>
        </a:p>
      </dsp:txBody>
      <dsp:txXfrm>
        <a:off x="1601094" y="3049393"/>
        <a:ext cx="3469038" cy="1016464"/>
      </dsp:txXfrm>
    </dsp:sp>
    <dsp:sp modelId="{31357B2D-185D-4009-A785-6EAE8D7969CE}">
      <dsp:nvSpPr>
        <dsp:cNvPr id="0" name=""/>
        <dsp:cNvSpPr/>
      </dsp:nvSpPr>
      <dsp:spPr>
        <a:xfrm>
          <a:off x="0" y="4065858"/>
          <a:ext cx="6671228" cy="1016464"/>
        </a:xfrm>
        <a:prstGeom prst="trapezoid">
          <a:avLst>
            <a:gd name="adj" fmla="val 65632"/>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dirty="0">
              <a:solidFill>
                <a:schemeClr val="bg1"/>
              </a:solidFill>
              <a:latin typeface="メイリオ" panose="020B0604030504040204" pitchFamily="50" charset="-128"/>
              <a:ea typeface="メイリオ" panose="020B0604030504040204" pitchFamily="50" charset="-128"/>
            </a:rPr>
            <a:t>自分を</a:t>
          </a:r>
          <a:r>
            <a:rPr kumimoji="1" lang="en-US" altLang="ja-JP" sz="2800" b="1" kern="1200" dirty="0">
              <a:solidFill>
                <a:schemeClr val="bg1"/>
              </a:solidFill>
              <a:latin typeface="メイリオ" panose="020B0604030504040204" pitchFamily="50" charset="-128"/>
              <a:ea typeface="メイリオ" panose="020B0604030504040204" pitchFamily="50" charset="-128"/>
            </a:rPr>
            <a:t>ABC</a:t>
          </a:r>
          <a:r>
            <a:rPr kumimoji="1" lang="ja-JP" altLang="en-US" sz="2800" b="1" kern="1200" dirty="0">
              <a:solidFill>
                <a:schemeClr val="bg1"/>
              </a:solidFill>
              <a:latin typeface="メイリオ" panose="020B0604030504040204" pitchFamily="50" charset="-128"/>
              <a:ea typeface="メイリオ" panose="020B0604030504040204" pitchFamily="50" charset="-128"/>
            </a:rPr>
            <a:t>分析する</a:t>
          </a:r>
        </a:p>
      </dsp:txBody>
      <dsp:txXfrm>
        <a:off x="1167464" y="4065858"/>
        <a:ext cx="4336298" cy="1016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3D98B-8BCB-46F4-A002-CF651D239A88}">
      <dsp:nvSpPr>
        <dsp:cNvPr id="0" name=""/>
        <dsp:cNvSpPr/>
      </dsp:nvSpPr>
      <dsp:spPr>
        <a:xfrm>
          <a:off x="4873" y="235582"/>
          <a:ext cx="1598496" cy="917492"/>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solidFill>
                <a:schemeClr val="tx1"/>
              </a:solidFill>
              <a:latin typeface="AR Pゴシック体S" panose="020B0A00000000000000" pitchFamily="50" charset="-128"/>
              <a:ea typeface="AR Pゴシック体S" panose="020B0A00000000000000" pitchFamily="50" charset="-128"/>
            </a:rPr>
            <a:t>Ａ</a:t>
          </a:r>
        </a:p>
      </dsp:txBody>
      <dsp:txXfrm>
        <a:off x="4873" y="235582"/>
        <a:ext cx="1598496" cy="611661"/>
      </dsp:txXfrm>
    </dsp:sp>
    <dsp:sp modelId="{4FE6CF48-D137-4E9E-B687-0302B7622597}">
      <dsp:nvSpPr>
        <dsp:cNvPr id="0" name=""/>
        <dsp:cNvSpPr/>
      </dsp:nvSpPr>
      <dsp:spPr>
        <a:xfrm>
          <a:off x="332276" y="1177959"/>
          <a:ext cx="1598496" cy="9585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1" kern="1200" dirty="0">
              <a:latin typeface="+mn-ea"/>
              <a:ea typeface="+mn-ea"/>
            </a:rPr>
            <a:t>事故発生</a:t>
          </a:r>
        </a:p>
        <a:p>
          <a:pPr marL="114300" lvl="1" indent="-114300" algn="l" defTabSz="622300">
            <a:lnSpc>
              <a:spcPct val="90000"/>
            </a:lnSpc>
            <a:spcBef>
              <a:spcPct val="0"/>
            </a:spcBef>
            <a:spcAft>
              <a:spcPct val="15000"/>
            </a:spcAft>
            <a:buChar char="•"/>
          </a:pPr>
          <a:r>
            <a:rPr kumimoji="1" lang="ja-JP" altLang="en-US" sz="1400" b="1" kern="1200" dirty="0">
              <a:latin typeface="+mn-ea"/>
              <a:ea typeface="+mn-ea"/>
            </a:rPr>
            <a:t>困難な出来事</a:t>
          </a:r>
        </a:p>
      </dsp:txBody>
      <dsp:txXfrm>
        <a:off x="360352" y="1206035"/>
        <a:ext cx="1542344" cy="902418"/>
      </dsp:txXfrm>
    </dsp:sp>
    <dsp:sp modelId="{78CB45D8-4D24-4440-B79A-7D8BEBCC755C}">
      <dsp:nvSpPr>
        <dsp:cNvPr id="0" name=""/>
        <dsp:cNvSpPr/>
      </dsp:nvSpPr>
      <dsp:spPr>
        <a:xfrm rot="21508860">
          <a:off x="1845605" y="307991"/>
          <a:ext cx="513912" cy="3979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1845626" y="389169"/>
        <a:ext cx="394518" cy="238787"/>
      </dsp:txXfrm>
    </dsp:sp>
    <dsp:sp modelId="{D8598CB8-5305-4515-89DD-F28DFD33B2AE}">
      <dsp:nvSpPr>
        <dsp:cNvPr id="0" name=""/>
        <dsp:cNvSpPr/>
      </dsp:nvSpPr>
      <dsp:spPr>
        <a:xfrm>
          <a:off x="2572674" y="167489"/>
          <a:ext cx="1598496" cy="917492"/>
        </a:xfrm>
        <a:prstGeom prst="roundRect">
          <a:avLst>
            <a:gd name="adj" fmla="val 10000"/>
          </a:avLst>
        </a:prstGeom>
        <a:solidFill>
          <a:srgbClr val="FFE2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solidFill>
                <a:schemeClr val="tx1"/>
              </a:solidFill>
              <a:latin typeface="AR Pゴシック体S" panose="020B0A00000000000000" pitchFamily="50" charset="-128"/>
              <a:ea typeface="AR Pゴシック体S" panose="020B0A00000000000000" pitchFamily="50" charset="-128"/>
            </a:rPr>
            <a:t>Ｂ　</a:t>
          </a:r>
        </a:p>
      </dsp:txBody>
      <dsp:txXfrm>
        <a:off x="2572674" y="167489"/>
        <a:ext cx="1598496" cy="611661"/>
      </dsp:txXfrm>
    </dsp:sp>
    <dsp:sp modelId="{106745E1-5155-4AA6-8A21-DCA25543D3D4}">
      <dsp:nvSpPr>
        <dsp:cNvPr id="0" name=""/>
        <dsp:cNvSpPr/>
      </dsp:nvSpPr>
      <dsp:spPr>
        <a:xfrm>
          <a:off x="2734185" y="973681"/>
          <a:ext cx="1930280" cy="12309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1" kern="1200" dirty="0">
              <a:solidFill>
                <a:srgbClr val="FF0000"/>
              </a:solidFill>
              <a:latin typeface="+mn-ea"/>
              <a:ea typeface="+mn-ea"/>
            </a:rPr>
            <a:t>自分は何を考えているか</a:t>
          </a:r>
        </a:p>
        <a:p>
          <a:pPr marL="114300" lvl="1" indent="-114300" algn="l" defTabSz="622300">
            <a:lnSpc>
              <a:spcPct val="90000"/>
            </a:lnSpc>
            <a:spcBef>
              <a:spcPct val="0"/>
            </a:spcBef>
            <a:spcAft>
              <a:spcPct val="15000"/>
            </a:spcAft>
            <a:buChar char="•"/>
          </a:pPr>
          <a:r>
            <a:rPr kumimoji="1" lang="ja-JP" altLang="en-US" sz="1400" b="1" kern="1200" dirty="0">
              <a:solidFill>
                <a:srgbClr val="FF0000"/>
              </a:solidFill>
              <a:latin typeface="+mn-ea"/>
              <a:ea typeface="+mn-ea"/>
            </a:rPr>
            <a:t>なぜそうなったか</a:t>
          </a:r>
        </a:p>
        <a:p>
          <a:pPr marL="114300" lvl="1" indent="-114300" algn="l" defTabSz="622300">
            <a:lnSpc>
              <a:spcPct val="90000"/>
            </a:lnSpc>
            <a:spcBef>
              <a:spcPct val="0"/>
            </a:spcBef>
            <a:spcAft>
              <a:spcPct val="15000"/>
            </a:spcAft>
            <a:buChar char="•"/>
          </a:pPr>
          <a:r>
            <a:rPr kumimoji="1" lang="ja-JP" altLang="en-US" sz="1400" b="1" kern="1200" dirty="0">
              <a:solidFill>
                <a:srgbClr val="FF0000"/>
              </a:solidFill>
              <a:latin typeface="+mn-ea"/>
              <a:ea typeface="+mn-ea"/>
            </a:rPr>
            <a:t>次に何が起るか</a:t>
          </a:r>
        </a:p>
      </dsp:txBody>
      <dsp:txXfrm>
        <a:off x="2770238" y="1009734"/>
        <a:ext cx="1858174" cy="1158834"/>
      </dsp:txXfrm>
    </dsp:sp>
    <dsp:sp modelId="{997B2989-1D6B-4E4D-8EA7-6C3538DB7C7B}">
      <dsp:nvSpPr>
        <dsp:cNvPr id="0" name=""/>
        <dsp:cNvSpPr/>
      </dsp:nvSpPr>
      <dsp:spPr>
        <a:xfrm rot="1839">
          <a:off x="4454970" y="275071"/>
          <a:ext cx="601654" cy="3979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4454970" y="354635"/>
        <a:ext cx="482260" cy="238787"/>
      </dsp:txXfrm>
    </dsp:sp>
    <dsp:sp modelId="{96A4B2A1-2AB7-47CC-B769-ABBF194F8CB5}">
      <dsp:nvSpPr>
        <dsp:cNvPr id="0" name=""/>
        <dsp:cNvSpPr/>
      </dsp:nvSpPr>
      <dsp:spPr>
        <a:xfrm>
          <a:off x="5306368" y="168951"/>
          <a:ext cx="1598496" cy="917492"/>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solidFill>
                <a:schemeClr val="tx1"/>
              </a:solidFill>
              <a:latin typeface="AR Pゴシック体S" panose="020B0A00000000000000" pitchFamily="50" charset="-128"/>
              <a:ea typeface="AR Pゴシック体S" panose="020B0A00000000000000" pitchFamily="50" charset="-128"/>
            </a:rPr>
            <a:t>Ｃ</a:t>
          </a:r>
        </a:p>
      </dsp:txBody>
      <dsp:txXfrm>
        <a:off x="5306368" y="168951"/>
        <a:ext cx="1598496" cy="611661"/>
      </dsp:txXfrm>
    </dsp:sp>
    <dsp:sp modelId="{606484B0-BBD8-456C-9FF6-1BEAFC0EC44E}">
      <dsp:nvSpPr>
        <dsp:cNvPr id="0" name=""/>
        <dsp:cNvSpPr/>
      </dsp:nvSpPr>
      <dsp:spPr>
        <a:xfrm>
          <a:off x="5633771" y="978067"/>
          <a:ext cx="1598496" cy="12250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1" kern="1200" dirty="0">
              <a:latin typeface="+mn-ea"/>
              <a:ea typeface="+mn-ea"/>
            </a:rPr>
            <a:t>結果２：アサーションを考える</a:t>
          </a:r>
        </a:p>
        <a:p>
          <a:pPr marL="114300" lvl="1" indent="-114300" algn="l" defTabSz="622300">
            <a:lnSpc>
              <a:spcPct val="90000"/>
            </a:lnSpc>
            <a:spcBef>
              <a:spcPct val="0"/>
            </a:spcBef>
            <a:spcAft>
              <a:spcPct val="15000"/>
            </a:spcAft>
            <a:buChar char="•"/>
          </a:pPr>
          <a:r>
            <a:rPr kumimoji="1" lang="ja-JP" altLang="en-US" sz="1400" b="1" kern="1200" dirty="0">
              <a:latin typeface="+mn-ea"/>
              <a:ea typeface="+mn-ea"/>
            </a:rPr>
            <a:t>行動２：</a:t>
          </a:r>
          <a:r>
            <a:rPr kumimoji="1" lang="en-US" altLang="ja-JP" sz="1400" b="1" kern="1200" dirty="0">
              <a:latin typeface="+mn-ea"/>
              <a:ea typeface="+mn-ea"/>
            </a:rPr>
            <a:t>win-win</a:t>
          </a:r>
          <a:r>
            <a:rPr kumimoji="1" lang="ja-JP" altLang="en-US" sz="1400" b="1" kern="1200" dirty="0">
              <a:latin typeface="+mn-ea"/>
              <a:ea typeface="+mn-ea"/>
            </a:rPr>
            <a:t>の提案をする</a:t>
          </a:r>
        </a:p>
      </dsp:txBody>
      <dsp:txXfrm>
        <a:off x="5669653" y="1013949"/>
        <a:ext cx="1526732" cy="1153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3D98B-8BCB-46F4-A002-CF651D239A88}">
      <dsp:nvSpPr>
        <dsp:cNvPr id="0" name=""/>
        <dsp:cNvSpPr/>
      </dsp:nvSpPr>
      <dsp:spPr>
        <a:xfrm>
          <a:off x="4873" y="335860"/>
          <a:ext cx="1598496" cy="917492"/>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solidFill>
                <a:schemeClr val="tx1"/>
              </a:solidFill>
              <a:latin typeface="AR Pゴシック体S" panose="020B0A00000000000000" pitchFamily="50" charset="-128"/>
              <a:ea typeface="AR Pゴシック体S" panose="020B0A00000000000000" pitchFamily="50" charset="-128"/>
            </a:rPr>
            <a:t>Ａ</a:t>
          </a:r>
        </a:p>
      </dsp:txBody>
      <dsp:txXfrm>
        <a:off x="4873" y="335860"/>
        <a:ext cx="1598496" cy="611661"/>
      </dsp:txXfrm>
    </dsp:sp>
    <dsp:sp modelId="{4FE6CF48-D137-4E9E-B687-0302B7622597}">
      <dsp:nvSpPr>
        <dsp:cNvPr id="0" name=""/>
        <dsp:cNvSpPr/>
      </dsp:nvSpPr>
      <dsp:spPr>
        <a:xfrm>
          <a:off x="332276" y="1226792"/>
          <a:ext cx="1598496" cy="8094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1" kern="1200" dirty="0">
              <a:latin typeface="+mn-ea"/>
              <a:ea typeface="+mn-ea"/>
            </a:rPr>
            <a:t>事故発生</a:t>
          </a:r>
        </a:p>
        <a:p>
          <a:pPr marL="114300" lvl="1" indent="-114300" algn="l" defTabSz="622300">
            <a:lnSpc>
              <a:spcPct val="90000"/>
            </a:lnSpc>
            <a:spcBef>
              <a:spcPct val="0"/>
            </a:spcBef>
            <a:spcAft>
              <a:spcPct val="15000"/>
            </a:spcAft>
            <a:buChar char="•"/>
          </a:pPr>
          <a:r>
            <a:rPr kumimoji="1" lang="ja-JP" altLang="en-US" sz="1400" b="1" kern="1200" dirty="0">
              <a:latin typeface="+mn-ea"/>
              <a:ea typeface="+mn-ea"/>
            </a:rPr>
            <a:t>困難な出来事</a:t>
          </a:r>
        </a:p>
      </dsp:txBody>
      <dsp:txXfrm>
        <a:off x="355984" y="1250500"/>
        <a:ext cx="1551080" cy="762043"/>
      </dsp:txXfrm>
    </dsp:sp>
    <dsp:sp modelId="{78CB45D8-4D24-4440-B79A-7D8BEBCC755C}">
      <dsp:nvSpPr>
        <dsp:cNvPr id="0" name=""/>
        <dsp:cNvSpPr/>
      </dsp:nvSpPr>
      <dsp:spPr>
        <a:xfrm rot="21523032">
          <a:off x="1845631" y="413625"/>
          <a:ext cx="513860" cy="3979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1845646" y="494557"/>
        <a:ext cx="394466" cy="238787"/>
      </dsp:txXfrm>
    </dsp:sp>
    <dsp:sp modelId="{D8598CB8-5305-4515-89DD-F28DFD33B2AE}">
      <dsp:nvSpPr>
        <dsp:cNvPr id="0" name=""/>
        <dsp:cNvSpPr/>
      </dsp:nvSpPr>
      <dsp:spPr>
        <a:xfrm>
          <a:off x="2572674" y="278359"/>
          <a:ext cx="1598496" cy="917492"/>
        </a:xfrm>
        <a:prstGeom prst="roundRect">
          <a:avLst>
            <a:gd name="adj" fmla="val 10000"/>
          </a:avLst>
        </a:prstGeom>
        <a:solidFill>
          <a:srgbClr val="FFE2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solidFill>
                <a:schemeClr val="tx1"/>
              </a:solidFill>
              <a:latin typeface="AR Pゴシック体S" panose="020B0A00000000000000" pitchFamily="50" charset="-128"/>
              <a:ea typeface="AR Pゴシック体S" panose="020B0A00000000000000" pitchFamily="50" charset="-128"/>
            </a:rPr>
            <a:t>Ｂ　</a:t>
          </a:r>
        </a:p>
      </dsp:txBody>
      <dsp:txXfrm>
        <a:off x="2572674" y="278359"/>
        <a:ext cx="1598496" cy="611661"/>
      </dsp:txXfrm>
    </dsp:sp>
    <dsp:sp modelId="{106745E1-5155-4AA6-8A21-DCA25543D3D4}">
      <dsp:nvSpPr>
        <dsp:cNvPr id="0" name=""/>
        <dsp:cNvSpPr/>
      </dsp:nvSpPr>
      <dsp:spPr>
        <a:xfrm>
          <a:off x="2734185" y="1054291"/>
          <a:ext cx="1930280" cy="10394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1" kern="1200" dirty="0">
              <a:solidFill>
                <a:srgbClr val="FF0000"/>
              </a:solidFill>
              <a:latin typeface="+mn-ea"/>
              <a:ea typeface="+mn-ea"/>
            </a:rPr>
            <a:t>瞬間思考</a:t>
          </a:r>
          <a:r>
            <a:rPr kumimoji="1" lang="ja-JP" altLang="en-US" sz="1400" b="1" kern="1200" dirty="0">
              <a:solidFill>
                <a:schemeClr val="tx1"/>
              </a:solidFill>
              <a:latin typeface="+mn-ea"/>
              <a:ea typeface="+mn-ea"/>
            </a:rPr>
            <a:t>（ティッカーテープ思考）</a:t>
          </a:r>
        </a:p>
        <a:p>
          <a:pPr marL="114300" lvl="1" indent="-114300" algn="l" defTabSz="622300">
            <a:lnSpc>
              <a:spcPct val="90000"/>
            </a:lnSpc>
            <a:spcBef>
              <a:spcPct val="0"/>
            </a:spcBef>
            <a:spcAft>
              <a:spcPct val="15000"/>
            </a:spcAft>
            <a:buChar char="•"/>
          </a:pPr>
          <a:r>
            <a:rPr kumimoji="1" lang="ja-JP" altLang="en-US" sz="1400" b="1" kern="1200" dirty="0">
              <a:solidFill>
                <a:srgbClr val="FF0000"/>
              </a:solidFill>
              <a:latin typeface="+mn-ea"/>
              <a:ea typeface="+mn-ea"/>
            </a:rPr>
            <a:t>氷山思考</a:t>
          </a:r>
          <a:r>
            <a:rPr kumimoji="1" lang="ja-JP" altLang="en-US" sz="1400" b="1" kern="1200" dirty="0">
              <a:solidFill>
                <a:schemeClr val="tx1"/>
              </a:solidFill>
              <a:latin typeface="+mn-ea"/>
              <a:ea typeface="+mn-ea"/>
            </a:rPr>
            <a:t>（本音）</a:t>
          </a:r>
        </a:p>
      </dsp:txBody>
      <dsp:txXfrm>
        <a:off x="2764630" y="1084736"/>
        <a:ext cx="1869390" cy="978571"/>
      </dsp:txXfrm>
    </dsp:sp>
    <dsp:sp modelId="{997B2989-1D6B-4E4D-8EA7-6C3538DB7C7B}">
      <dsp:nvSpPr>
        <dsp:cNvPr id="0" name=""/>
        <dsp:cNvSpPr/>
      </dsp:nvSpPr>
      <dsp:spPr>
        <a:xfrm rot="21496743">
          <a:off x="4454834" y="343622"/>
          <a:ext cx="601925" cy="3979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4454861" y="425011"/>
        <a:ext cx="482531" cy="238787"/>
      </dsp:txXfrm>
    </dsp:sp>
    <dsp:sp modelId="{96A4B2A1-2AB7-47CC-B769-ABBF194F8CB5}">
      <dsp:nvSpPr>
        <dsp:cNvPr id="0" name=""/>
        <dsp:cNvSpPr/>
      </dsp:nvSpPr>
      <dsp:spPr>
        <a:xfrm>
          <a:off x="5306368" y="196225"/>
          <a:ext cx="1598496" cy="917492"/>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solidFill>
                <a:schemeClr val="tx1"/>
              </a:solidFill>
              <a:latin typeface="AR Pゴシック体S" panose="020B0A00000000000000" pitchFamily="50" charset="-128"/>
              <a:ea typeface="AR Pゴシック体S" panose="020B0A00000000000000" pitchFamily="50" charset="-128"/>
            </a:rPr>
            <a:t>Ｃ</a:t>
          </a:r>
        </a:p>
      </dsp:txBody>
      <dsp:txXfrm>
        <a:off x="5306368" y="196225"/>
        <a:ext cx="1598496" cy="611661"/>
      </dsp:txXfrm>
    </dsp:sp>
    <dsp:sp modelId="{606484B0-BBD8-456C-9FF6-1BEAFC0EC44E}">
      <dsp:nvSpPr>
        <dsp:cNvPr id="0" name=""/>
        <dsp:cNvSpPr/>
      </dsp:nvSpPr>
      <dsp:spPr>
        <a:xfrm>
          <a:off x="5633771" y="807886"/>
          <a:ext cx="1598496" cy="1368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kumimoji="1" lang="ja-JP" altLang="en-US" sz="1400" b="1" kern="1200" dirty="0">
              <a:latin typeface="+mn-ea"/>
              <a:ea typeface="+mn-ea"/>
            </a:rPr>
            <a:t>結果１：上司と喧嘩をする</a:t>
          </a:r>
        </a:p>
        <a:p>
          <a:pPr marL="114300" lvl="1" indent="-114300" algn="l" defTabSz="622300">
            <a:lnSpc>
              <a:spcPct val="90000"/>
            </a:lnSpc>
            <a:spcBef>
              <a:spcPct val="0"/>
            </a:spcBef>
            <a:spcAft>
              <a:spcPct val="15000"/>
            </a:spcAft>
            <a:buChar char="•"/>
          </a:pPr>
          <a:r>
            <a:rPr kumimoji="1" lang="ja-JP" altLang="en-US" sz="1400" b="1" kern="1200" dirty="0">
              <a:latin typeface="+mn-ea"/>
              <a:ea typeface="+mn-ea"/>
            </a:rPr>
            <a:t>行動１：１日仕事にならない</a:t>
          </a:r>
        </a:p>
      </dsp:txBody>
      <dsp:txXfrm>
        <a:off x="5673838" y="847953"/>
        <a:ext cx="1518362" cy="12878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7C884CD5-18F5-4B9F-8C34-190F5D5E7AAB}" type="datetimeFigureOut">
              <a:rPr kumimoji="1" lang="ja-JP" altLang="en-US" smtClean="0"/>
              <a:t>2023/11/7</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EB8739D6-43F8-425A-B599-65CBA8F5E2AA}" type="slidenum">
              <a:rPr kumimoji="1" lang="ja-JP" altLang="en-US" smtClean="0"/>
              <a:t>‹#›</a:t>
            </a:fld>
            <a:endParaRPr kumimoji="1" lang="ja-JP" altLang="en-US"/>
          </a:p>
        </p:txBody>
      </p:sp>
    </p:spTree>
    <p:extLst>
      <p:ext uri="{BB962C8B-B14F-4D97-AF65-F5344CB8AC3E}">
        <p14:creationId xmlns:p14="http://schemas.microsoft.com/office/powerpoint/2010/main" val="9117168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a:t>
            </a:fld>
            <a:endParaRPr kumimoji="1" lang="ja-JP" altLang="en-US"/>
          </a:p>
        </p:txBody>
      </p:sp>
    </p:spTree>
    <p:extLst>
      <p:ext uri="{BB962C8B-B14F-4D97-AF65-F5344CB8AC3E}">
        <p14:creationId xmlns:p14="http://schemas.microsoft.com/office/powerpoint/2010/main" val="287836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●「傾聴」できるには、訓練が必要</a:t>
            </a:r>
            <a:endParaRPr kumimoji="1" lang="en-US" altLang="ja-JP" dirty="0"/>
          </a:p>
          <a:p>
            <a:r>
              <a:rPr kumimoji="1" lang="ja-JP" altLang="en-US" dirty="0"/>
              <a:t>●自分の嫁さんを心に描いて「褒める」内容を考えて見る。悪い所はとめどめなく湧いて来るが、良い所は一つも思い浮かばない。ではダメ</a:t>
            </a:r>
            <a:endParaRPr kumimoji="1" lang="en-US" altLang="ja-JP" dirty="0"/>
          </a:p>
          <a:p>
            <a:r>
              <a:rPr kumimoji="1" lang="ja-JP" altLang="en-US" dirty="0"/>
              <a:t>●</a:t>
            </a:r>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11</a:t>
            </a:fld>
            <a:endParaRPr kumimoji="1" lang="ja-JP" altLang="en-US"/>
          </a:p>
        </p:txBody>
      </p:sp>
    </p:spTree>
    <p:extLst>
      <p:ext uri="{BB962C8B-B14F-4D97-AF65-F5344CB8AC3E}">
        <p14:creationId xmlns:p14="http://schemas.microsoft.com/office/powerpoint/2010/main" val="2492872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●会議中にリアルタイムワープロ筆記できた</a:t>
            </a:r>
            <a:endParaRPr kumimoji="1" lang="en-US" altLang="ja-JP" dirty="0"/>
          </a:p>
          <a:p>
            <a:r>
              <a:rPr kumimoji="1" lang="ja-JP" altLang="en-US" dirty="0"/>
              <a:t>●私は悪かったのではないか</a:t>
            </a:r>
            <a:endParaRPr kumimoji="1" lang="en-US" altLang="ja-JP" dirty="0"/>
          </a:p>
          <a:p>
            <a:r>
              <a:rPr lang="ja-JP" altLang="en-US" b="1" dirty="0">
                <a:latin typeface="メイリオ" panose="020B0604030504040204" pitchFamily="50" charset="-128"/>
                <a:ea typeface="メイリオ" panose="020B0604030504040204" pitchFamily="50" charset="-128"/>
              </a:rPr>
              <a:t>メモとは</a:t>
            </a:r>
            <a:endParaRPr lang="en-US" altLang="ja-JP" b="1" dirty="0">
              <a:latin typeface="メイリオ" panose="020B0604030504040204" pitchFamily="50" charset="-128"/>
              <a:ea typeface="メイリオ" panose="020B0604030504040204" pitchFamily="50" charset="-128"/>
            </a:endParaRPr>
          </a:p>
          <a:p>
            <a:r>
              <a:rPr kumimoji="1" lang="ja-JP" altLang="en-US" dirty="0"/>
              <a:t>精神世界と物質世界の橋渡し（変換器）</a:t>
            </a:r>
          </a:p>
          <a:p>
            <a:r>
              <a:rPr kumimoji="1" lang="ja-JP" altLang="en-US" dirty="0"/>
              <a:t>思考を具体的形に落とし込む</a:t>
            </a:r>
          </a:p>
          <a:p>
            <a:r>
              <a:rPr kumimoji="1" lang="ja-JP" altLang="en-US" dirty="0"/>
              <a:t>紙に書いて物質化する</a:t>
            </a:r>
          </a:p>
          <a:p>
            <a:r>
              <a:rPr kumimoji="1" lang="ja-JP" altLang="en-US" dirty="0"/>
              <a:t>作家、画家、彫刻家、デザイナー、作曲家科学者、技術者、建築家････</a:t>
            </a:r>
          </a:p>
          <a:p>
            <a:r>
              <a:rPr kumimoji="1" lang="ja-JP" altLang="en-US" dirty="0"/>
              <a:t>「相槌」以上にメモは相手に信用を与える（中島補佐はクレーマーを落ち着かせた）</a:t>
            </a:r>
          </a:p>
          <a:p>
            <a:r>
              <a:rPr kumimoji="1" lang="ja-JP" altLang="en-US" dirty="0"/>
              <a:t>１００円手帳、カレンダー、４色ボールペン、付箋</a:t>
            </a:r>
          </a:p>
          <a:p>
            <a:r>
              <a:rPr kumimoji="1" lang="ja-JP" altLang="en-US" dirty="0"/>
              <a:t>ローゼンタール効果、傍観者効果</a:t>
            </a:r>
            <a:endParaRPr kumimoji="1" lang="en-US" altLang="ja-JP" dirty="0"/>
          </a:p>
          <a:p>
            <a:r>
              <a:rPr lang="ja-JP" altLang="en-US" b="1" dirty="0">
                <a:latin typeface="メイリオ" panose="020B0604030504040204" pitchFamily="50" charset="-128"/>
                <a:ea typeface="メイリオ" panose="020B0604030504040204" pitchFamily="50" charset="-128"/>
              </a:rPr>
              <a:t>日記とは</a:t>
            </a:r>
          </a:p>
          <a:p>
            <a:r>
              <a:rPr kumimoji="1" lang="ja-JP" altLang="en-US" dirty="0"/>
              <a:t>１脳の活性化、記憶の定着化</a:t>
            </a:r>
          </a:p>
          <a:p>
            <a:r>
              <a:rPr kumimoji="1" lang="ja-JP" altLang="en-US" dirty="0"/>
              <a:t>２文章力語彙力の向上</a:t>
            </a:r>
          </a:p>
          <a:p>
            <a:r>
              <a:rPr kumimoji="1" lang="ja-JP" altLang="en-US" dirty="0"/>
              <a:t>３成長促進、仕事力アップ</a:t>
            </a:r>
          </a:p>
          <a:p>
            <a:r>
              <a:rPr kumimoji="1" lang="ja-JP" altLang="en-US" dirty="0"/>
              <a:t>４良い習慣形成</a:t>
            </a:r>
          </a:p>
          <a:p>
            <a:r>
              <a:rPr kumimoji="1" lang="ja-JP" altLang="en-US" dirty="0"/>
              <a:t>５自律神経コントロール（順天堂大学教授小松弘幸、呼吸が落ち着くから）</a:t>
            </a:r>
          </a:p>
          <a:p>
            <a:r>
              <a:rPr kumimoji="1" lang="ja-JP" altLang="en-US" dirty="0"/>
              <a:t>ネガティブストレス→書く→ポジティブストレス</a:t>
            </a:r>
          </a:p>
          <a:p>
            <a:r>
              <a:rPr kumimoji="1" lang="ja-JP" altLang="en-US" dirty="0"/>
              <a:t>森田療法</a:t>
            </a:r>
          </a:p>
          <a:p>
            <a:r>
              <a:rPr kumimoji="1" lang="ja-JP" altLang="en-US" dirty="0"/>
              <a:t>アクセンチュアの付箋</a:t>
            </a:r>
          </a:p>
          <a:p>
            <a:r>
              <a:rPr kumimoji="1" lang="ja-JP" altLang="en-US" dirty="0"/>
              <a:t>今日の「瞬間思考」のまとめ</a:t>
            </a:r>
          </a:p>
          <a:p>
            <a:r>
              <a:rPr kumimoji="1" lang="ja-JP" altLang="en-US" dirty="0"/>
              <a:t>　　　　→瞬間思考の結果→行動</a:t>
            </a:r>
          </a:p>
          <a:p>
            <a:r>
              <a:rPr kumimoji="1" lang="ja-JP" altLang="en-US" dirty="0"/>
              <a:t>　　　　→レジリエンス変換回路→別の結論・別の行動</a:t>
            </a:r>
          </a:p>
          <a:p>
            <a:r>
              <a:rPr kumimoji="1" lang="ja-JP" altLang="en-US" dirty="0"/>
              <a:t>レジリエンス力の熟成</a:t>
            </a:r>
          </a:p>
          <a:p>
            <a:r>
              <a:rPr kumimoji="1" lang="en-US" altLang="ja-JP" dirty="0"/>
              <a:t>KYT</a:t>
            </a:r>
            <a:r>
              <a:rPr kumimoji="1" lang="ja-JP" altLang="en-US" dirty="0"/>
              <a:t>の習慣化</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sz="1400">
                <a:solidFill>
                  <a:prstClr val="black"/>
                </a:solidFill>
                <a:latin typeface="Calibri"/>
                <a:ea typeface="ＭＳ Ｐゴシック" panose="020B0600070205080204" pitchFamily="50" charset="-128"/>
              </a:rPr>
              <a:pPr defTabSz="966064">
                <a:defRPr/>
              </a:pPr>
              <a:t>12</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3818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6850" y="822325"/>
            <a:ext cx="7291388" cy="4102100"/>
          </a:xfrm>
        </p:spPr>
      </p:sp>
      <p:sp>
        <p:nvSpPr>
          <p:cNvPr id="3" name="ノート プレースホルダー 2"/>
          <p:cNvSpPr>
            <a:spLocks noGrp="1"/>
          </p:cNvSpPr>
          <p:nvPr>
            <p:ph type="body" idx="1"/>
          </p:nvPr>
        </p:nvSpPr>
        <p:spPr/>
        <p:txBody>
          <a:bodyPr/>
          <a:lstStyle/>
          <a:p>
            <a:r>
              <a:rPr kumimoji="1" lang="ja-JP" altLang="en-US" b="1" dirty="0">
                <a:latin typeface="+mn-ea"/>
                <a:ea typeface="+mn-ea"/>
              </a:rPr>
              <a:t>○キーポイント：西洋医学のように、画期的効果は見えず時間がかかること</a:t>
            </a:r>
            <a:endParaRPr kumimoji="1" lang="en-US" altLang="ja-JP" b="1" dirty="0">
              <a:latin typeface="+mn-ea"/>
              <a:ea typeface="+mn-ea"/>
            </a:endParaRPr>
          </a:p>
          <a:p>
            <a:r>
              <a:rPr kumimoji="1" lang="ja-JP" altLang="en-US" b="1" dirty="0">
                <a:latin typeface="+mn-ea"/>
                <a:ea typeface="+mn-ea"/>
              </a:rPr>
              <a:t>○心とは血液の上にある匂い、湯気のようなもの。淀めば臭い。清流であれば、美味しいカジカ、アユも住める</a:t>
            </a:r>
            <a:endParaRPr kumimoji="1" lang="en-US" altLang="ja-JP" b="1" dirty="0">
              <a:latin typeface="+mn-ea"/>
              <a:ea typeface="+mn-ea"/>
            </a:endParaRPr>
          </a:p>
          <a:p>
            <a:r>
              <a:rPr kumimoji="1" lang="ja-JP" altLang="en-US" b="1" dirty="0">
                <a:latin typeface="+mn-ea"/>
                <a:ea typeface="+mn-ea"/>
              </a:rPr>
              <a:t>○私は前の会社で毎日、「真向法」の指導を受けていました</a:t>
            </a:r>
            <a:endParaRPr kumimoji="1" lang="en-US" altLang="ja-JP" b="1" dirty="0">
              <a:latin typeface="+mn-ea"/>
              <a:ea typeface="+mn-ea"/>
            </a:endParaRPr>
          </a:p>
          <a:p>
            <a:r>
              <a:rPr kumimoji="1" lang="ja-JP" altLang="en-US" b="1" dirty="0">
                <a:latin typeface="+mn-ea"/>
                <a:ea typeface="+mn-ea"/>
              </a:rPr>
              <a:t>○心の落ち込み⇒悲しい涙は下を向く／上を向けば涙は止まる。歩けば、悲しみも減る。ウォッチングジョグ。</a:t>
            </a:r>
            <a:endParaRPr kumimoji="1" lang="en-US" altLang="ja-JP" b="1" dirty="0">
              <a:latin typeface="+mn-ea"/>
              <a:ea typeface="+mn-ea"/>
            </a:endParaRPr>
          </a:p>
          <a:p>
            <a:r>
              <a:rPr kumimoji="1" lang="ja-JP" altLang="en-US" b="1" dirty="0">
                <a:latin typeface="+mn-ea"/>
                <a:ea typeface="+mn-ea"/>
              </a:rPr>
              <a:t>○体の落ち込み⇒「心身症」の多くはストレスが体の病となる。⇒ストレスを除去⇒治る。監督署で胃潰瘍の申告（二重帳簿作り）</a:t>
            </a:r>
            <a:endParaRPr kumimoji="1" lang="en-US" altLang="ja-JP" b="1" dirty="0">
              <a:latin typeface="+mn-ea"/>
              <a:ea typeface="+mn-ea"/>
            </a:endParaRPr>
          </a:p>
          <a:p>
            <a:r>
              <a:rPr kumimoji="1" lang="ja-JP" altLang="en-US" dirty="0"/>
              <a:t>〇こころとからだの関係／グローミュー（</a:t>
            </a:r>
            <a:r>
              <a:rPr lang="ja-JP" altLang="en-US" sz="1300" dirty="0"/>
              <a:t>後細動脈）</a:t>
            </a:r>
            <a:r>
              <a:rPr kumimoji="1" lang="ja-JP" altLang="en-US" dirty="0"/>
              <a:t>と潜在意識</a:t>
            </a:r>
            <a:endParaRPr kumimoji="1" lang="en-US" altLang="ja-JP" dirty="0"/>
          </a:p>
          <a:p>
            <a:r>
              <a:rPr kumimoji="1" lang="ja-JP" altLang="en-US" dirty="0"/>
              <a:t>〇傾聴法／ロジャーズ／共感されれば心が溶ける</a:t>
            </a:r>
            <a:endParaRPr kumimoji="1" lang="en-US" altLang="ja-JP" dirty="0"/>
          </a:p>
          <a:p>
            <a:r>
              <a:rPr kumimoji="1" lang="ja-JP" altLang="en-US" dirty="0"/>
              <a:t>〇認知行動療法／リスク評価と経過時間見積／開き直り：俺が悪いのではないじゃないか</a:t>
            </a:r>
            <a:endParaRPr kumimoji="1" lang="en-US" altLang="ja-JP" dirty="0"/>
          </a:p>
          <a:p>
            <a:r>
              <a:rPr kumimoji="1" lang="ja-JP" altLang="en-US" dirty="0"/>
              <a:t>〇交流分析／米国エリックバーン／エゴグラム／親、大人、子供</a:t>
            </a:r>
            <a:endParaRPr kumimoji="1" lang="en-US" altLang="ja-JP" dirty="0"/>
          </a:p>
          <a:p>
            <a:r>
              <a:rPr kumimoji="1" lang="ja-JP" altLang="en-US" dirty="0"/>
              <a:t>○アドラー心理学／コンプレックスの補償、共同体意識</a:t>
            </a:r>
            <a:endParaRPr kumimoji="1" lang="en-US" altLang="ja-JP" dirty="0"/>
          </a:p>
          <a:p>
            <a:r>
              <a:rPr kumimoji="1" lang="ja-JP" altLang="en-US" dirty="0"/>
              <a:t>〇休職中／クリニックで抗鬱剤を貰うだけでは治らない</a:t>
            </a:r>
            <a:endParaRPr kumimoji="1" lang="en-US" altLang="ja-JP" dirty="0"/>
          </a:p>
          <a:p>
            <a:r>
              <a:rPr kumimoji="1" lang="ja-JP" altLang="en-US" dirty="0"/>
              <a:t>〇高校生、大学生は、ディベート訓練、認知行動療法等自力救済訓練を受けるべきである</a:t>
            </a:r>
            <a:endParaRPr kumimoji="1" lang="en-US" altLang="ja-JP" dirty="0"/>
          </a:p>
          <a:p>
            <a:r>
              <a:rPr kumimoji="1" lang="ja-JP" altLang="en-US" dirty="0"/>
              <a:t>〇同時に経営者資質の資格が本当は必要なのだが</a:t>
            </a:r>
            <a:endParaRPr kumimoji="1" lang="en-US" altLang="ja-JP" dirty="0"/>
          </a:p>
          <a:p>
            <a:r>
              <a:rPr kumimoji="1" lang="ja-JP" altLang="en-US" dirty="0"/>
              <a:t>〇職場復帰できても元の職場は無理／自分にあった場所がある／転職も視野に入れる</a:t>
            </a:r>
            <a:endParaRPr kumimoji="1" lang="en-US" altLang="ja-JP" dirty="0"/>
          </a:p>
          <a:p>
            <a:r>
              <a:rPr kumimoji="1" lang="ja-JP" altLang="en-US" b="1" dirty="0"/>
              <a:t>○「人生の選択肢」→今の時代／「何がなんでもそれしか見ないあきらまめない」→「自分の分際を知る」、「あきらめる」、「価値転換」を図る</a:t>
            </a:r>
            <a:endParaRPr kumimoji="1" lang="en-US" altLang="ja-JP" b="1" dirty="0"/>
          </a:p>
          <a:p>
            <a:r>
              <a:rPr kumimoji="1" lang="ja-JP" altLang="en-US" dirty="0"/>
              <a:t>○肥田式強健法／正中心道／筋肉鍛錬</a:t>
            </a:r>
            <a:endParaRPr kumimoji="1" lang="en-US" altLang="ja-JP" dirty="0"/>
          </a:p>
          <a:p>
            <a:r>
              <a:rPr kumimoji="1" lang="ja-JP" altLang="en-US" dirty="0"/>
              <a:t>○自彊術／自彊術普及会／日本で最初の健康法、</a:t>
            </a:r>
            <a:endParaRPr kumimoji="1" lang="en-US" altLang="ja-JP" dirty="0"/>
          </a:p>
          <a:p>
            <a:r>
              <a:rPr kumimoji="1" lang="ja-JP" altLang="en-US" dirty="0"/>
              <a:t>○東洋医学で痔瘻を治す。西洋医学でイボ痔を治す。</a:t>
            </a:r>
            <a:endParaRPr kumimoji="1" lang="en-US" altLang="ja-JP" dirty="0"/>
          </a:p>
        </p:txBody>
      </p:sp>
      <p:sp>
        <p:nvSpPr>
          <p:cNvPr id="4" name="スライド番号プレースホルダー 3"/>
          <p:cNvSpPr>
            <a:spLocks noGrp="1"/>
          </p:cNvSpPr>
          <p:nvPr>
            <p:ph type="sldNum" sz="quarter" idx="10"/>
          </p:nvPr>
        </p:nvSpPr>
        <p:spPr/>
        <p:txBody>
          <a:bodyPr/>
          <a:lstStyle/>
          <a:p>
            <a:pPr defTabSz="966064">
              <a:defRPr/>
            </a:pPr>
            <a:fld id="{55738EA3-FDA6-4AF3-AD9F-DD6F6D0EAFE3}" type="slidenum">
              <a:rPr lang="ja-JP" altLang="en-US" sz="1400">
                <a:solidFill>
                  <a:prstClr val="black"/>
                </a:solidFill>
                <a:latin typeface="Calibri"/>
                <a:ea typeface="ＭＳ Ｐゴシック" panose="020B0600070205080204" pitchFamily="50" charset="-128"/>
              </a:rPr>
              <a:pPr defTabSz="966064">
                <a:defRPr/>
              </a:pPr>
              <a:t>13</a:t>
            </a:fld>
            <a:endParaRPr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4981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三白：白米、食塩、砂糖、小麦粉</a:t>
            </a:r>
            <a:endParaRPr kumimoji="1" lang="en-US" altLang="ja-JP" dirty="0"/>
          </a:p>
          <a:p>
            <a:r>
              <a:rPr kumimoji="1" lang="ja-JP" altLang="en-US" dirty="0"/>
              <a:t>人工物：栄養ドリンク、サプリ</a:t>
            </a:r>
            <a:endParaRPr kumimoji="1" lang="en-US" altLang="ja-JP" dirty="0"/>
          </a:p>
          <a:p>
            <a:r>
              <a:rPr kumimoji="1" lang="ja-JP" altLang="en-US" dirty="0"/>
              <a:t>言葉：コラーゲン、乳酸菌、アスタキサンチン、</a:t>
            </a:r>
            <a:endParaRPr kumimoji="1" lang="en-US" altLang="ja-JP" dirty="0"/>
          </a:p>
          <a:p>
            <a:endParaRPr kumimoji="1" lang="en-US" altLang="ja-JP" dirty="0"/>
          </a:p>
          <a:p>
            <a:r>
              <a:rPr kumimoji="1" lang="ja-JP" altLang="en-US" dirty="0"/>
              <a:t>全体食：大根と大根の葉、小魚、</a:t>
            </a:r>
            <a:endParaRPr kumimoji="1" lang="en-US" altLang="ja-JP"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14</a:t>
            </a:fld>
            <a:endParaRPr kumimoji="1" lang="ja-JP" altLang="en-US"/>
          </a:p>
        </p:txBody>
      </p:sp>
    </p:spTree>
    <p:extLst>
      <p:ext uri="{BB962C8B-B14F-4D97-AF65-F5344CB8AC3E}">
        <p14:creationId xmlns:p14="http://schemas.microsoft.com/office/powerpoint/2010/main" val="83458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dirty="0">
                <a:latin typeface="メイリオ" panose="020B0604030504040204" pitchFamily="50" charset="-128"/>
                <a:ea typeface="メイリオ" panose="020B0604030504040204" pitchFamily="50" charset="-128"/>
              </a:rPr>
              <a:t>◎血中糖分の消化、　ヘモグロビン消費、　　筋力</a:t>
            </a:r>
            <a:endParaRPr lang="en-US" altLang="ja-JP" b="1" dirty="0">
              <a:latin typeface="メイリオ" panose="020B0604030504040204" pitchFamily="50" charset="-128"/>
              <a:ea typeface="メイリオ" panose="020B0604030504040204" pitchFamily="50" charset="-128"/>
            </a:endParaRPr>
          </a:p>
          <a:p>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体内脂肪分の消化   ヘモグロビン温存   持久力</a:t>
            </a:r>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dirty="0"/>
              <a:t>◎</a:t>
            </a:r>
            <a:r>
              <a:rPr lang="ja-JP" altLang="en-US" dirty="0">
                <a:latin typeface="メイリオ" panose="020B0604030504040204" pitchFamily="50" charset="-128"/>
                <a:ea typeface="メイリオ" panose="020B0604030504040204" pitchFamily="50" charset="-128"/>
              </a:rPr>
              <a:t>太陽光（</a:t>
            </a:r>
            <a:r>
              <a:rPr lang="en-US" altLang="ja-JP" dirty="0">
                <a:latin typeface="メイリオ" panose="020B0604030504040204" pitchFamily="50" charset="-128"/>
                <a:ea typeface="メイリオ" panose="020B0604030504040204" pitchFamily="50" charset="-128"/>
              </a:rPr>
              <a:t>1000</a:t>
            </a:r>
            <a:r>
              <a:rPr lang="ja-JP" altLang="en-US" dirty="0">
                <a:latin typeface="メイリオ" panose="020B0604030504040204" pitchFamily="50" charset="-128"/>
                <a:ea typeface="メイリオ" panose="020B0604030504040204" pitchFamily="50" charset="-128"/>
              </a:rPr>
              <a:t>ルクス以上）を２時間浴びたい　〇ビタミンＤの生成　〇近眼者が少なくなる　〇心が明るくなる</a:t>
            </a:r>
            <a:endParaRPr lang="en-US" altLang="ja-JP" dirty="0"/>
          </a:p>
          <a:p>
            <a:endParaRPr kumimoji="1" lang="en-US" altLang="ja-JP" dirty="0"/>
          </a:p>
          <a:p>
            <a:r>
              <a:rPr kumimoji="1" lang="ja-JP" altLang="en-US" dirty="0"/>
              <a:t>◎</a:t>
            </a:r>
            <a:r>
              <a:rPr lang="ja-JP" altLang="en-US" dirty="0">
                <a:latin typeface="メイリオ" panose="020B0604030504040204" pitchFamily="50" charset="-128"/>
                <a:ea typeface="メイリオ" panose="020B0604030504040204" pitchFamily="50" charset="-128"/>
              </a:rPr>
              <a:t>１　出来るだけ薄着で外気に触れる　２　タオルを絞って乾布摩擦をする　　　　〇外気と内気の調整機能強化　　　　〇静脈を鍛える　　　　〇皮膚呼吸を鍛える</a:t>
            </a:r>
            <a:r>
              <a:rPr lang="ja-JP" altLang="en-US" sz="800" dirty="0">
                <a:latin typeface="メイリオ" panose="020B0604030504040204" pitchFamily="50" charset="-128"/>
                <a:ea typeface="メイリオ" panose="020B0604030504040204" pitchFamily="50" charset="-128"/>
              </a:rPr>
              <a:t>（ゴールドフィンガー）</a:t>
            </a:r>
            <a:endParaRPr lang="en-US" altLang="ja-JP" sz="800" dirty="0">
              <a:latin typeface="メイリオ" panose="020B0604030504040204" pitchFamily="50" charset="-128"/>
              <a:ea typeface="メイリオ" panose="020B0604030504040204" pitchFamily="50" charset="-128"/>
            </a:endParaRPr>
          </a:p>
          <a:p>
            <a:endParaRPr lang="ja-JP" altLang="en-US" b="1"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15</a:t>
            </a:fld>
            <a:endParaRPr kumimoji="1" lang="ja-JP" altLang="en-US"/>
          </a:p>
        </p:txBody>
      </p:sp>
    </p:spTree>
    <p:extLst>
      <p:ext uri="{BB962C8B-B14F-4D97-AF65-F5344CB8AC3E}">
        <p14:creationId xmlns:p14="http://schemas.microsoft.com/office/powerpoint/2010/main" val="1513852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16</a:t>
            </a:fld>
            <a:endParaRPr kumimoji="1" lang="ja-JP" altLang="en-US"/>
          </a:p>
        </p:txBody>
      </p:sp>
    </p:spTree>
    <p:extLst>
      <p:ext uri="{BB962C8B-B14F-4D97-AF65-F5344CB8AC3E}">
        <p14:creationId xmlns:p14="http://schemas.microsoft.com/office/powerpoint/2010/main" val="2812819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17</a:t>
            </a:fld>
            <a:endParaRPr kumimoji="1" lang="ja-JP" altLang="en-US"/>
          </a:p>
        </p:txBody>
      </p:sp>
    </p:spTree>
    <p:extLst>
      <p:ext uri="{BB962C8B-B14F-4D97-AF65-F5344CB8AC3E}">
        <p14:creationId xmlns:p14="http://schemas.microsoft.com/office/powerpoint/2010/main" val="1755604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●冷静な自分：「残心」の説明、剣道、テニスも同じ</a:t>
            </a:r>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18</a:t>
            </a:fld>
            <a:endParaRPr kumimoji="1" lang="ja-JP" altLang="en-US" dirty="0"/>
          </a:p>
        </p:txBody>
      </p:sp>
    </p:spTree>
    <p:extLst>
      <p:ext uri="{BB962C8B-B14F-4D97-AF65-F5344CB8AC3E}">
        <p14:creationId xmlns:p14="http://schemas.microsoft.com/office/powerpoint/2010/main" val="3898013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19</a:t>
            </a:fld>
            <a:endParaRPr kumimoji="1" lang="ja-JP" altLang="en-US"/>
          </a:p>
        </p:txBody>
      </p:sp>
    </p:spTree>
    <p:extLst>
      <p:ext uri="{BB962C8B-B14F-4D97-AF65-F5344CB8AC3E}">
        <p14:creationId xmlns:p14="http://schemas.microsoft.com/office/powerpoint/2010/main" val="165153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「顕在意識」→「潜在意識」へ意向伝達できたら実現する。</a:t>
            </a:r>
            <a:endParaRPr kumimoji="1" lang="en-US" altLang="ja-JP" dirty="0"/>
          </a:p>
          <a:p>
            <a:endParaRPr kumimoji="1" lang="en-US" altLang="ja-JP" dirty="0"/>
          </a:p>
          <a:p>
            <a:r>
              <a:rPr kumimoji="1" lang="ja-JP" altLang="en-US" dirty="0"/>
              <a:t>①鹿児島から探し始めて５年目に見つけた。</a:t>
            </a:r>
            <a:endParaRPr kumimoji="1" lang="en-US" altLang="ja-JP" dirty="0"/>
          </a:p>
          <a:p>
            <a:r>
              <a:rPr kumimoji="1" lang="ja-JP" altLang="en-US" dirty="0"/>
              <a:t>②家探しの過程で、団地のそばが欲しいという欲があった。</a:t>
            </a:r>
            <a:endParaRPr kumimoji="1" lang="en-US" altLang="ja-JP" dirty="0"/>
          </a:p>
          <a:p>
            <a:r>
              <a:rPr kumimoji="1" lang="ja-JP" altLang="en-US" dirty="0"/>
              <a:t>③買った時は、「一戸建て、周りを見れば一戸だけ」を優先し、団地のことは忘れていた。</a:t>
            </a:r>
            <a:endParaRPr kumimoji="1" lang="en-US" altLang="ja-JP" dirty="0"/>
          </a:p>
          <a:p>
            <a:r>
              <a:rPr kumimoji="1" lang="ja-JP" altLang="en-US" dirty="0"/>
              <a:t>④ところが、入居後４年で畑一つ空けて団地ができた。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sz="1400">
                <a:solidFill>
                  <a:prstClr val="black"/>
                </a:solidFill>
                <a:latin typeface="Calibri"/>
                <a:ea typeface="ＭＳ Ｐゴシック" panose="020B0600070205080204" pitchFamily="50" charset="-128"/>
              </a:rPr>
              <a:pPr defTabSz="966064">
                <a:defRPr/>
              </a:pPr>
              <a:t>20</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6797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1" i="0" dirty="0">
                <a:solidFill>
                  <a:srgbClr val="444444"/>
                </a:solidFill>
                <a:effectLst/>
                <a:latin typeface="Arial" panose="020B0604020202020204" pitchFamily="34" charset="0"/>
              </a:rPr>
              <a:t>曼陀羅：本質を有するものの意</a:t>
            </a:r>
            <a:r>
              <a:rPr lang="en-US" altLang="ja-JP" b="0" i="0" dirty="0">
                <a:solidFill>
                  <a:srgbClr val="444444"/>
                </a:solidFill>
                <a:effectLst/>
                <a:latin typeface="Arial" panose="020B0604020202020204" pitchFamily="34" charset="0"/>
              </a:rPr>
              <a:t>》</a:t>
            </a:r>
            <a:r>
              <a:rPr lang="ja-JP" altLang="en-US" b="0" i="0" dirty="0">
                <a:solidFill>
                  <a:srgbClr val="444444"/>
                </a:solidFill>
                <a:effectLst/>
                <a:latin typeface="Arial" panose="020B0604020202020204" pitchFamily="34" charset="0"/>
              </a:rPr>
              <a:t>仏語。 密教で、仏の悟りの境地である宇宙の真理を表す方法として、仏・菩薩</a:t>
            </a:r>
            <a:r>
              <a:rPr lang="en-US" altLang="ja-JP" b="0" i="0" dirty="0">
                <a:solidFill>
                  <a:srgbClr val="444444"/>
                </a:solidFill>
                <a:effectLst/>
                <a:latin typeface="Arial" panose="020B0604020202020204" pitchFamily="34" charset="0"/>
              </a:rPr>
              <a:t>(</a:t>
            </a:r>
            <a:r>
              <a:rPr lang="ja-JP" altLang="en-US" b="0" i="0" dirty="0">
                <a:solidFill>
                  <a:srgbClr val="444444"/>
                </a:solidFill>
                <a:effectLst/>
                <a:latin typeface="Arial" panose="020B0604020202020204" pitchFamily="34" charset="0"/>
              </a:rPr>
              <a:t>ぼさつ</a:t>
            </a:r>
            <a:r>
              <a:rPr lang="en-US" altLang="ja-JP" b="0" i="0" dirty="0">
                <a:solidFill>
                  <a:srgbClr val="444444"/>
                </a:solidFill>
                <a:effectLst/>
                <a:latin typeface="Arial" panose="020B0604020202020204" pitchFamily="34" charset="0"/>
              </a:rPr>
              <a:t>)</a:t>
            </a:r>
            <a:r>
              <a:rPr lang="ja-JP" altLang="en-US" b="0" i="0" dirty="0">
                <a:solidFill>
                  <a:srgbClr val="444444"/>
                </a:solidFill>
                <a:effectLst/>
                <a:latin typeface="Arial" panose="020B0604020202020204" pitchFamily="34" charset="0"/>
              </a:rPr>
              <a:t>などを体系的に配列して図示したもの。 胎蔵界曼荼羅・金剛界曼荼羅・四種曼荼羅などがある。</a:t>
            </a:r>
            <a:endParaRPr lang="en-US" altLang="ja-JP" b="0" i="0" dirty="0">
              <a:solidFill>
                <a:srgbClr val="444444"/>
              </a:solidFill>
              <a:effectLst/>
              <a:latin typeface="Arial" panose="020B0604020202020204" pitchFamily="34" charset="0"/>
            </a:endParaRPr>
          </a:p>
          <a:p>
            <a:endParaRPr kumimoji="1" lang="en-US" altLang="ja-JP" b="0" i="0" dirty="0">
              <a:solidFill>
                <a:srgbClr val="444444"/>
              </a:solidFill>
              <a:effectLst/>
              <a:latin typeface="Arial" panose="020B0604020202020204" pitchFamily="34" charset="0"/>
            </a:endParaRPr>
          </a:p>
          <a:p>
            <a:r>
              <a:rPr lang="ja-JP" altLang="en-US" b="0" i="0" dirty="0">
                <a:solidFill>
                  <a:srgbClr val="000000"/>
                </a:solidFill>
                <a:effectLst/>
                <a:latin typeface="Arial" panose="020B0604020202020204" pitchFamily="34" charset="0"/>
              </a:rPr>
              <a:t>高校生で</a:t>
            </a:r>
            <a:r>
              <a:rPr lang="en-US" altLang="ja-JP" b="1" i="0" dirty="0">
                <a:solidFill>
                  <a:srgbClr val="000000"/>
                </a:solidFill>
                <a:effectLst/>
                <a:latin typeface="Arial" panose="020B0604020202020204" pitchFamily="34" charset="0"/>
              </a:rPr>
              <a:t>FSQ(</a:t>
            </a:r>
            <a:r>
              <a:rPr lang="ja-JP" altLang="en-US" b="1" i="0" dirty="0">
                <a:solidFill>
                  <a:srgbClr val="000000"/>
                </a:solidFill>
                <a:effectLst/>
                <a:latin typeface="Arial" panose="020B0604020202020204" pitchFamily="34" charset="0"/>
              </a:rPr>
              <a:t>フロントスクワット</a:t>
            </a:r>
            <a:r>
              <a:rPr lang="en-US" altLang="ja-JP" b="1" i="0" dirty="0">
                <a:solidFill>
                  <a:srgbClr val="000000"/>
                </a:solidFill>
                <a:effectLst/>
                <a:latin typeface="Arial" panose="020B0604020202020204" pitchFamily="34" charset="0"/>
              </a:rPr>
              <a:t>)90kg</a:t>
            </a:r>
            <a:r>
              <a:rPr lang="ja-JP" altLang="en-US" b="1" i="0" dirty="0">
                <a:solidFill>
                  <a:srgbClr val="000000"/>
                </a:solidFill>
                <a:effectLst/>
                <a:latin typeface="Arial" panose="020B0604020202020204" pitchFamily="34" charset="0"/>
              </a:rPr>
              <a:t>、</a:t>
            </a:r>
            <a:r>
              <a:rPr lang="en-US" altLang="ja-JP" b="1" i="0" dirty="0">
                <a:solidFill>
                  <a:srgbClr val="000000"/>
                </a:solidFill>
                <a:effectLst/>
                <a:latin typeface="Arial" panose="020B0604020202020204" pitchFamily="34" charset="0"/>
              </a:rPr>
              <a:t>RSQ(</a:t>
            </a:r>
            <a:r>
              <a:rPr lang="ja-JP" altLang="en-US" b="1" i="0" dirty="0">
                <a:solidFill>
                  <a:srgbClr val="000000"/>
                </a:solidFill>
                <a:effectLst/>
                <a:latin typeface="Arial" panose="020B0604020202020204" pitchFamily="34" charset="0"/>
              </a:rPr>
              <a:t>リア＝バックスクワット</a:t>
            </a:r>
            <a:r>
              <a:rPr lang="en-US" altLang="ja-JP" b="1" i="0" dirty="0">
                <a:solidFill>
                  <a:srgbClr val="000000"/>
                </a:solidFill>
                <a:effectLst/>
                <a:latin typeface="Arial" panose="020B0604020202020204" pitchFamily="34" charset="0"/>
              </a:rPr>
              <a:t>)130kg</a:t>
            </a:r>
            <a:r>
              <a:rPr lang="ja-JP" altLang="en-US" b="0" i="0" dirty="0">
                <a:solidFill>
                  <a:srgbClr val="000000"/>
                </a:solidFill>
                <a:effectLst/>
                <a:latin typeface="Arial" panose="020B0604020202020204" pitchFamily="34" charset="0"/>
              </a:rPr>
              <a:t>と、具体的な数値を掲げられる選手はそう多くはないでしょう。 大谷選手が、高校時代から常に高い意識を持ってトレーニングに励んでいた姿勢がうかがえます。</a:t>
            </a:r>
            <a:endParaRPr lang="en-US" altLang="ja-JP" b="0" i="0" dirty="0">
              <a:solidFill>
                <a:srgbClr val="000000"/>
              </a:solidFill>
              <a:effectLst/>
              <a:latin typeface="Arial" panose="020B0604020202020204" pitchFamily="34" charset="0"/>
            </a:endParaRPr>
          </a:p>
          <a:p>
            <a:endParaRPr lang="en-US" altLang="ja-JP" b="0" i="0" dirty="0">
              <a:solidFill>
                <a:srgbClr val="000000"/>
              </a:solidFill>
              <a:effectLst/>
              <a:latin typeface="Arial" panose="020B0604020202020204" pitchFamily="34" charset="0"/>
            </a:endParaRPr>
          </a:p>
          <a:p>
            <a:r>
              <a:rPr lang="ja-JP" altLang="en-US" b="1" i="0" dirty="0">
                <a:solidFill>
                  <a:srgbClr val="000000"/>
                </a:solidFill>
                <a:effectLst/>
                <a:latin typeface="Arial" panose="020B0604020202020204" pitchFamily="34" charset="0"/>
              </a:rPr>
              <a:t>大阪なおみ</a:t>
            </a:r>
            <a:r>
              <a:rPr lang="ja-JP" altLang="en-US" b="0" i="0" dirty="0">
                <a:solidFill>
                  <a:srgbClr val="000000"/>
                </a:solidFill>
                <a:effectLst/>
                <a:latin typeface="Arial" panose="020B0604020202020204" pitchFamily="34" charset="0"/>
              </a:rPr>
              <a:t>は１７８ｃｍ、</a:t>
            </a:r>
            <a:r>
              <a:rPr lang="ja-JP" altLang="en-US" b="1" i="0" dirty="0">
                <a:solidFill>
                  <a:srgbClr val="000000"/>
                </a:solidFill>
                <a:effectLst/>
                <a:latin typeface="Arial" panose="020B0604020202020204" pitchFamily="34" charset="0"/>
              </a:rPr>
              <a:t>八村塁</a:t>
            </a:r>
            <a:r>
              <a:rPr lang="ja-JP" altLang="en-US" b="0" i="0" dirty="0">
                <a:solidFill>
                  <a:srgbClr val="000000"/>
                </a:solidFill>
                <a:effectLst/>
                <a:latin typeface="Arial" panose="020B0604020202020204" pitchFamily="34" charset="0"/>
              </a:rPr>
              <a:t>は２０３ｃｍ</a:t>
            </a:r>
            <a:endParaRPr lang="en-US" altLang="ja-JP" b="0" i="0" dirty="0">
              <a:solidFill>
                <a:srgbClr val="000000"/>
              </a:solidFill>
              <a:effectLst/>
              <a:latin typeface="Arial" panose="020B0604020202020204" pitchFamily="34" charset="0"/>
            </a:endParaRPr>
          </a:p>
          <a:p>
            <a:endParaRPr lang="en-US" altLang="ja-JP" b="0" i="0" dirty="0">
              <a:solidFill>
                <a:srgbClr val="000000"/>
              </a:solidFill>
              <a:effectLst/>
              <a:latin typeface="Arial" panose="020B0604020202020204" pitchFamily="34" charset="0"/>
            </a:endParaRPr>
          </a:p>
          <a:p>
            <a:r>
              <a:rPr lang="ja-JP" altLang="en-US" b="1" i="0" dirty="0">
                <a:solidFill>
                  <a:srgbClr val="444444"/>
                </a:solidFill>
                <a:effectLst/>
                <a:latin typeface="Arial" panose="020B0604020202020204" pitchFamily="34" charset="0"/>
              </a:rPr>
              <a:t>スラムダンク</a:t>
            </a:r>
            <a:r>
              <a:rPr lang="en-US" altLang="ja-JP" b="0" i="0" dirty="0">
                <a:solidFill>
                  <a:srgbClr val="444444"/>
                </a:solidFill>
                <a:effectLst/>
                <a:latin typeface="Arial" panose="020B0604020202020204" pitchFamily="34" charset="0"/>
              </a:rPr>
              <a:t>. </a:t>
            </a:r>
            <a:r>
              <a:rPr lang="ja-JP" altLang="en-US" b="0" i="0" dirty="0">
                <a:solidFill>
                  <a:srgbClr val="444444"/>
                </a:solidFill>
                <a:effectLst/>
                <a:latin typeface="Arial" panose="020B0604020202020204" pitchFamily="34" charset="0"/>
              </a:rPr>
              <a:t>シーズン</a:t>
            </a:r>
            <a:r>
              <a:rPr lang="en-US" altLang="ja-JP" b="0" i="0" dirty="0">
                <a:solidFill>
                  <a:srgbClr val="444444"/>
                </a:solidFill>
                <a:effectLst/>
                <a:latin typeface="Arial" panose="020B0604020202020204" pitchFamily="34" charset="0"/>
              </a:rPr>
              <a:t>1. </a:t>
            </a:r>
            <a:r>
              <a:rPr lang="ja-JP" altLang="en-US" b="0" i="0" dirty="0">
                <a:solidFill>
                  <a:srgbClr val="444444"/>
                </a:solidFill>
                <a:effectLst/>
                <a:latin typeface="Arial" panose="020B0604020202020204" pitchFamily="34" charset="0"/>
              </a:rPr>
              <a:t>中学校三年間で</a:t>
            </a:r>
            <a:r>
              <a:rPr lang="en-US" altLang="ja-JP" b="0" i="0" dirty="0">
                <a:solidFill>
                  <a:srgbClr val="444444"/>
                </a:solidFill>
                <a:effectLst/>
                <a:latin typeface="Arial" panose="020B0604020202020204" pitchFamily="34" charset="0"/>
              </a:rPr>
              <a:t>50</a:t>
            </a:r>
            <a:r>
              <a:rPr lang="ja-JP" altLang="en-US" b="0" i="0" dirty="0">
                <a:solidFill>
                  <a:srgbClr val="444444"/>
                </a:solidFill>
                <a:effectLst/>
                <a:latin typeface="Arial" panose="020B0604020202020204" pitchFamily="34" charset="0"/>
              </a:rPr>
              <a:t>人もの女の子にふられ続けた悲しい男・桜木花道。</a:t>
            </a:r>
            <a:r>
              <a:rPr lang="en-US" altLang="ja-JP" b="0" i="0" dirty="0">
                <a:solidFill>
                  <a:srgbClr val="444444"/>
                </a:solidFill>
                <a:effectLst/>
                <a:latin typeface="Arial" panose="020B0604020202020204" pitchFamily="34" charset="0"/>
              </a:rPr>
              <a:t>50</a:t>
            </a:r>
            <a:r>
              <a:rPr lang="ja-JP" altLang="en-US" b="0" i="0" dirty="0">
                <a:solidFill>
                  <a:srgbClr val="444444"/>
                </a:solidFill>
                <a:effectLst/>
                <a:latin typeface="Arial" panose="020B0604020202020204" pitchFamily="34" charset="0"/>
              </a:rPr>
              <a:t>人目の女子生徒に「私、バスケット部の小田君が好きなの」と言われた </a:t>
            </a:r>
            <a:r>
              <a:rPr lang="en-US" altLang="ja-JP" b="0" i="0" dirty="0">
                <a:solidFill>
                  <a:srgbClr val="444444"/>
                </a:solidFill>
                <a:effectLst/>
                <a:latin typeface="Arial" panose="020B0604020202020204" pitchFamily="34" charset="0"/>
              </a:rPr>
              <a:t>...</a:t>
            </a:r>
          </a:p>
          <a:p>
            <a:endParaRPr lang="en-US" altLang="ja-JP" b="0" i="0" dirty="0">
              <a:solidFill>
                <a:srgbClr val="444444"/>
              </a:solidFill>
              <a:effectLst/>
              <a:latin typeface="Arial" panose="020B0604020202020204" pitchFamily="34" charset="0"/>
            </a:endParaRPr>
          </a:p>
          <a:p>
            <a:r>
              <a:rPr lang="ja-JP" altLang="en-US" b="0" i="0" dirty="0">
                <a:solidFill>
                  <a:srgbClr val="444444"/>
                </a:solidFill>
                <a:effectLst/>
                <a:latin typeface="Arial" panose="020B0604020202020204" pitchFamily="34" charset="0"/>
              </a:rPr>
              <a:t>最近の</a:t>
            </a:r>
            <a:r>
              <a:rPr lang="en-US" altLang="ja-JP" b="0" i="0" dirty="0" err="1">
                <a:solidFill>
                  <a:srgbClr val="444444"/>
                </a:solidFill>
                <a:effectLst/>
                <a:latin typeface="Arial" panose="020B0604020202020204" pitchFamily="34" charset="0"/>
              </a:rPr>
              <a:t>ChatGPT:</a:t>
            </a:r>
            <a:r>
              <a:rPr lang="en-US" altLang="ja-JP" b="0" i="0" dirty="0" err="1">
                <a:solidFill>
                  <a:srgbClr val="000000"/>
                </a:solidFill>
                <a:effectLst/>
                <a:latin typeface="Arial" panose="020B0604020202020204" pitchFamily="34" charset="0"/>
              </a:rPr>
              <a:t>ChatGPT</a:t>
            </a:r>
            <a:r>
              <a:rPr lang="ja-JP" altLang="en-US" b="0" i="0" dirty="0">
                <a:solidFill>
                  <a:srgbClr val="000000"/>
                </a:solidFill>
                <a:effectLst/>
                <a:latin typeface="Arial" panose="020B0604020202020204" pitchFamily="34" charset="0"/>
              </a:rPr>
              <a:t>の「</a:t>
            </a:r>
            <a:r>
              <a:rPr lang="en-US" altLang="ja-JP" b="0" i="0" dirty="0">
                <a:solidFill>
                  <a:srgbClr val="000000"/>
                </a:solidFill>
                <a:effectLst/>
                <a:latin typeface="Arial" panose="020B0604020202020204" pitchFamily="34" charset="0"/>
              </a:rPr>
              <a:t>GPT</a:t>
            </a:r>
            <a:r>
              <a:rPr lang="ja-JP" altLang="en-US" b="0" i="0" dirty="0">
                <a:solidFill>
                  <a:srgbClr val="000000"/>
                </a:solidFill>
                <a:effectLst/>
                <a:latin typeface="Arial" panose="020B0604020202020204" pitchFamily="34" charset="0"/>
              </a:rPr>
              <a:t>」とは「</a:t>
            </a:r>
            <a:r>
              <a:rPr lang="en-US" altLang="ja-JP" b="1" i="0" dirty="0">
                <a:solidFill>
                  <a:srgbClr val="000000"/>
                </a:solidFill>
                <a:effectLst/>
                <a:latin typeface="Arial" panose="020B0604020202020204" pitchFamily="34" charset="0"/>
              </a:rPr>
              <a:t>Generative Pre-trained Transformer</a:t>
            </a:r>
            <a:r>
              <a:rPr lang="ja-JP" altLang="en-US" b="0" i="0" dirty="0">
                <a:solidFill>
                  <a:srgbClr val="000000"/>
                </a:solidFill>
                <a:effectLst/>
                <a:latin typeface="Arial" panose="020B0604020202020204" pitchFamily="34" charset="0"/>
              </a:rPr>
              <a:t>」の略で、インターネット上に存在する大量のテキストデータを学習することにより、人間が生成するような自然なテキストを生成できる</a:t>
            </a:r>
            <a:r>
              <a:rPr lang="en-US" altLang="ja-JP" b="0" i="0" dirty="0">
                <a:solidFill>
                  <a:srgbClr val="000000"/>
                </a:solidFill>
                <a:effectLst/>
                <a:latin typeface="Arial" panose="020B0604020202020204" pitchFamily="34" charset="0"/>
              </a:rPr>
              <a:t>LLM</a:t>
            </a:r>
            <a:r>
              <a:rPr lang="ja-JP" altLang="en-US" b="0" i="0" dirty="0">
                <a:solidFill>
                  <a:srgbClr val="000000"/>
                </a:solidFill>
                <a:effectLst/>
                <a:latin typeface="Arial" panose="020B0604020202020204" pitchFamily="34" charset="0"/>
              </a:rPr>
              <a:t>だ。 つまり、</a:t>
            </a:r>
            <a:r>
              <a:rPr lang="en-US" altLang="ja-JP" b="0" i="0" dirty="0">
                <a:solidFill>
                  <a:srgbClr val="000000"/>
                </a:solidFill>
                <a:effectLst/>
                <a:latin typeface="Arial" panose="020B0604020202020204" pitchFamily="34" charset="0"/>
              </a:rPr>
              <a:t>ChatGPT</a:t>
            </a:r>
            <a:r>
              <a:rPr lang="ja-JP" altLang="en-US" b="0" i="0" dirty="0">
                <a:solidFill>
                  <a:srgbClr val="000000"/>
                </a:solidFill>
                <a:effectLst/>
                <a:latin typeface="Arial" panose="020B0604020202020204" pitchFamily="34" charset="0"/>
              </a:rPr>
              <a:t>とはこの</a:t>
            </a:r>
            <a:r>
              <a:rPr lang="en-US" altLang="ja-JP" b="0" i="0" dirty="0">
                <a:solidFill>
                  <a:srgbClr val="000000"/>
                </a:solidFill>
                <a:effectLst/>
                <a:latin typeface="Arial" panose="020B0604020202020204" pitchFamily="34" charset="0"/>
              </a:rPr>
              <a:t>GPT</a:t>
            </a:r>
            <a:r>
              <a:rPr lang="ja-JP" altLang="en-US" b="0" i="0" dirty="0">
                <a:solidFill>
                  <a:srgbClr val="000000"/>
                </a:solidFill>
                <a:effectLst/>
                <a:latin typeface="Arial" panose="020B0604020202020204" pitchFamily="34" charset="0"/>
              </a:rPr>
              <a:t>に対話可能な</a:t>
            </a:r>
            <a:r>
              <a:rPr lang="en-US" altLang="ja-JP" b="0" i="0" dirty="0">
                <a:solidFill>
                  <a:srgbClr val="000000"/>
                </a:solidFill>
                <a:effectLst/>
                <a:latin typeface="Arial" panose="020B0604020202020204" pitchFamily="34" charset="0"/>
              </a:rPr>
              <a:t>UI</a:t>
            </a:r>
            <a:r>
              <a:rPr lang="ja-JP" altLang="en-US" b="0" i="0" dirty="0">
                <a:solidFill>
                  <a:srgbClr val="000000"/>
                </a:solidFill>
                <a:effectLst/>
                <a:latin typeface="Arial" panose="020B0604020202020204" pitchFamily="34" charset="0"/>
              </a:rPr>
              <a:t>をつけたもの。</a:t>
            </a:r>
            <a:endParaRPr lang="en-US" altLang="ja-JP" b="0" i="0" dirty="0">
              <a:solidFill>
                <a:srgbClr val="000000"/>
              </a:solidFill>
              <a:effectLst/>
              <a:latin typeface="Arial" panose="020B0604020202020204" pitchFamily="34" charset="0"/>
            </a:endParaRPr>
          </a:p>
          <a:p>
            <a:endParaRPr lang="en-US" altLang="ja-JP" b="0" i="0" dirty="0">
              <a:solidFill>
                <a:srgbClr val="000000"/>
              </a:solidFill>
              <a:effectLst/>
              <a:latin typeface="Arial" panose="020B0604020202020204" pitchFamily="34" charset="0"/>
            </a:endParaRPr>
          </a:p>
          <a:p>
            <a:endParaRPr lang="en-US" altLang="ja-JP" b="0" i="0" dirty="0">
              <a:solidFill>
                <a:srgbClr val="444444"/>
              </a:solidFill>
              <a:effectLst/>
              <a:latin typeface="Arial" panose="020B0604020202020204" pitchFamily="34" charset="0"/>
            </a:endParaRPr>
          </a:p>
          <a:p>
            <a:endParaRPr lang="en-US" altLang="ja-JP" b="0" i="0" dirty="0">
              <a:solidFill>
                <a:srgbClr val="000000"/>
              </a:solidFill>
              <a:effectLst/>
              <a:latin typeface="Arial" panose="020B0604020202020204" pitchFamily="34" charset="0"/>
            </a:endParaRPr>
          </a:p>
          <a:p>
            <a:endParaRPr kumimoji="1" lang="en-US" altLang="ja-JP" b="0" i="0" dirty="0">
              <a:solidFill>
                <a:srgbClr val="000000"/>
              </a:solidFill>
              <a:effectLst/>
              <a:latin typeface="Arial" panose="020B0604020202020204" pitchFamily="34" charset="0"/>
            </a:endParaRPr>
          </a:p>
          <a:p>
            <a:endParaRPr kumimoji="1" lang="ja-JP" altLang="en-US" dirty="0"/>
          </a:p>
        </p:txBody>
      </p:sp>
    </p:spTree>
    <p:extLst>
      <p:ext uri="{BB962C8B-B14F-4D97-AF65-F5344CB8AC3E}">
        <p14:creationId xmlns:p14="http://schemas.microsoft.com/office/powerpoint/2010/main" val="187101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●未来の「結果」に体感同調して、未来から見た「原因」を今作ること。</a:t>
            </a:r>
            <a:endParaRPr kumimoji="1" lang="en-US" altLang="ja-JP" dirty="0"/>
          </a:p>
          <a:p>
            <a:r>
              <a:rPr kumimoji="1" lang="ja-JP" altLang="en-US" dirty="0"/>
              <a:t>　＊マンション施行方式で、日々可能な進捗管理を積み重ねる。</a:t>
            </a:r>
            <a:endParaRPr kumimoji="1" lang="en-US" altLang="ja-JP" dirty="0"/>
          </a:p>
          <a:p>
            <a:r>
              <a:rPr kumimoji="1" lang="ja-JP" altLang="en-US" dirty="0"/>
              <a:t>　＊潜在意識（守護神）への意識以降方式</a:t>
            </a:r>
            <a:endParaRPr kumimoji="1" lang="en-US" altLang="ja-JP" dirty="0"/>
          </a:p>
          <a:p>
            <a:r>
              <a:rPr kumimoji="1" lang="ja-JP" altLang="en-US" dirty="0"/>
              <a:t>●過去の「原因」を見つめて、結果である「今」を肯定する作業をすること。</a:t>
            </a:r>
            <a:endParaRPr kumimoji="1" lang="en-US" altLang="ja-JP" dirty="0"/>
          </a:p>
          <a:p>
            <a:r>
              <a:rPr kumimoji="1" lang="ja-JP" altLang="en-US" dirty="0"/>
              <a:t>　（過去からのメッセージをレジリエンス転換（万事塞翁が馬）で肯定的に学ぶ）</a:t>
            </a:r>
            <a:endParaRPr kumimoji="1" lang="en-US" altLang="ja-JP" dirty="0"/>
          </a:p>
          <a:p>
            <a:endParaRPr kumimoji="1" lang="en-US" altLang="ja-JP" dirty="0"/>
          </a:p>
          <a:p>
            <a:r>
              <a:rPr kumimoji="1" lang="ja-JP" altLang="en-US" dirty="0"/>
              <a:t>「顕在意識」→「潜在意識」へ意向伝達できたら実現する。</a:t>
            </a:r>
            <a:endParaRPr kumimoji="1" lang="en-US" altLang="ja-JP" dirty="0"/>
          </a:p>
          <a:p>
            <a:r>
              <a:rPr kumimoji="1" lang="ja-JP" altLang="en-US" dirty="0"/>
              <a:t>〇未来を信じ切れる人</a:t>
            </a:r>
            <a:endParaRPr kumimoji="1" lang="en-US" altLang="ja-JP" dirty="0"/>
          </a:p>
          <a:p>
            <a:r>
              <a:rPr kumimoji="1" lang="ja-JP" altLang="en-US" dirty="0"/>
              <a:t>〇訓練により、未来を作り出す人</a:t>
            </a:r>
            <a:endParaRPr kumimoji="1" lang="en-US" altLang="ja-JP" dirty="0"/>
          </a:p>
          <a:p>
            <a:r>
              <a:rPr kumimoji="1" lang="ja-JP" altLang="en-US" dirty="0"/>
              <a:t>〇コンピュータが行うバックグラウンド処理へ移すと自動的に実行する。</a:t>
            </a:r>
            <a:endParaRPr kumimoji="1" lang="en-US" altLang="ja-JP" dirty="0"/>
          </a:p>
          <a:p>
            <a:r>
              <a:rPr kumimoji="1" lang="ja-JP" altLang="en-US" dirty="0"/>
              <a:t>〇息子より長生きしなければならない→即禁煙→未来を決定する</a:t>
            </a:r>
          </a:p>
          <a:p>
            <a:endParaRPr lang="en-US" altLang="ja-JP" sz="1000" b="1" dirty="0">
              <a:latin typeface="メイリオ" panose="020B0604030504040204" pitchFamily="50" charset="-128"/>
              <a:ea typeface="メイリオ" panose="020B0604030504040204" pitchFamily="50" charset="-128"/>
            </a:endParaRPr>
          </a:p>
          <a:p>
            <a:r>
              <a:rPr lang="ja-JP" altLang="en-US" sz="1000" b="1" dirty="0">
                <a:latin typeface="メイリオ" panose="020B0604030504040204" pitchFamily="50" charset="-128"/>
                <a:ea typeface="メイリオ" panose="020B0604030504040204" pitchFamily="50" charset="-128"/>
              </a:rPr>
              <a:t>心に描き切れるイメージ像は実現に向かって動き出します。</a:t>
            </a:r>
            <a:endParaRPr lang="en-US" altLang="ja-JP" sz="1000" b="1" dirty="0">
              <a:latin typeface="メイリオ" panose="020B0604030504040204" pitchFamily="50" charset="-128"/>
              <a:ea typeface="メイリオ" panose="020B0604030504040204" pitchFamily="50" charset="-128"/>
            </a:endParaRPr>
          </a:p>
          <a:p>
            <a:r>
              <a:rPr lang="ja-JP" altLang="en-US" sz="1000" b="1" dirty="0">
                <a:latin typeface="メイリオ" panose="020B0604030504040204" pitchFamily="50" charset="-128"/>
                <a:ea typeface="メイリオ" panose="020B0604030504040204" pitchFamily="50" charset="-128"/>
              </a:rPr>
              <a:t>ゴルフで明日（未来）朝５時に起床することが</a:t>
            </a:r>
            <a:r>
              <a:rPr lang="en-US" altLang="ja-JP" sz="1000" b="1" dirty="0">
                <a:latin typeface="メイリオ" panose="020B0604030504040204" pitchFamily="50" charset="-128"/>
                <a:ea typeface="メイリオ" panose="020B0604030504040204" pitchFamily="50" charset="-128"/>
              </a:rPr>
              <a:t>100</a:t>
            </a:r>
            <a:r>
              <a:rPr lang="ja-JP" altLang="en-US" sz="1000" b="1" dirty="0">
                <a:latin typeface="メイリオ" panose="020B0604030504040204" pitchFamily="50" charset="-128"/>
                <a:ea typeface="メイリオ" panose="020B0604030504040204" pitchFamily="50" charset="-128"/>
              </a:rPr>
              <a:t>％実現可能なら、</a:t>
            </a:r>
            <a:r>
              <a:rPr lang="en-US" altLang="ja-JP" sz="1000" b="1" dirty="0">
                <a:latin typeface="メイリオ" panose="020B0604030504040204" pitchFamily="50" charset="-128"/>
                <a:ea typeface="メイリオ" panose="020B0604030504040204" pitchFamily="50" charset="-128"/>
              </a:rPr>
              <a:t>40</a:t>
            </a:r>
            <a:r>
              <a:rPr lang="ja-JP" altLang="en-US" sz="1000" b="1" dirty="0">
                <a:latin typeface="メイリオ" panose="020B0604030504040204" pitchFamily="50" charset="-128"/>
                <a:ea typeface="メイリオ" panose="020B0604030504040204" pitchFamily="50" charset="-128"/>
              </a:rPr>
              <a:t>年後健康で歩いている自分の姿も実現できる。</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sz="1400">
                <a:solidFill>
                  <a:prstClr val="black"/>
                </a:solidFill>
                <a:latin typeface="Calibri"/>
                <a:ea typeface="ＭＳ Ｐゴシック" panose="020B0600070205080204" pitchFamily="50" charset="-128"/>
              </a:rPr>
              <a:pPr defTabSz="966064">
                <a:defRPr/>
              </a:pPr>
              <a:t>21</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12068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●冷静な自分：「残心」の説明、剣道、テニスも同じ</a:t>
            </a:r>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sz="1400">
                <a:solidFill>
                  <a:prstClr val="black"/>
                </a:solidFill>
                <a:latin typeface="Calibri"/>
                <a:ea typeface="ＭＳ Ｐゴシック" panose="020B0600070205080204" pitchFamily="50" charset="-128"/>
              </a:rPr>
              <a:pPr defTabSz="966064">
                <a:defRPr/>
              </a:pPr>
              <a:t>22</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56557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23</a:t>
            </a:fld>
            <a:endParaRPr kumimoji="1" lang="ja-JP" altLang="en-US"/>
          </a:p>
        </p:txBody>
      </p:sp>
    </p:spTree>
    <p:extLst>
      <p:ext uri="{BB962C8B-B14F-4D97-AF65-F5344CB8AC3E}">
        <p14:creationId xmlns:p14="http://schemas.microsoft.com/office/powerpoint/2010/main" val="1751743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24</a:t>
            </a:fld>
            <a:endParaRPr kumimoji="1" lang="ja-JP" altLang="en-US"/>
          </a:p>
        </p:txBody>
      </p:sp>
    </p:spTree>
    <p:extLst>
      <p:ext uri="{BB962C8B-B14F-4D97-AF65-F5344CB8AC3E}">
        <p14:creationId xmlns:p14="http://schemas.microsoft.com/office/powerpoint/2010/main" val="59081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25</a:t>
            </a:fld>
            <a:endParaRPr kumimoji="1" lang="ja-JP" altLang="en-US"/>
          </a:p>
        </p:txBody>
      </p:sp>
    </p:spTree>
    <p:extLst>
      <p:ext uri="{BB962C8B-B14F-4D97-AF65-F5344CB8AC3E}">
        <p14:creationId xmlns:p14="http://schemas.microsoft.com/office/powerpoint/2010/main" val="1367203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26</a:t>
            </a:fld>
            <a:endParaRPr kumimoji="1" lang="ja-JP" altLang="en-US"/>
          </a:p>
        </p:txBody>
      </p:sp>
    </p:spTree>
    <p:extLst>
      <p:ext uri="{BB962C8B-B14F-4D97-AF65-F5344CB8AC3E}">
        <p14:creationId xmlns:p14="http://schemas.microsoft.com/office/powerpoint/2010/main" val="2246774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025" y="822325"/>
            <a:ext cx="7318375" cy="411797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62185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28</a:t>
            </a:fld>
            <a:endParaRPr kumimoji="1" lang="ja-JP" altLang="en-US" dirty="0"/>
          </a:p>
        </p:txBody>
      </p:sp>
    </p:spTree>
    <p:extLst>
      <p:ext uri="{BB962C8B-B14F-4D97-AF65-F5344CB8AC3E}">
        <p14:creationId xmlns:p14="http://schemas.microsoft.com/office/powerpoint/2010/main" val="3090706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444444"/>
                </a:solidFill>
                <a:effectLst/>
                <a:latin typeface="Arial" panose="020B0604020202020204" pitchFamily="34" charset="0"/>
              </a:rPr>
              <a:t>先行条件、行動、結果の</a:t>
            </a:r>
            <a:r>
              <a:rPr lang="en-US" altLang="ja-JP" b="0" i="0" dirty="0">
                <a:solidFill>
                  <a:srgbClr val="444444"/>
                </a:solidFill>
                <a:effectLst/>
                <a:latin typeface="Arial" panose="020B0604020202020204" pitchFamily="34" charset="0"/>
              </a:rPr>
              <a:t>3</a:t>
            </a:r>
            <a:r>
              <a:rPr lang="ja-JP" altLang="en-US" b="0" i="0" dirty="0">
                <a:solidFill>
                  <a:srgbClr val="444444"/>
                </a:solidFill>
                <a:effectLst/>
                <a:latin typeface="Arial" panose="020B0604020202020204" pitchFamily="34" charset="0"/>
              </a:rPr>
              <a:t>つの関係を分析することを、頭文字をとって「</a:t>
            </a:r>
            <a:r>
              <a:rPr lang="en-US" altLang="ja-JP" b="1" i="0" dirty="0">
                <a:solidFill>
                  <a:srgbClr val="444444"/>
                </a:solidFill>
                <a:effectLst/>
                <a:latin typeface="Arial" panose="020B0604020202020204" pitchFamily="34" charset="0"/>
              </a:rPr>
              <a:t>ABC</a:t>
            </a:r>
            <a:r>
              <a:rPr lang="ja-JP" altLang="en-US" b="1" i="0" dirty="0">
                <a:solidFill>
                  <a:srgbClr val="444444"/>
                </a:solidFill>
                <a:effectLst/>
                <a:latin typeface="Arial" panose="020B0604020202020204" pitchFamily="34" charset="0"/>
              </a:rPr>
              <a:t>分析</a:t>
            </a:r>
            <a:r>
              <a:rPr lang="ja-JP" altLang="en-US" b="0" i="0" dirty="0">
                <a:solidFill>
                  <a:srgbClr val="444444"/>
                </a:solidFill>
                <a:effectLst/>
                <a:latin typeface="Arial" panose="020B0604020202020204" pitchFamily="34" charset="0"/>
              </a:rPr>
              <a:t>」といいます。 </a:t>
            </a:r>
            <a:endParaRPr lang="en-US" altLang="ja-JP" b="0" i="0" dirty="0">
              <a:solidFill>
                <a:srgbClr val="444444"/>
              </a:solidFill>
              <a:effectLst/>
              <a:latin typeface="Arial" panose="020B0604020202020204" pitchFamily="34" charset="0"/>
            </a:endParaRPr>
          </a:p>
          <a:p>
            <a:r>
              <a:rPr lang="ja-JP" altLang="en-US" b="0" i="0" dirty="0">
                <a:solidFill>
                  <a:srgbClr val="444444"/>
                </a:solidFill>
                <a:effectLst/>
                <a:latin typeface="Arial" panose="020B0604020202020204" pitchFamily="34" charset="0"/>
              </a:rPr>
              <a:t>先行条件 （</a:t>
            </a:r>
            <a:r>
              <a:rPr lang="en-US" altLang="ja-JP" b="0" i="0" dirty="0">
                <a:solidFill>
                  <a:srgbClr val="444444"/>
                </a:solidFill>
                <a:effectLst/>
                <a:latin typeface="Arial" panose="020B0604020202020204" pitchFamily="34" charset="0"/>
              </a:rPr>
              <a:t>A:Antecedent</a:t>
            </a:r>
            <a:r>
              <a:rPr lang="ja-JP" altLang="en-US" b="0" i="0" dirty="0">
                <a:solidFill>
                  <a:srgbClr val="444444"/>
                </a:solidFill>
                <a:effectLst/>
                <a:latin typeface="Arial" panose="020B0604020202020204" pitchFamily="34" charset="0"/>
              </a:rPr>
              <a:t>）</a:t>
            </a:r>
            <a:r>
              <a:rPr lang="en-US" altLang="ja-JP" b="0" i="0" dirty="0">
                <a:solidFill>
                  <a:srgbClr val="444444"/>
                </a:solidFill>
                <a:effectLst/>
                <a:latin typeface="Arial" panose="020B0604020202020204" pitchFamily="34" charset="0"/>
              </a:rPr>
              <a:t>, </a:t>
            </a:r>
            <a:r>
              <a:rPr lang="ja-JP" altLang="en-US" b="0" i="0" dirty="0">
                <a:solidFill>
                  <a:srgbClr val="444444"/>
                </a:solidFill>
                <a:effectLst/>
                <a:latin typeface="Arial" panose="020B0604020202020204" pitchFamily="34" charset="0"/>
              </a:rPr>
              <a:t>行動 （</a:t>
            </a:r>
            <a:r>
              <a:rPr lang="en-US" altLang="ja-JP" b="0" i="0" dirty="0">
                <a:solidFill>
                  <a:srgbClr val="444444"/>
                </a:solidFill>
                <a:effectLst/>
                <a:latin typeface="Arial" panose="020B0604020202020204" pitchFamily="34" charset="0"/>
              </a:rPr>
              <a:t>B:Behavior</a:t>
            </a:r>
            <a:r>
              <a:rPr lang="ja-JP" altLang="en-US" b="0" i="0" dirty="0">
                <a:solidFill>
                  <a:srgbClr val="444444"/>
                </a:solidFill>
                <a:effectLst/>
                <a:latin typeface="Arial" panose="020B0604020202020204" pitchFamily="34" charset="0"/>
              </a:rPr>
              <a:t>）</a:t>
            </a:r>
            <a:r>
              <a:rPr lang="en-US" altLang="ja-JP" b="0" i="0" dirty="0">
                <a:solidFill>
                  <a:srgbClr val="444444"/>
                </a:solidFill>
                <a:effectLst/>
                <a:latin typeface="Arial" panose="020B0604020202020204" pitchFamily="34" charset="0"/>
              </a:rPr>
              <a:t>, </a:t>
            </a:r>
            <a:r>
              <a:rPr lang="ja-JP" altLang="en-US" b="0" i="0" dirty="0">
                <a:solidFill>
                  <a:srgbClr val="444444"/>
                </a:solidFill>
                <a:effectLst/>
                <a:latin typeface="Arial" panose="020B0604020202020204" pitchFamily="34" charset="0"/>
              </a:rPr>
              <a:t>結果 （</a:t>
            </a:r>
            <a:r>
              <a:rPr lang="en-US" altLang="ja-JP" b="0" i="0" dirty="0">
                <a:solidFill>
                  <a:srgbClr val="444444"/>
                </a:solidFill>
                <a:effectLst/>
                <a:latin typeface="Arial" panose="020B0604020202020204" pitchFamily="34" charset="0"/>
              </a:rPr>
              <a:t>C:Consequence</a:t>
            </a:r>
            <a:r>
              <a:rPr lang="ja-JP" altLang="en-US" b="0" i="0" dirty="0">
                <a:solidFill>
                  <a:srgbClr val="444444"/>
                </a:solidFill>
                <a:effectLst/>
                <a:latin typeface="Arial" panose="020B0604020202020204" pitchFamily="34" charset="0"/>
              </a:rPr>
              <a:t>）</a:t>
            </a:r>
            <a:r>
              <a:rPr lang="en-US" altLang="ja-JP" b="0" i="0" dirty="0">
                <a:solidFill>
                  <a:srgbClr val="444444"/>
                </a:solidFill>
                <a:effectLst/>
                <a:latin typeface="Arial" panose="020B0604020202020204" pitchFamily="34" charset="0"/>
              </a:rPr>
              <a:t>.</a:t>
            </a:r>
            <a:endParaRPr kumimoji="1" lang="en-US" altLang="ja-JP" dirty="0"/>
          </a:p>
          <a:p>
            <a:endParaRPr kumimoji="1" lang="en-US" altLang="ja-JP" dirty="0"/>
          </a:p>
          <a:p>
            <a:r>
              <a:rPr kumimoji="1" lang="en-US" altLang="ja-JP" dirty="0"/>
              <a:t>A:</a:t>
            </a:r>
            <a:r>
              <a:rPr kumimoji="1" lang="ja-JP" altLang="en-US" dirty="0"/>
              <a:t>「事故発生」あるいは「対処しなければならない事案」発生</a:t>
            </a:r>
            <a:endParaRPr kumimoji="1" lang="en-US" altLang="ja-JP" dirty="0"/>
          </a:p>
          <a:p>
            <a:r>
              <a:rPr kumimoji="1" lang="en-US" altLang="ja-JP" dirty="0"/>
              <a:t>B</a:t>
            </a:r>
            <a:r>
              <a:rPr kumimoji="1" lang="ja-JP" altLang="en-US" dirty="0"/>
              <a:t>：瞬間思考と氷山思考によって対処している（訓練ない場合）</a:t>
            </a:r>
            <a:endParaRPr kumimoji="1" lang="en-US" altLang="ja-JP" dirty="0"/>
          </a:p>
          <a:p>
            <a:r>
              <a:rPr kumimoji="1" lang="en-US" altLang="ja-JP" dirty="0"/>
              <a:t>C</a:t>
            </a:r>
            <a:r>
              <a:rPr kumimoji="1" lang="ja-JP" altLang="en-US" dirty="0"/>
              <a:t>：</a:t>
            </a:r>
            <a:r>
              <a:rPr kumimoji="1" lang="en-US" altLang="ja-JP" dirty="0"/>
              <a:t>B</a:t>
            </a:r>
            <a:r>
              <a:rPr kumimoji="1" lang="ja-JP" altLang="en-US" dirty="0"/>
              <a:t>の結果、前例と同じ結果、あるいは変えようとしたいこととは別の悪い結果になっている。</a:t>
            </a:r>
            <a:endParaRPr kumimoji="1" lang="en-US" altLang="ja-JP" dirty="0"/>
          </a:p>
          <a:p>
            <a:endParaRPr kumimoji="1" lang="en-US" altLang="ja-JP" dirty="0"/>
          </a:p>
          <a:p>
            <a:endParaRPr kumimoji="1" lang="en-US" altLang="ja-JP" dirty="0"/>
          </a:p>
          <a:p>
            <a:endParaRPr kumimoji="1" lang="en-US" altLang="ja-JP" dirty="0"/>
          </a:p>
          <a:p>
            <a:r>
              <a:rPr kumimoji="1" lang="ja-JP" altLang="en-US" dirty="0"/>
              <a:t>●冷静な自分：「残心」の説明、剣道、テニスも同じ</a:t>
            </a:r>
            <a:endParaRPr kumimoji="1" lang="en-US" altLang="ja-JP" dirty="0"/>
          </a:p>
          <a:p>
            <a:r>
              <a:rPr kumimoji="1" lang="ja-JP" altLang="en-US" dirty="0"/>
              <a:t>●１「今日金曜日の残業と土に出勤してくれ」→「今日の夜から子供のサッカー審判準備、土曜日は試合の審判がある」→喧嘩</a:t>
            </a:r>
            <a:endParaRPr kumimoji="1" lang="en-US" altLang="ja-JP" dirty="0"/>
          </a:p>
          <a:p>
            <a:r>
              <a:rPr kumimoji="1" lang="ja-JP" altLang="en-US" dirty="0"/>
              <a:t>●→「土曜日の試合後、日曜日に出勤することで了解とる」</a:t>
            </a:r>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sz="1400">
                <a:solidFill>
                  <a:prstClr val="black"/>
                </a:solidFill>
                <a:latin typeface="Calibri"/>
                <a:ea typeface="ＭＳ Ｐゴシック" panose="020B0600070205080204" pitchFamily="50" charset="-128"/>
              </a:rPr>
              <a:pPr defTabSz="966064">
                <a:defRPr/>
              </a:pPr>
              <a:t>29</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98013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025" y="822325"/>
            <a:ext cx="7318375" cy="411797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334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➀仏教ヨーガ入門→飯島貫実</a:t>
            </a:r>
            <a:endParaRPr kumimoji="1" lang="en-US" altLang="ja-JP" dirty="0"/>
          </a:p>
          <a:p>
            <a:r>
              <a:rPr kumimoji="1" lang="ja-JP" altLang="en-US" dirty="0"/>
              <a:t>②瞑想ヨガ入門→沖正弘</a:t>
            </a:r>
            <a:endParaRPr kumimoji="1" lang="en-US" altLang="ja-JP" dirty="0"/>
          </a:p>
          <a:p>
            <a:r>
              <a:rPr kumimoji="1" lang="ja-JP" altLang="en-US" dirty="0"/>
              <a:t>③心身統一合気道→「気の研究会」藤平光一</a:t>
            </a:r>
            <a:endParaRPr kumimoji="1" lang="en-US" altLang="ja-JP" dirty="0"/>
          </a:p>
          <a:p>
            <a:pPr defTabSz="966064">
              <a:defRPr/>
            </a:pPr>
            <a:r>
              <a:rPr kumimoji="1" lang="ja-JP" altLang="en-US" dirty="0"/>
              <a:t>④</a:t>
            </a:r>
            <a:r>
              <a:rPr lang="ja-JP" altLang="en-US" b="0" i="0" dirty="0">
                <a:solidFill>
                  <a:srgbClr val="000000"/>
                </a:solidFill>
                <a:effectLst/>
                <a:latin typeface="メイリオ" panose="020B0604030504040204" pitchFamily="50" charset="-128"/>
                <a:ea typeface="メイリオ" panose="020B0604030504040204" pitchFamily="50" charset="-128"/>
              </a:rPr>
              <a:t>心身統一法⇒心身統一合気道（藤平光一）</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pPr defTabSz="966064">
              <a:defRPr/>
            </a:pPr>
            <a:r>
              <a:rPr lang="ja-JP" altLang="en-US" b="0" i="0" dirty="0">
                <a:solidFill>
                  <a:srgbClr val="000000"/>
                </a:solidFill>
                <a:effectLst/>
                <a:latin typeface="メイリオ" panose="020B0604030504040204" pitchFamily="50" charset="-128"/>
                <a:ea typeface="メイリオ" panose="020B0604030504040204" pitchFamily="50" charset="-128"/>
              </a:rPr>
              <a:t>⑤西野バレエ（合気道師範）由美かおる、金井克子</a:t>
            </a:r>
            <a:endParaRPr lang="ja-JP" altLang="en-US"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3</a:t>
            </a:fld>
            <a:endParaRPr kumimoji="1" lang="ja-JP" altLang="en-US"/>
          </a:p>
        </p:txBody>
      </p:sp>
    </p:spTree>
    <p:extLst>
      <p:ext uri="{BB962C8B-B14F-4D97-AF65-F5344CB8AC3E}">
        <p14:creationId xmlns:p14="http://schemas.microsoft.com/office/powerpoint/2010/main" val="969391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ジェームスボンド</a:t>
            </a:r>
            <a:endParaRPr kumimoji="1" lang="en-US" altLang="ja-JP" dirty="0"/>
          </a:p>
          <a:p>
            <a:r>
              <a:rPr kumimoji="1" lang="ja-JP" altLang="en-US" dirty="0"/>
              <a:t>●つくばでビタミン</a:t>
            </a:r>
            <a:r>
              <a:rPr kumimoji="1" lang="en-US" altLang="ja-JP" dirty="0"/>
              <a:t>D</a:t>
            </a:r>
            <a:r>
              <a:rPr kumimoji="1" lang="ja-JP" altLang="en-US" dirty="0"/>
              <a:t>が２２分で必要量が生成される。</a:t>
            </a:r>
            <a:endParaRPr kumimoji="1" lang="en-US" altLang="ja-JP" dirty="0"/>
          </a:p>
          <a:p>
            <a:endParaRPr kumimoji="1" lang="en-US" altLang="ja-JP" dirty="0"/>
          </a:p>
          <a:p>
            <a:r>
              <a:rPr kumimoji="1" lang="ja-JP" altLang="en-US" dirty="0"/>
              <a:t>◎</a:t>
            </a:r>
            <a:r>
              <a:rPr lang="ja-JP" altLang="en-US" dirty="0">
                <a:latin typeface="メイリオ" panose="020B0604030504040204" pitchFamily="50" charset="-128"/>
                <a:ea typeface="メイリオ" panose="020B0604030504040204" pitchFamily="50" charset="-128"/>
              </a:rPr>
              <a:t>太陽光（</a:t>
            </a:r>
            <a:r>
              <a:rPr lang="en-US" altLang="ja-JP" dirty="0">
                <a:latin typeface="メイリオ" panose="020B0604030504040204" pitchFamily="50" charset="-128"/>
                <a:ea typeface="メイリオ" panose="020B0604030504040204" pitchFamily="50" charset="-128"/>
              </a:rPr>
              <a:t>1000</a:t>
            </a:r>
            <a:r>
              <a:rPr lang="ja-JP" altLang="en-US" dirty="0">
                <a:latin typeface="メイリオ" panose="020B0604030504040204" pitchFamily="50" charset="-128"/>
                <a:ea typeface="メイリオ" panose="020B0604030504040204" pitchFamily="50" charset="-128"/>
              </a:rPr>
              <a:t>ルクス以上）を２時間浴びたい　〇ビタミンＤの生成　〇近眼者が少なくなる　〇心が明るくなる</a:t>
            </a:r>
            <a:endParaRPr lang="en-US" altLang="ja-JP" dirty="0"/>
          </a:p>
          <a:p>
            <a:endParaRPr kumimoji="1" lang="en-US" altLang="ja-JP" dirty="0"/>
          </a:p>
          <a:p>
            <a:r>
              <a:rPr kumimoji="1" lang="ja-JP" altLang="en-US" dirty="0"/>
              <a:t>◎</a:t>
            </a:r>
            <a:r>
              <a:rPr lang="ja-JP" altLang="en-US" dirty="0">
                <a:latin typeface="メイリオ" panose="020B0604030504040204" pitchFamily="50" charset="-128"/>
                <a:ea typeface="メイリオ" panose="020B0604030504040204" pitchFamily="50" charset="-128"/>
              </a:rPr>
              <a:t>１　出来るだけ薄着で外気に触れる　２　タオルを絞って乾布摩擦をする　　　　〇外気と内気の調整機能強化　　　　〇静脈を鍛える　　　　〇皮膚呼吸を鍛える</a:t>
            </a:r>
            <a:r>
              <a:rPr lang="ja-JP" altLang="en-US" sz="800" dirty="0">
                <a:latin typeface="メイリオ" panose="020B0604030504040204" pitchFamily="50" charset="-128"/>
                <a:ea typeface="メイリオ" panose="020B0604030504040204" pitchFamily="50" charset="-128"/>
              </a:rPr>
              <a:t>（ゴールドフィンガー）</a:t>
            </a:r>
            <a:endParaRPr lang="en-US" altLang="ja-JP" sz="8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33</a:t>
            </a:fld>
            <a:endParaRPr kumimoji="1" lang="ja-JP" altLang="en-US" dirty="0"/>
          </a:p>
        </p:txBody>
      </p:sp>
    </p:spTree>
    <p:extLst>
      <p:ext uri="{BB962C8B-B14F-4D97-AF65-F5344CB8AC3E}">
        <p14:creationId xmlns:p14="http://schemas.microsoft.com/office/powerpoint/2010/main" val="4053035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34</a:t>
            </a:fld>
            <a:endParaRPr kumimoji="1" lang="ja-JP" altLang="en-US"/>
          </a:p>
        </p:txBody>
      </p:sp>
    </p:spTree>
    <p:extLst>
      <p:ext uri="{BB962C8B-B14F-4D97-AF65-F5344CB8AC3E}">
        <p14:creationId xmlns:p14="http://schemas.microsoft.com/office/powerpoint/2010/main" val="846796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●モチベーションは時間あれば、労災エピソードを話します。</a:t>
            </a:r>
            <a:endParaRPr kumimoji="1" lang="en-US" altLang="ja-JP" dirty="0"/>
          </a:p>
          <a:p>
            <a:r>
              <a:rPr kumimoji="1" lang="ja-JP" altLang="en-US" dirty="0"/>
              <a:t>●セルフコントロールできているか</a:t>
            </a:r>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36</a:t>
            </a:fld>
            <a:endParaRPr kumimoji="1" lang="ja-JP" altLang="en-US" dirty="0"/>
          </a:p>
        </p:txBody>
      </p:sp>
    </p:spTree>
    <p:extLst>
      <p:ext uri="{BB962C8B-B14F-4D97-AF65-F5344CB8AC3E}">
        <p14:creationId xmlns:p14="http://schemas.microsoft.com/office/powerpoint/2010/main" val="2191587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988" y="1362075"/>
            <a:ext cx="6530975" cy="3675063"/>
          </a:xfrm>
        </p:spPr>
      </p:sp>
      <p:sp>
        <p:nvSpPr>
          <p:cNvPr id="3" name="ノート プレースホルダー 2"/>
          <p:cNvSpPr>
            <a:spLocks noGrp="1"/>
          </p:cNvSpPr>
          <p:nvPr>
            <p:ph type="body" idx="1"/>
          </p:nvPr>
        </p:nvSpPr>
        <p:spPr/>
        <p:txBody>
          <a:bodyPr/>
          <a:lstStyle/>
          <a:p>
            <a:r>
              <a:rPr kumimoji="1" lang="ja-JP" altLang="en-US" dirty="0"/>
              <a:t>〇人生百年を考える時、いつもの</a:t>
            </a:r>
            <a:r>
              <a:rPr kumimoji="1" lang="en-US" altLang="ja-JP" dirty="0"/>
              <a:t>A</a:t>
            </a:r>
            <a:r>
              <a:rPr kumimoji="1" lang="ja-JP" altLang="en-US" dirty="0"/>
              <a:t>→</a:t>
            </a:r>
            <a:r>
              <a:rPr kumimoji="1" lang="en-US" altLang="ja-JP" dirty="0"/>
              <a:t>B</a:t>
            </a:r>
            <a:r>
              <a:rPr kumimoji="1" lang="ja-JP" altLang="en-US" dirty="0"/>
              <a:t>→</a:t>
            </a:r>
            <a:r>
              <a:rPr kumimoji="1" lang="en-US" altLang="ja-JP" dirty="0"/>
              <a:t>C</a:t>
            </a:r>
            <a:r>
              <a:rPr kumimoji="1" lang="ja-JP" altLang="en-US" dirty="0"/>
              <a:t>で良いのか。これを変えたい</a:t>
            </a:r>
            <a:endParaRPr kumimoji="1" lang="en-US" altLang="ja-JP" dirty="0"/>
          </a:p>
          <a:p>
            <a:r>
              <a:rPr kumimoji="1" lang="ja-JP" altLang="en-US" dirty="0"/>
              <a:t>〇</a:t>
            </a:r>
            <a:r>
              <a:rPr kumimoji="1" lang="en-US" altLang="ja-JP" dirty="0"/>
              <a:t>B</a:t>
            </a:r>
            <a:r>
              <a:rPr kumimoji="1" lang="ja-JP" altLang="en-US" dirty="0"/>
              <a:t>→</a:t>
            </a:r>
            <a:r>
              <a:rPr kumimoji="1" lang="en-US" altLang="ja-JP" dirty="0"/>
              <a:t>B</a:t>
            </a:r>
            <a:r>
              <a:rPr kumimoji="1" lang="ja-JP" altLang="en-US" dirty="0"/>
              <a:t>‘のリスト作り→</a:t>
            </a:r>
            <a:r>
              <a:rPr kumimoji="1" lang="en-US" altLang="ja-JP" dirty="0"/>
              <a:t>C</a:t>
            </a:r>
            <a:r>
              <a:rPr kumimoji="1" lang="ja-JP" altLang="en-US" dirty="0"/>
              <a:t>から</a:t>
            </a:r>
            <a:r>
              <a:rPr kumimoji="1" lang="en-US" altLang="ja-JP" dirty="0"/>
              <a:t>C</a:t>
            </a:r>
            <a:r>
              <a:rPr kumimoji="1" lang="ja-JP" altLang="en-US" dirty="0"/>
              <a:t>’に変化させる（アサーションで）方法をあらかじめイメージリスト作成しておく</a:t>
            </a:r>
            <a:endParaRPr kumimoji="1" lang="en-US" altLang="ja-JP" dirty="0"/>
          </a:p>
          <a:p>
            <a:endParaRPr kumimoji="1" lang="en-US" altLang="ja-JP" dirty="0"/>
          </a:p>
          <a:p>
            <a:endParaRPr kumimoji="1" lang="en-US" altLang="ja-JP" dirty="0"/>
          </a:p>
          <a:p>
            <a:r>
              <a:rPr kumimoji="1" lang="ja-JP" altLang="en-US" dirty="0"/>
              <a:t>●冷静な自分：「残心」の説明、剣道、テニスも同じ</a:t>
            </a:r>
            <a:endParaRPr kumimoji="1" lang="en-US" altLang="ja-JP" dirty="0"/>
          </a:p>
          <a:p>
            <a:r>
              <a:rPr kumimoji="1" lang="ja-JP" altLang="en-US" dirty="0"/>
              <a:t>●特殊車両の運転手の「安全運転の心」に同調しよう。</a:t>
            </a:r>
            <a:endParaRPr kumimoji="1" lang="en-US" altLang="ja-JP" dirty="0"/>
          </a:p>
          <a:p>
            <a:r>
              <a:rPr kumimoji="1" lang="ja-JP" altLang="en-US" dirty="0"/>
              <a:t>「液体窒素」の運転手が一番緊張感があった。</a:t>
            </a:r>
            <a:endParaRPr kumimoji="1" lang="en-US" altLang="ja-JP" dirty="0"/>
          </a:p>
          <a:p>
            <a:r>
              <a:rPr kumimoji="1" lang="ja-JP" altLang="en-US" dirty="0"/>
              <a:t>〇「</a:t>
            </a:r>
            <a:r>
              <a:rPr lang="ja-JP" altLang="en-US" sz="1700" b="1" dirty="0">
                <a:solidFill>
                  <a:srgbClr val="FF0000"/>
                </a:solidFill>
              </a:rPr>
              <a:t>あおり運転」の例→窒素運搬車、「権力勾配会議」の例→コーヒー</a:t>
            </a:r>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a:solidFill>
                  <a:prstClr val="black"/>
                </a:solidFill>
                <a:latin typeface="游ゴシック" panose="020F0502020204030204"/>
                <a:ea typeface="游ゴシック" panose="020B0400000000000000" pitchFamily="50" charset="-128"/>
              </a:rPr>
              <a:pPr defTabSz="966064">
                <a:defRPr/>
              </a:pPr>
              <a:t>37</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29074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6688" y="1371600"/>
            <a:ext cx="6586537" cy="3705225"/>
          </a:xfrm>
        </p:spPr>
      </p:sp>
      <p:sp>
        <p:nvSpPr>
          <p:cNvPr id="3" name="ノート プレースホルダー 2"/>
          <p:cNvSpPr>
            <a:spLocks noGrp="1"/>
          </p:cNvSpPr>
          <p:nvPr>
            <p:ph type="body" idx="1"/>
          </p:nvPr>
        </p:nvSpPr>
        <p:spPr/>
        <p:txBody>
          <a:bodyPr/>
          <a:lstStyle/>
          <a:p>
            <a:r>
              <a:rPr kumimoji="1" lang="ja-JP" altLang="en-US" dirty="0"/>
              <a:t>●冷静な自分：「残心」の説明、剣道、テニスも同じ</a:t>
            </a:r>
            <a:endParaRPr kumimoji="1" lang="en-US" altLang="ja-JP" dirty="0"/>
          </a:p>
          <a:p>
            <a:r>
              <a:rPr kumimoji="1" lang="ja-JP" altLang="en-US" dirty="0"/>
              <a:t>●特殊車両の運転手の「安全運転の心」に同調しよう。</a:t>
            </a:r>
            <a:endParaRPr kumimoji="1" lang="en-US" altLang="ja-JP" dirty="0"/>
          </a:p>
          <a:p>
            <a:r>
              <a:rPr kumimoji="1" lang="ja-JP" altLang="en-US" dirty="0"/>
              <a:t>「液体窒素」の運転手が一番緊張感があった。</a:t>
            </a:r>
            <a:endParaRPr kumimoji="1" lang="en-US" altLang="ja-JP" dirty="0"/>
          </a:p>
          <a:p>
            <a:r>
              <a:rPr kumimoji="1" lang="ja-JP" altLang="en-US" dirty="0"/>
              <a:t>〇「</a:t>
            </a:r>
            <a:r>
              <a:rPr lang="ja-JP" altLang="en-US" sz="1700" b="1" dirty="0">
                <a:solidFill>
                  <a:srgbClr val="FF0000"/>
                </a:solidFill>
              </a:rPr>
              <a:t>あおり運転」の例→窒素運搬車、「権力勾配会議」の例→コーヒー</a:t>
            </a:r>
            <a:endParaRPr lang="en-US" altLang="ja-JP" sz="1700" b="1" dirty="0">
              <a:solidFill>
                <a:srgbClr val="FF0000"/>
              </a:solidFill>
            </a:endParaRPr>
          </a:p>
          <a:p>
            <a:endParaRPr lang="en-US" altLang="ja-JP" sz="1700" b="1" dirty="0">
              <a:solidFill>
                <a:srgbClr val="FF0000"/>
              </a:solidFill>
            </a:endParaRPr>
          </a:p>
          <a:p>
            <a:r>
              <a:rPr lang="ja-JP" altLang="en-US" sz="1700" b="1" dirty="0">
                <a:solidFill>
                  <a:srgbClr val="FF0000"/>
                </a:solidFill>
              </a:rPr>
              <a:t>男の「かきくけこ」、女の「さしすせそ」</a:t>
            </a:r>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a:solidFill>
                  <a:prstClr val="black"/>
                </a:solidFill>
                <a:latin typeface="游ゴシック" panose="020F0502020204030204"/>
                <a:ea typeface="游ゴシック" panose="020B0400000000000000" pitchFamily="50" charset="-128"/>
              </a:rPr>
              <a:pPr defTabSz="966064">
                <a:defRPr/>
              </a:pPr>
              <a:t>38</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4995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「安全」ﾓﾁﾍﾞｰｼｮﾝのなめのエピソード２つ申し上げます。</a:t>
            </a:r>
            <a:endParaRPr kumimoji="1" lang="en-US" altLang="ja-JP" dirty="0"/>
          </a:p>
          <a:p>
            <a:endParaRPr kumimoji="1" lang="ja-JP" altLang="en-US" dirty="0"/>
          </a:p>
        </p:txBody>
      </p:sp>
    </p:spTree>
    <p:extLst>
      <p:ext uri="{BB962C8B-B14F-4D97-AF65-F5344CB8AC3E}">
        <p14:creationId xmlns:p14="http://schemas.microsoft.com/office/powerpoint/2010/main" val="1888043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●冷静な自分：「残心」の説明、剣道、テニスも同じ</a:t>
            </a:r>
            <a:endParaRPr kumimoji="1" lang="en-US" altLang="ja-JP" dirty="0"/>
          </a:p>
          <a:p>
            <a:r>
              <a:rPr kumimoji="1" lang="ja-JP" altLang="en-US" dirty="0"/>
              <a:t>●特殊車両の運転手の「安全運転の心」に同調しよう。</a:t>
            </a:r>
            <a:endParaRPr kumimoji="1" lang="en-US" altLang="ja-JP" dirty="0"/>
          </a:p>
          <a:p>
            <a:r>
              <a:rPr kumimoji="1" lang="ja-JP" altLang="en-US" dirty="0"/>
              <a:t>「液体窒素」の運転手が一番緊張感があった。</a:t>
            </a:r>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40</a:t>
            </a:fld>
            <a:endParaRPr kumimoji="1" lang="ja-JP" altLang="en-US" dirty="0"/>
          </a:p>
        </p:txBody>
      </p:sp>
    </p:spTree>
    <p:extLst>
      <p:ext uri="{BB962C8B-B14F-4D97-AF65-F5344CB8AC3E}">
        <p14:creationId xmlns:p14="http://schemas.microsoft.com/office/powerpoint/2010/main" val="1310678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１交差点右折でぶつかるのは、赤信号で突入してくる相手が悪い⇔それがわかっているから待たざるを得ない。遠目フラッシュで脅すとよい（事故責任）</a:t>
            </a:r>
            <a:endParaRPr kumimoji="1" lang="en-US" altLang="ja-JP" dirty="0"/>
          </a:p>
          <a:p>
            <a:endParaRPr kumimoji="1" lang="en-US" altLang="ja-JP" dirty="0"/>
          </a:p>
          <a:p>
            <a:r>
              <a:rPr kumimoji="1" lang="ja-JP" altLang="en-US" dirty="0"/>
              <a:t>２ブレーキは制動が効く前にブレーキランプが点灯することを知っておく。後続車とコミュニケーションをとること。</a:t>
            </a:r>
            <a:endParaRPr kumimoji="1" lang="en-US" altLang="ja-JP" dirty="0"/>
          </a:p>
          <a:p>
            <a:endParaRPr kumimoji="1" lang="en-US" altLang="ja-JP" dirty="0"/>
          </a:p>
          <a:p>
            <a:r>
              <a:rPr kumimoji="1" lang="ja-JP" altLang="en-US" dirty="0"/>
              <a:t>３　時のマスコミに反応。煽り運転での点数。スマホでも捕まる（助言教官の新人教育）</a:t>
            </a:r>
            <a:endParaRPr kumimoji="1" lang="en-US" altLang="ja-JP" dirty="0"/>
          </a:p>
          <a:p>
            <a:r>
              <a:rPr kumimoji="1" lang="ja-JP" altLang="en-US" dirty="0"/>
              <a:t>　　（余裕あれば大きい車の方が良い）</a:t>
            </a:r>
            <a:endParaRPr kumimoji="1" lang="en-US" altLang="ja-JP" dirty="0"/>
          </a:p>
          <a:p>
            <a:endParaRPr kumimoji="1" lang="ja-JP" altLang="en-US" dirty="0"/>
          </a:p>
        </p:txBody>
      </p:sp>
    </p:spTree>
    <p:extLst>
      <p:ext uri="{BB962C8B-B14F-4D97-AF65-F5344CB8AC3E}">
        <p14:creationId xmlns:p14="http://schemas.microsoft.com/office/powerpoint/2010/main" val="1938047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●冷静な自分：「残心」の説明、剣道、テニスも同じ</a:t>
            </a:r>
            <a:endParaRPr kumimoji="1" lang="en-US" altLang="ja-JP" dirty="0"/>
          </a:p>
          <a:p>
            <a:r>
              <a:rPr kumimoji="1" lang="ja-JP" altLang="en-US" dirty="0"/>
              <a:t>●特殊車両の運転手の「安全運転の心」に同調しよう。</a:t>
            </a:r>
            <a:endParaRPr kumimoji="1" lang="en-US" altLang="ja-JP" dirty="0"/>
          </a:p>
          <a:p>
            <a:r>
              <a:rPr kumimoji="1" lang="ja-JP" altLang="en-US" dirty="0"/>
              <a:t>「液体窒素」の運転手が一番緊張感があった。</a:t>
            </a:r>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42</a:t>
            </a:fld>
            <a:endParaRPr kumimoji="1" lang="ja-JP" altLang="en-US" dirty="0"/>
          </a:p>
        </p:txBody>
      </p:sp>
    </p:spTree>
    <p:extLst>
      <p:ext uri="{BB962C8B-B14F-4D97-AF65-F5344CB8AC3E}">
        <p14:creationId xmlns:p14="http://schemas.microsoft.com/office/powerpoint/2010/main" val="3898013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●採石場は男らしい仕事ですと、胸を張って仕事されている人がいます。</a:t>
            </a:r>
            <a:endParaRPr kumimoji="1" lang="en-US" altLang="ja-JP" dirty="0"/>
          </a:p>
          <a:p>
            <a:r>
              <a:rPr kumimoji="1" lang="ja-JP" altLang="en-US" dirty="0"/>
              <a:t>●採石場では一人作業も多い。</a:t>
            </a:r>
            <a:endParaRPr kumimoji="1" lang="en-US" altLang="ja-JP" dirty="0"/>
          </a:p>
          <a:p>
            <a:r>
              <a:rPr kumimoji="1" lang="ja-JP" altLang="en-US" dirty="0"/>
              <a:t>●人は亡くなると人ではない。</a:t>
            </a:r>
            <a:endParaRPr kumimoji="1" lang="en-US" altLang="ja-JP" dirty="0"/>
          </a:p>
          <a:p>
            <a:r>
              <a:rPr kumimoji="1" lang="ja-JP" altLang="en-US" dirty="0"/>
              <a:t>●このスライドは、労働災害の恐怖イメージを創造して、不安全行動を戒めるモチベーションのためにあります。</a:t>
            </a:r>
          </a:p>
        </p:txBody>
      </p:sp>
      <p:sp>
        <p:nvSpPr>
          <p:cNvPr id="4" name="スライド番号プレースホルダー 3"/>
          <p:cNvSpPr>
            <a:spLocks noGrp="1"/>
          </p:cNvSpPr>
          <p:nvPr>
            <p:ph type="sldNum" sz="quarter" idx="10"/>
          </p:nvPr>
        </p:nvSpPr>
        <p:spPr/>
        <p:txBody>
          <a:bodyPr/>
          <a:lstStyle/>
          <a:p>
            <a:fld id="{375512A6-C9D1-4A12-9591-F8A4F2AB2E39}" type="slidenum">
              <a:rPr kumimoji="1" lang="ja-JP" altLang="en-US" smtClean="0"/>
              <a:t>43</a:t>
            </a:fld>
            <a:endParaRPr kumimoji="1" lang="ja-JP" altLang="en-US" dirty="0"/>
          </a:p>
        </p:txBody>
      </p:sp>
    </p:spTree>
    <p:extLst>
      <p:ext uri="{BB962C8B-B14F-4D97-AF65-F5344CB8AC3E}">
        <p14:creationId xmlns:p14="http://schemas.microsoft.com/office/powerpoint/2010/main" val="271665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3988" y="1362075"/>
            <a:ext cx="6530975" cy="3675063"/>
          </a:xfrm>
        </p:spPr>
      </p:sp>
      <p:sp>
        <p:nvSpPr>
          <p:cNvPr id="3" name="ノート プレースホルダー 2"/>
          <p:cNvSpPr>
            <a:spLocks noGrp="1"/>
          </p:cNvSpPr>
          <p:nvPr>
            <p:ph type="body" idx="1"/>
          </p:nvPr>
        </p:nvSpPr>
        <p:spPr/>
        <p:txBody>
          <a:bodyPr/>
          <a:lstStyle/>
          <a:p>
            <a:r>
              <a:rPr kumimoji="1" lang="ja-JP" altLang="en-US" dirty="0"/>
              <a:t>〇人生百年を考える時、いつもの</a:t>
            </a:r>
            <a:r>
              <a:rPr kumimoji="1" lang="en-US" altLang="ja-JP" dirty="0"/>
              <a:t>A</a:t>
            </a:r>
            <a:r>
              <a:rPr kumimoji="1" lang="ja-JP" altLang="en-US" dirty="0"/>
              <a:t>→</a:t>
            </a:r>
            <a:r>
              <a:rPr kumimoji="1" lang="en-US" altLang="ja-JP" dirty="0"/>
              <a:t>B</a:t>
            </a:r>
            <a:r>
              <a:rPr kumimoji="1" lang="ja-JP" altLang="en-US" dirty="0"/>
              <a:t>→</a:t>
            </a:r>
            <a:r>
              <a:rPr kumimoji="1" lang="en-US" altLang="ja-JP" dirty="0"/>
              <a:t>C</a:t>
            </a:r>
            <a:r>
              <a:rPr kumimoji="1" lang="ja-JP" altLang="en-US" dirty="0"/>
              <a:t>で良いのか。これを変えたい</a:t>
            </a:r>
            <a:endParaRPr kumimoji="1" lang="en-US" altLang="ja-JP" dirty="0"/>
          </a:p>
          <a:p>
            <a:r>
              <a:rPr kumimoji="1" lang="ja-JP" altLang="en-US" dirty="0"/>
              <a:t>〇</a:t>
            </a:r>
            <a:r>
              <a:rPr kumimoji="1" lang="en-US" altLang="ja-JP" dirty="0"/>
              <a:t>B</a:t>
            </a:r>
            <a:r>
              <a:rPr kumimoji="1" lang="ja-JP" altLang="en-US" dirty="0"/>
              <a:t>→</a:t>
            </a:r>
            <a:r>
              <a:rPr kumimoji="1" lang="en-US" altLang="ja-JP" dirty="0"/>
              <a:t>B</a:t>
            </a:r>
            <a:r>
              <a:rPr kumimoji="1" lang="ja-JP" altLang="en-US" dirty="0"/>
              <a:t>‘のリスト作り→</a:t>
            </a:r>
            <a:r>
              <a:rPr kumimoji="1" lang="en-US" altLang="ja-JP" dirty="0"/>
              <a:t>C</a:t>
            </a:r>
            <a:r>
              <a:rPr kumimoji="1" lang="ja-JP" altLang="en-US" dirty="0"/>
              <a:t>から</a:t>
            </a:r>
            <a:r>
              <a:rPr kumimoji="1" lang="en-US" altLang="ja-JP" dirty="0"/>
              <a:t>C</a:t>
            </a:r>
            <a:r>
              <a:rPr kumimoji="1" lang="ja-JP" altLang="en-US" dirty="0"/>
              <a:t>’に変化させる（アサーションで）方法をあらかじめイメージリスト作成しておく</a:t>
            </a:r>
            <a:endParaRPr kumimoji="1" lang="en-US" altLang="ja-JP" dirty="0"/>
          </a:p>
          <a:p>
            <a:endParaRPr kumimoji="1" lang="en-US" altLang="ja-JP" dirty="0"/>
          </a:p>
          <a:p>
            <a:endParaRPr kumimoji="1" lang="en-US" altLang="ja-JP" dirty="0"/>
          </a:p>
          <a:p>
            <a:r>
              <a:rPr kumimoji="1" lang="ja-JP" altLang="en-US" dirty="0"/>
              <a:t>●冷静な自分：「残心」の説明、剣道、テニスも同じ</a:t>
            </a:r>
            <a:endParaRPr kumimoji="1" lang="en-US" altLang="ja-JP" dirty="0"/>
          </a:p>
          <a:p>
            <a:r>
              <a:rPr kumimoji="1" lang="ja-JP" altLang="en-US" dirty="0"/>
              <a:t>●特殊車両の運転手の「安全運転の心」に同調しよう。</a:t>
            </a:r>
            <a:endParaRPr kumimoji="1" lang="en-US" altLang="ja-JP" dirty="0"/>
          </a:p>
          <a:p>
            <a:r>
              <a:rPr kumimoji="1" lang="ja-JP" altLang="en-US" dirty="0"/>
              <a:t>「液体窒素」の運転手が一番緊張感があった。</a:t>
            </a:r>
            <a:endParaRPr kumimoji="1" lang="en-US" altLang="ja-JP" dirty="0"/>
          </a:p>
          <a:p>
            <a:r>
              <a:rPr kumimoji="1" lang="ja-JP" altLang="en-US" dirty="0"/>
              <a:t>〇「</a:t>
            </a:r>
            <a:r>
              <a:rPr lang="ja-JP" altLang="en-US" sz="1700" b="1" dirty="0">
                <a:solidFill>
                  <a:srgbClr val="FF0000"/>
                </a:solidFill>
              </a:rPr>
              <a:t>あおり運転」の例→窒素運搬車、「権力勾配会議」の例→コーヒー</a:t>
            </a:r>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a:solidFill>
                  <a:prstClr val="black"/>
                </a:solidFill>
                <a:latin typeface="游ゴシック" panose="020F0502020204030204"/>
                <a:ea typeface="游ゴシック" panose="020B0400000000000000" pitchFamily="50" charset="-128"/>
              </a:rPr>
              <a:pPr defTabSz="966064">
                <a:defRPr/>
              </a:pPr>
              <a:t>4</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1770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6</a:t>
            </a:fld>
            <a:endParaRPr kumimoji="1" lang="ja-JP" altLang="en-US"/>
          </a:p>
        </p:txBody>
      </p:sp>
    </p:spTree>
    <p:extLst>
      <p:ext uri="{BB962C8B-B14F-4D97-AF65-F5344CB8AC3E}">
        <p14:creationId xmlns:p14="http://schemas.microsoft.com/office/powerpoint/2010/main" val="3985585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7</a:t>
            </a:fld>
            <a:endParaRPr kumimoji="1" lang="ja-JP" altLang="en-US"/>
          </a:p>
        </p:txBody>
      </p:sp>
    </p:spTree>
    <p:extLst>
      <p:ext uri="{BB962C8B-B14F-4D97-AF65-F5344CB8AC3E}">
        <p14:creationId xmlns:p14="http://schemas.microsoft.com/office/powerpoint/2010/main" val="158495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dirty="0">
              <a:latin typeface="+mj-ea"/>
              <a:ea typeface="+mj-ea"/>
            </a:endParaRPr>
          </a:p>
          <a:p>
            <a:endParaRPr lang="en-US" altLang="ja-JP" sz="1300" dirty="0">
              <a:latin typeface="+mj-ea"/>
              <a:ea typeface="+mj-ea"/>
            </a:endParaRPr>
          </a:p>
          <a:p>
            <a:endParaRPr lang="en-US" altLang="ja-JP" sz="1300" dirty="0">
              <a:latin typeface="+mj-ea"/>
              <a:ea typeface="+mj-ea"/>
            </a:endParaRPr>
          </a:p>
          <a:p>
            <a:r>
              <a:rPr lang="ja-JP" altLang="en-US" sz="1300" dirty="0">
                <a:latin typeface="+mj-ea"/>
                <a:ea typeface="+mj-ea"/>
              </a:rPr>
              <a:t>　　１　朝、職員が来る前に事務所を掃除してくれる人の名前を知り、一言会話が</a:t>
            </a:r>
            <a:br>
              <a:rPr lang="en-US" altLang="ja-JP" sz="1300" dirty="0">
                <a:latin typeface="+mj-ea"/>
                <a:ea typeface="+mj-ea"/>
              </a:rPr>
            </a:br>
            <a:r>
              <a:rPr lang="ja-JP" altLang="en-US" sz="1300" dirty="0">
                <a:latin typeface="+mj-ea"/>
                <a:ea typeface="+mj-ea"/>
              </a:rPr>
              <a:t>　　　　ありますか</a:t>
            </a:r>
            <a:endParaRPr lang="en-US" altLang="ja-JP" sz="1300" dirty="0">
              <a:latin typeface="+mj-ea"/>
              <a:ea typeface="+mj-ea"/>
            </a:endParaRPr>
          </a:p>
          <a:p>
            <a:r>
              <a:rPr lang="ja-JP" altLang="en-US" sz="1300" dirty="0">
                <a:latin typeface="+mj-ea"/>
                <a:ea typeface="+mj-ea"/>
              </a:rPr>
              <a:t>　　２　いつも一番に来る日勤者、最後までいる人を知っていますか。何をしているか</a:t>
            </a:r>
            <a:br>
              <a:rPr lang="en-US" altLang="ja-JP" sz="1300" dirty="0">
                <a:latin typeface="+mj-ea"/>
                <a:ea typeface="+mj-ea"/>
              </a:rPr>
            </a:br>
            <a:r>
              <a:rPr lang="ja-JP" altLang="en-US" sz="1300" dirty="0">
                <a:latin typeface="+mj-ea"/>
                <a:ea typeface="+mj-ea"/>
              </a:rPr>
              <a:t>　　　　知ってますか</a:t>
            </a:r>
            <a:endParaRPr lang="en-US" altLang="ja-JP" sz="1300" dirty="0">
              <a:latin typeface="+mj-ea"/>
              <a:ea typeface="+mj-ea"/>
            </a:endParaRPr>
          </a:p>
          <a:p>
            <a:r>
              <a:rPr lang="ja-JP" altLang="en-US" sz="1300" dirty="0">
                <a:latin typeface="+mj-ea"/>
                <a:ea typeface="+mj-ea"/>
              </a:rPr>
              <a:t>　　３　いつもと違う、上司や同僚、本人の観察とその結果に基づく声が掛けられますか</a:t>
            </a:r>
            <a:endParaRPr lang="en-US" altLang="ja-JP" sz="1300" dirty="0">
              <a:latin typeface="+mj-ea"/>
              <a:ea typeface="+mj-ea"/>
            </a:endParaRPr>
          </a:p>
          <a:p>
            <a:r>
              <a:rPr lang="ja-JP" altLang="en-US" sz="1300" dirty="0">
                <a:latin typeface="+mj-ea"/>
                <a:ea typeface="+mj-ea"/>
              </a:rPr>
              <a:t>　　４　職場の風（雰囲気）をコントロールしているのは誰だか知っていますか</a:t>
            </a:r>
            <a:endParaRPr lang="en-US" altLang="ja-JP" sz="1300" dirty="0">
              <a:latin typeface="+mj-ea"/>
              <a:ea typeface="+mj-ea"/>
            </a:endParaRPr>
          </a:p>
          <a:p>
            <a:r>
              <a:rPr lang="ja-JP" altLang="en-US" sz="1300" dirty="0">
                <a:latin typeface="+mj-ea"/>
                <a:ea typeface="+mj-ea"/>
              </a:rPr>
              <a:t>　　５　「失敗出来ない仕事」の緊張感、「忙しすぎる」疲労感の中に＋</a:t>
            </a:r>
            <a:r>
              <a:rPr lang="en-US" altLang="ja-JP" sz="1300" dirty="0">
                <a:latin typeface="+mj-ea"/>
                <a:ea typeface="+mj-ea"/>
              </a:rPr>
              <a:t>α</a:t>
            </a:r>
            <a:r>
              <a:rPr lang="ja-JP" altLang="en-US" sz="1300" dirty="0">
                <a:latin typeface="+mj-ea"/>
                <a:ea typeface="+mj-ea"/>
              </a:rPr>
              <a:t>の「気づかい」</a:t>
            </a:r>
            <a:br>
              <a:rPr lang="en-US" altLang="ja-JP" sz="1300" dirty="0">
                <a:latin typeface="+mj-ea"/>
                <a:ea typeface="+mj-ea"/>
              </a:rPr>
            </a:br>
            <a:r>
              <a:rPr lang="ja-JP" altLang="en-US" sz="1300" dirty="0">
                <a:latin typeface="+mj-ea"/>
                <a:ea typeface="+mj-ea"/>
              </a:rPr>
              <a:t>　　　　のかけらを見せれるエネルギー（余裕）を持てる人は誰ですか</a:t>
            </a:r>
            <a:endParaRPr lang="ja-JP" altLang="en-US" sz="1300" b="1" u="sng" dirty="0">
              <a:latin typeface="+mj-ea"/>
              <a:ea typeface="+mj-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8</a:t>
            </a:fld>
            <a:endParaRPr kumimoji="1" lang="ja-JP" altLang="en-US"/>
          </a:p>
        </p:txBody>
      </p:sp>
    </p:spTree>
    <p:extLst>
      <p:ext uri="{BB962C8B-B14F-4D97-AF65-F5344CB8AC3E}">
        <p14:creationId xmlns:p14="http://schemas.microsoft.com/office/powerpoint/2010/main" val="33536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66688" y="1371600"/>
            <a:ext cx="6586537" cy="3705225"/>
          </a:xfrm>
        </p:spPr>
      </p:sp>
      <p:sp>
        <p:nvSpPr>
          <p:cNvPr id="3" name="ノート プレースホルダー 2"/>
          <p:cNvSpPr>
            <a:spLocks noGrp="1"/>
          </p:cNvSpPr>
          <p:nvPr>
            <p:ph type="body" idx="1"/>
          </p:nvPr>
        </p:nvSpPr>
        <p:spPr/>
        <p:txBody>
          <a:bodyPr/>
          <a:lstStyle/>
          <a:p>
            <a:r>
              <a:rPr kumimoji="1" lang="ja-JP" altLang="en-US" dirty="0"/>
              <a:t>●冷静な自分：「残心」の説明、剣道、テニスも同じ</a:t>
            </a:r>
            <a:endParaRPr kumimoji="1" lang="en-US" altLang="ja-JP" dirty="0"/>
          </a:p>
          <a:p>
            <a:r>
              <a:rPr kumimoji="1" lang="ja-JP" altLang="en-US" dirty="0"/>
              <a:t>●特殊車両の運転手の「安全運転の心」に同調しよう。</a:t>
            </a:r>
            <a:endParaRPr kumimoji="1" lang="en-US" altLang="ja-JP" dirty="0"/>
          </a:p>
          <a:p>
            <a:r>
              <a:rPr kumimoji="1" lang="ja-JP" altLang="en-US" dirty="0"/>
              <a:t>「液体窒素」の運転手が一番緊張感があった。</a:t>
            </a:r>
            <a:endParaRPr kumimoji="1" lang="en-US" altLang="ja-JP" dirty="0"/>
          </a:p>
          <a:p>
            <a:r>
              <a:rPr kumimoji="1" lang="ja-JP" altLang="en-US" dirty="0"/>
              <a:t>〇「</a:t>
            </a:r>
            <a:r>
              <a:rPr lang="ja-JP" altLang="en-US" sz="1700" b="1" dirty="0">
                <a:solidFill>
                  <a:srgbClr val="FF0000"/>
                </a:solidFill>
              </a:rPr>
              <a:t>あおり運転」の例→窒素運搬車、「権力勾配会議」の例→コーヒー</a:t>
            </a:r>
            <a:endParaRPr lang="en-US" altLang="ja-JP" sz="1700" b="1" dirty="0">
              <a:solidFill>
                <a:srgbClr val="FF0000"/>
              </a:solidFill>
            </a:endParaRPr>
          </a:p>
          <a:p>
            <a:r>
              <a:rPr lang="ja-JP" altLang="en-US" sz="1700" b="1" dirty="0">
                <a:solidFill>
                  <a:prstClr val="black"/>
                </a:solidFill>
                <a:latin typeface="メイリオ" panose="020B0604030504040204" pitchFamily="50" charset="-128"/>
                <a:ea typeface="メイリオ" panose="020B0604030504040204" pitchFamily="50" charset="-128"/>
              </a:rPr>
              <a:t>〇６秒「がまん」する</a:t>
            </a:r>
            <a:endParaRPr lang="en-US" altLang="ja-JP" sz="1700" b="1" dirty="0">
              <a:solidFill>
                <a:srgbClr val="FF0000"/>
              </a:solidFill>
            </a:endParaRPr>
          </a:p>
          <a:p>
            <a:endParaRPr lang="en-US" altLang="ja-JP" sz="1700" b="1" dirty="0">
              <a:solidFill>
                <a:srgbClr val="FF0000"/>
              </a:solidFill>
            </a:endParaRPr>
          </a:p>
          <a:p>
            <a:r>
              <a:rPr lang="ja-JP" altLang="en-US" sz="1700" b="1" dirty="0">
                <a:solidFill>
                  <a:srgbClr val="FF0000"/>
                </a:solidFill>
              </a:rPr>
              <a:t>男の「かきくけこ」、女の「さしすせそ」</a:t>
            </a:r>
          </a:p>
        </p:txBody>
      </p:sp>
      <p:sp>
        <p:nvSpPr>
          <p:cNvPr id="4" name="スライド番号プレースホルダー 3"/>
          <p:cNvSpPr>
            <a:spLocks noGrp="1"/>
          </p:cNvSpPr>
          <p:nvPr>
            <p:ph type="sldNum" sz="quarter" idx="10"/>
          </p:nvPr>
        </p:nvSpPr>
        <p:spPr/>
        <p:txBody>
          <a:bodyPr/>
          <a:lstStyle/>
          <a:p>
            <a:pPr defTabSz="966064">
              <a:defRPr/>
            </a:pPr>
            <a:fld id="{375512A6-C9D1-4A12-9591-F8A4F2AB2E39}" type="slidenum">
              <a:rPr lang="ja-JP" altLang="en-US">
                <a:solidFill>
                  <a:prstClr val="black"/>
                </a:solidFill>
                <a:latin typeface="游ゴシック" panose="020F0502020204030204"/>
                <a:ea typeface="游ゴシック" panose="020B0400000000000000" pitchFamily="50" charset="-128"/>
              </a:rPr>
              <a:pPr defTabSz="966064">
                <a:defRPr/>
              </a:pPr>
              <a:t>9</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8813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8739D6-43F8-425A-B599-65CBA8F5E2AA}" type="slidenum">
              <a:rPr kumimoji="1" lang="ja-JP" altLang="en-US" smtClean="0"/>
              <a:t>10</a:t>
            </a:fld>
            <a:endParaRPr kumimoji="1" lang="ja-JP" altLang="en-US"/>
          </a:p>
        </p:txBody>
      </p:sp>
    </p:spTree>
    <p:extLst>
      <p:ext uri="{BB962C8B-B14F-4D97-AF65-F5344CB8AC3E}">
        <p14:creationId xmlns:p14="http://schemas.microsoft.com/office/powerpoint/2010/main" val="51326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95EC9A-4F42-55E4-DCDE-FDE56B756E8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F0730CF-1DE9-25BD-A4D5-E21024138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968AE6D-3880-AE81-D14F-DE85B55B8910}"/>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E823BC24-4B08-210A-A1A4-B0C7757E6A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DC6BF8-F3D1-C619-1F82-9E46BEA04FE2}"/>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241169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EEAAB9-501B-3853-2037-41AC9D61A38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AE1BBE-C67B-09DC-DFB6-85791166C0F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CB8D52-730F-EBA8-1BCD-9A02A7B5558D}"/>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EF7B8823-095C-3C77-E911-C65F9BB1FD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CE41B49-9EFB-174B-545B-4CA9C95A5AA5}"/>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22377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77959E9-787F-01A6-9601-7B89590D04F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BD6C0C5-1B82-5939-DC06-3C283E652DB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14ABCB-A1BC-595D-CB74-197E34DE27C0}"/>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2B5D1EF5-FF5F-33C9-2B80-E3843C7B03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36E10F-3892-7FE2-6877-DA64BACC5ECE}"/>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2058658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8"/>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93D49DB-EB40-4AF8-9339-F8BC910DC526}"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5">
            <a:extLst>
              <a:ext uri="{FF2B5EF4-FFF2-40B4-BE49-F238E27FC236}">
                <a16:creationId xmlns:a16="http://schemas.microsoft.com/office/drawing/2014/main" id="{185B1FEE-AF93-4BD7-A35E-3A59398D0BF5}"/>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1419146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AE46C87-79D8-4F55-8289-60D85DC71CD6}"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5">
            <a:extLst>
              <a:ext uri="{FF2B5EF4-FFF2-40B4-BE49-F238E27FC236}">
                <a16:creationId xmlns:a16="http://schemas.microsoft.com/office/drawing/2014/main" id="{6F1FAD9E-0DDB-43E7-9361-E80E3DA8D303}"/>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1171460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13"/>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55CECDE-B9E1-4FB0-AA25-56C3EF38E3BC}"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5">
            <a:extLst>
              <a:ext uri="{FF2B5EF4-FFF2-40B4-BE49-F238E27FC236}">
                <a16:creationId xmlns:a16="http://schemas.microsoft.com/office/drawing/2014/main" id="{27F8BD96-B23B-40AC-BF67-AE50B8FCF118}"/>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2169513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128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82296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6AEBFD5-E5FB-40C3-B882-1CC24AE5D6EF}"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8" name="Slide Number Placeholder 5">
            <a:extLst>
              <a:ext uri="{FF2B5EF4-FFF2-40B4-BE49-F238E27FC236}">
                <a16:creationId xmlns:a16="http://schemas.microsoft.com/office/drawing/2014/main" id="{AD12D138-4D6C-4A41-A028-EDC3BC7D90A5}"/>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1717768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B93F7F5-A92C-4AC8-AA24-DA87F30D7FB9}"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10" name="Slide Number Placeholder 5">
            <a:extLst>
              <a:ext uri="{FF2B5EF4-FFF2-40B4-BE49-F238E27FC236}">
                <a16:creationId xmlns:a16="http://schemas.microsoft.com/office/drawing/2014/main" id="{91B3AA49-EA17-46DB-9CCD-FF0AD52A730A}"/>
              </a:ext>
            </a:extLst>
          </p:cNvPr>
          <p:cNvSpPr>
            <a:spLocks noGrp="1"/>
          </p:cNvSpPr>
          <p:nvPr>
            <p:ph type="sldNum" sz="quarter" idx="12"/>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670774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5FCB02C-A2F0-4D00-B1B2-88AC24B84A2A}"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a:extLst>
              <a:ext uri="{FF2B5EF4-FFF2-40B4-BE49-F238E27FC236}">
                <a16:creationId xmlns:a16="http://schemas.microsoft.com/office/drawing/2014/main" id="{230000C7-C759-4D0B-988A-FB53B25A5817}"/>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831794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CA3ABC-1E49-4F23-ADD2-99BE494C9561}"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5">
            <a:extLst>
              <a:ext uri="{FF2B5EF4-FFF2-40B4-BE49-F238E27FC236}">
                <a16:creationId xmlns:a16="http://schemas.microsoft.com/office/drawing/2014/main" id="{E06AF3DD-37F8-42B2-BAC0-7B0F1F924993}"/>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663700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B6BC69C-45F1-4828-A115-8E64800DCD5A}"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8" name="Slide Number Placeholder 5">
            <a:extLst>
              <a:ext uri="{FF2B5EF4-FFF2-40B4-BE49-F238E27FC236}">
                <a16:creationId xmlns:a16="http://schemas.microsoft.com/office/drawing/2014/main" id="{11B60125-6297-4B79-B93C-3E4DFE9AD561}"/>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427838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4696AA-2DC0-E293-6DBD-24F1FB5398B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B98535-2517-68FA-AB2D-E16F30485B4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D8AE1CC-98C5-FA7B-2D89-012B25934DA3}"/>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BC0221AF-0E3B-355B-0BBC-4B1C8697F0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53FD5C-52F8-7BE5-A5C4-F9C279077AA6}"/>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2638947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2BC5FF5-C1A4-447B-A1C6-FD1AED1D0B16}"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8" name="Slide Number Placeholder 5">
            <a:extLst>
              <a:ext uri="{FF2B5EF4-FFF2-40B4-BE49-F238E27FC236}">
                <a16:creationId xmlns:a16="http://schemas.microsoft.com/office/drawing/2014/main" id="{CD9F6856-7CDE-4940-9E39-0850012C47F9}"/>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1707635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9C3251D-F66A-4AA2-8F40-7BCADC7D08DF}"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5">
            <a:extLst>
              <a:ext uri="{FF2B5EF4-FFF2-40B4-BE49-F238E27FC236}">
                <a16:creationId xmlns:a16="http://schemas.microsoft.com/office/drawing/2014/main" id="{82C7E65E-0E3C-4F2C-A136-10058DBBF826}"/>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4213356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1785600" y="274639"/>
            <a:ext cx="36576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12800" y="274639"/>
            <a:ext cx="107696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09AC083-127E-4E43-9570-137E199816BB}" type="datetime1">
              <a:rPr lang="ja-JP" altLang="en-US" smtClean="0">
                <a:solidFill>
                  <a:prstClr val="black">
                    <a:tint val="75000"/>
                  </a:prstClr>
                </a:solidFill>
              </a:rPr>
              <a:t>2023/11/7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5">
            <a:extLst>
              <a:ext uri="{FF2B5EF4-FFF2-40B4-BE49-F238E27FC236}">
                <a16:creationId xmlns:a16="http://schemas.microsoft.com/office/drawing/2014/main" id="{C7291381-6F53-42D8-8F57-0A440565A1BD}"/>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4070291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2A719C1C-DF12-4119-AD14-995FEEB58392}" type="datetime1">
              <a:rPr lang="ja-JP" altLang="en-US" smtClean="0"/>
              <a:t>2023/11/7</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7ED5737-5B21-4A7F-B811-4D8B28EF9FFA}" type="slidenum">
              <a:rPr lang="ja-JP" altLang="en-US"/>
              <a:pPr>
                <a:defRPr/>
              </a:pPr>
              <a:t>‹#›</a:t>
            </a:fld>
            <a:endParaRPr lang="ja-JP" altLang="en-US" dirty="0"/>
          </a:p>
        </p:txBody>
      </p:sp>
    </p:spTree>
    <p:extLst>
      <p:ext uri="{BB962C8B-B14F-4D97-AF65-F5344CB8AC3E}">
        <p14:creationId xmlns:p14="http://schemas.microsoft.com/office/powerpoint/2010/main" val="1907237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26872351-FC24-49FF-9DC0-AFD9FD8CDF9D}" type="datetime1">
              <a:rPr lang="ja-JP" altLang="en-US" smtClean="0"/>
              <a:t>2023/11/7</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2FBF42E5-57D2-4252-A7EF-E87C90811CD6}" type="slidenum">
              <a:rPr lang="ja-JP" altLang="en-US"/>
              <a:pPr>
                <a:defRPr/>
              </a:pPr>
              <a:t>‹#›</a:t>
            </a:fld>
            <a:endParaRPr lang="ja-JP" altLang="en-US" dirty="0"/>
          </a:p>
        </p:txBody>
      </p:sp>
    </p:spTree>
    <p:extLst>
      <p:ext uri="{BB962C8B-B14F-4D97-AF65-F5344CB8AC3E}">
        <p14:creationId xmlns:p14="http://schemas.microsoft.com/office/powerpoint/2010/main" val="3060627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セクション見出し"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pPr lvl="0"/>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3A3E0CA2-4003-48B3-BCA4-9958C7CAEC63}"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98F352D-5018-46FB-BAB6-BAAF62C1FBAC}" type="slidenum">
              <a:rPr lang="ja-JP" altLang="en-US"/>
              <a:pPr>
                <a:defRPr/>
              </a:pPr>
              <a:t>‹#›</a:t>
            </a:fld>
            <a:endParaRPr lang="ja-JP" altLang="en-US"/>
          </a:p>
        </p:txBody>
      </p:sp>
    </p:spTree>
    <p:extLst>
      <p:ext uri="{BB962C8B-B14F-4D97-AF65-F5344CB8AC3E}">
        <p14:creationId xmlns:p14="http://schemas.microsoft.com/office/powerpoint/2010/main" val="28479712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つのコンテンツ"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pPr>
              <a:defRPr/>
            </a:pPr>
            <a:fld id="{492F20E2-7ADE-4884-98DF-DA06F12074F6}" type="datetime1">
              <a:rPr lang="ja-JP" altLang="en-US" smtClean="0"/>
              <a:t>2023/11/7</a:t>
            </a:fld>
            <a:endParaRPr lang="ja-JP" altLang="en-US"/>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a:lvl1pPr>
          </a:lstStyle>
          <a:p>
            <a:pPr>
              <a:defRPr/>
            </a:pPr>
            <a:fld id="{B3740F95-D667-4FB1-9C48-BAA80E8C3739}" type="slidenum">
              <a:rPr lang="ja-JP" altLang="en-US"/>
              <a:pPr>
                <a:defRPr/>
              </a:pPr>
              <a:t>‹#›</a:t>
            </a:fld>
            <a:endParaRPr lang="ja-JP" altLang="en-US"/>
          </a:p>
        </p:txBody>
      </p:sp>
    </p:spTree>
    <p:extLst>
      <p:ext uri="{BB962C8B-B14F-4D97-AF65-F5344CB8AC3E}">
        <p14:creationId xmlns:p14="http://schemas.microsoft.com/office/powerpoint/2010/main" val="29737235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比較"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pPr lvl="0"/>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pPr>
              <a:defRPr/>
            </a:pPr>
            <a:fld id="{B9A06FB3-555F-4975-82D5-ACA019BC9B2C}" type="datetime1">
              <a:rPr lang="ja-JP" altLang="en-US" smtClean="0"/>
              <a:t>2023/11/7</a:t>
            </a:fld>
            <a:endParaRPr lang="ja-JP" altLang="en-US"/>
          </a:p>
        </p:txBody>
      </p:sp>
      <p:sp>
        <p:nvSpPr>
          <p:cNvPr id="8" name="フッター プレースホルダー 7"/>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a:defRPr/>
            </a:lvl1pPr>
          </a:lstStyle>
          <a:p>
            <a:pPr>
              <a:defRPr/>
            </a:pPr>
            <a:fld id="{88BF6CE8-3328-4CF5-85C0-05A244ACF60A}" type="slidenum">
              <a:rPr lang="ja-JP" altLang="en-US"/>
              <a:pPr>
                <a:defRPr/>
              </a:pPr>
              <a:t>‹#›</a:t>
            </a:fld>
            <a:endParaRPr lang="ja-JP" altLang="en-US"/>
          </a:p>
        </p:txBody>
      </p:sp>
    </p:spTree>
    <p:extLst>
      <p:ext uri="{BB962C8B-B14F-4D97-AF65-F5344CB8AC3E}">
        <p14:creationId xmlns:p14="http://schemas.microsoft.com/office/powerpoint/2010/main" val="17892819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タイトルのみ"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pPr>
              <a:defRPr/>
            </a:pPr>
            <a:fld id="{3264E1C6-CB2C-4536-8FE0-436326759852}" type="datetime1">
              <a:rPr lang="ja-JP" altLang="en-US" smtClean="0"/>
              <a:t>2023/11/7</a:t>
            </a:fld>
            <a:endParaRPr lang="ja-JP" altLang="en-US"/>
          </a:p>
        </p:txBody>
      </p:sp>
      <p:sp>
        <p:nvSpPr>
          <p:cNvPr id="4" name="フッター プレースホルダー 3"/>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a:defRPr/>
            </a:lvl1pPr>
          </a:lstStyle>
          <a:p>
            <a:pPr>
              <a:defRPr/>
            </a:pPr>
            <a:fld id="{1A088400-730A-47B9-99BD-B193F7055D6D}" type="slidenum">
              <a:rPr lang="ja-JP" altLang="en-US"/>
              <a:pPr>
                <a:defRPr/>
              </a:pPr>
              <a:t>‹#›</a:t>
            </a:fld>
            <a:endParaRPr lang="ja-JP" altLang="en-US"/>
          </a:p>
        </p:txBody>
      </p:sp>
    </p:spTree>
    <p:extLst>
      <p:ext uri="{BB962C8B-B14F-4D97-AF65-F5344CB8AC3E}">
        <p14:creationId xmlns:p14="http://schemas.microsoft.com/office/powerpoint/2010/main" val="67430401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DAD8D15C-8A29-4C39-8635-2D9C8E858365}" type="datetime1">
              <a:rPr lang="ja-JP" altLang="en-US" smtClean="0"/>
              <a:t>2023/11/7</a:t>
            </a:fld>
            <a:endParaRPr lang="ja-JP" altLang="en-US" dirty="0"/>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99A5B7FC-B756-4469-8598-FDCCFD78C282}" type="slidenum">
              <a:rPr lang="ja-JP" altLang="en-US"/>
              <a:pPr>
                <a:defRPr/>
              </a:pPr>
              <a:t>‹#›</a:t>
            </a:fld>
            <a:endParaRPr lang="ja-JP" altLang="en-US" dirty="0"/>
          </a:p>
        </p:txBody>
      </p:sp>
    </p:spTree>
    <p:extLst>
      <p:ext uri="{BB962C8B-B14F-4D97-AF65-F5344CB8AC3E}">
        <p14:creationId xmlns:p14="http://schemas.microsoft.com/office/powerpoint/2010/main" val="33755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70BA20-0886-ED62-D528-71811A31EAE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ABA9E79-9A94-749B-1AD0-4771731F3B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6C189D8-D415-1ED0-DA28-2487482CF1B9}"/>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1B656E3F-0327-8622-099E-39F1F81C5E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4682AC-D55A-4D6E-1417-1841FFFF61B1}"/>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1450176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タイトル付きのコンテンツ"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pPr lvl="0"/>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fld id="{73C048FD-B093-4AEA-AE98-96FC1A431B58}" type="datetime1">
              <a:rPr lang="ja-JP" altLang="en-US" smtClean="0"/>
              <a:t>2023/11/7</a:t>
            </a:fld>
            <a:endParaRPr lang="ja-JP" altLang="en-US"/>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a:lvl1pPr>
          </a:lstStyle>
          <a:p>
            <a:pPr>
              <a:defRPr/>
            </a:pPr>
            <a:fld id="{2B47B751-CA32-4C7F-8DB4-BDA4282CD83B}" type="slidenum">
              <a:rPr lang="ja-JP" altLang="en-US"/>
              <a:pPr>
                <a:defRPr/>
              </a:pPr>
              <a:t>‹#›</a:t>
            </a:fld>
            <a:endParaRPr lang="ja-JP" altLang="en-US"/>
          </a:p>
        </p:txBody>
      </p:sp>
    </p:spTree>
    <p:extLst>
      <p:ext uri="{BB962C8B-B14F-4D97-AF65-F5344CB8AC3E}">
        <p14:creationId xmlns:p14="http://schemas.microsoft.com/office/powerpoint/2010/main" val="48802857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タイトル付きの図"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pPr lvl="0"/>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a:defRPr/>
            </a:pPr>
            <a:fld id="{4D7B7298-1BB4-4370-A8EC-EBA4662F6C4A}" type="datetime1">
              <a:rPr lang="ja-JP" altLang="en-US" smtClean="0"/>
              <a:t>2023/11/7</a:t>
            </a:fld>
            <a:endParaRPr lang="ja-JP" altLang="en-US"/>
          </a:p>
        </p:txBody>
      </p:sp>
      <p:sp>
        <p:nvSpPr>
          <p:cNvPr id="6" name="フッター プレースホルダー 5"/>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a:lvl1pPr>
          </a:lstStyle>
          <a:p>
            <a:pPr>
              <a:defRPr/>
            </a:pPr>
            <a:fld id="{B8111915-EF50-4E13-9315-739ADF5D78BC}" type="slidenum">
              <a:rPr lang="ja-JP" altLang="en-US"/>
              <a:pPr>
                <a:defRPr/>
              </a:pPr>
              <a:t>‹#›</a:t>
            </a:fld>
            <a:endParaRPr lang="ja-JP" altLang="en-US"/>
          </a:p>
        </p:txBody>
      </p:sp>
    </p:spTree>
    <p:extLst>
      <p:ext uri="{BB962C8B-B14F-4D97-AF65-F5344CB8AC3E}">
        <p14:creationId xmlns:p14="http://schemas.microsoft.com/office/powerpoint/2010/main" val="44553472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タイトルと縦書きテキスト"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1167DA31-5CC5-4B2E-B4B2-9ADCD7BCEDF5}"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9693FBD-FB66-4FDE-AAF6-A4AC4629A779}" type="slidenum">
              <a:rPr lang="ja-JP" altLang="en-US"/>
              <a:pPr>
                <a:defRPr/>
              </a:pPr>
              <a:t>‹#›</a:t>
            </a:fld>
            <a:endParaRPr lang="ja-JP" altLang="en-US"/>
          </a:p>
        </p:txBody>
      </p:sp>
    </p:spTree>
    <p:extLst>
      <p:ext uri="{BB962C8B-B14F-4D97-AF65-F5344CB8AC3E}">
        <p14:creationId xmlns:p14="http://schemas.microsoft.com/office/powerpoint/2010/main" val="36782637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pPr lvl="0"/>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C7425968-5361-480D-87A5-22919B5032C5}"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088A4C08-8156-4A33-B44C-E590E41E8700}" type="slidenum">
              <a:rPr lang="ja-JP" altLang="en-US"/>
              <a:pPr>
                <a:defRPr/>
              </a:pPr>
              <a:t>‹#›</a:t>
            </a:fld>
            <a:endParaRPr lang="ja-JP" altLang="en-US"/>
          </a:p>
        </p:txBody>
      </p:sp>
    </p:spTree>
    <p:extLst>
      <p:ext uri="{BB962C8B-B14F-4D97-AF65-F5344CB8AC3E}">
        <p14:creationId xmlns:p14="http://schemas.microsoft.com/office/powerpoint/2010/main" val="182027942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6DE637-DC05-7306-122F-347466AA76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31187A-2F6B-0269-41F2-8CAA6BBD0C3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F5F6DB4-FCE8-ED33-642D-767E0F57003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6305935-F547-3394-6043-4A0879ED9BCC}"/>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6" name="フッター プレースホルダー 5">
            <a:extLst>
              <a:ext uri="{FF2B5EF4-FFF2-40B4-BE49-F238E27FC236}">
                <a16:creationId xmlns:a16="http://schemas.microsoft.com/office/drawing/2014/main" id="{3016F518-A58A-B0C7-7260-2326AE5B2D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171F21-B383-3744-C276-B19F4854DE1F}"/>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302079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6C4850-3D79-0E21-1750-C342524D8D4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93E8D08-E529-393C-77FC-D2FFE43831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AE37EDD-F424-6F2A-3398-EAA0608946B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05CD1C9-0497-7928-3DB3-5F917B716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E4A9F0F-A795-670C-EF89-4542076663C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3F7DB8F-6278-003F-6732-469124AFABED}"/>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8" name="フッター プレースホルダー 7">
            <a:extLst>
              <a:ext uri="{FF2B5EF4-FFF2-40B4-BE49-F238E27FC236}">
                <a16:creationId xmlns:a16="http://schemas.microsoft.com/office/drawing/2014/main" id="{EA0B6C54-F7B3-99D1-0F61-B1D7C5B0385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41E21F7-D759-5DCC-FBE7-E8D9ACE32A86}"/>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2357885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E0516-D48B-B5EF-B48B-7AFABCD916A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C709B57-BAF0-1327-5D29-84A1BA362E5B}"/>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4" name="フッター プレースホルダー 3">
            <a:extLst>
              <a:ext uri="{FF2B5EF4-FFF2-40B4-BE49-F238E27FC236}">
                <a16:creationId xmlns:a16="http://schemas.microsoft.com/office/drawing/2014/main" id="{6A766947-7666-6223-A27D-E2841537B69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F558C26-5737-9879-5FE3-D989AC82527C}"/>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350083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E137E96-D3DD-41F5-F8E2-4D619ABAFDF7}"/>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3" name="フッター プレースホルダー 2">
            <a:extLst>
              <a:ext uri="{FF2B5EF4-FFF2-40B4-BE49-F238E27FC236}">
                <a16:creationId xmlns:a16="http://schemas.microsoft.com/office/drawing/2014/main" id="{F50961EF-AE24-8946-1393-EF63E548A39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620B24B-BFFA-9D55-AC12-0ECCFEFAA9AF}"/>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248553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5E2E97-84C7-16AA-8A7D-4B53385FA8D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DB8B181-2B89-8C9D-1021-6FE04C724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D1DD43D-2F68-D34F-A002-EF87713C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EE0528-7537-3AE2-1C72-ED2F614F0E36}"/>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6" name="フッター プレースホルダー 5">
            <a:extLst>
              <a:ext uri="{FF2B5EF4-FFF2-40B4-BE49-F238E27FC236}">
                <a16:creationId xmlns:a16="http://schemas.microsoft.com/office/drawing/2014/main" id="{8E8B1C03-F844-B2A6-DA07-15FD0C7C86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C16D37-24A7-F9E8-DBAC-168F3E119124}"/>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174493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614C27-EEAB-9061-6B27-D5EF38D7251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334DD1D-92E5-3E4B-A92D-ECB1C47D6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D25AEAF-FD07-42AF-41BC-D0B19F725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FC465D2-F81A-8BA8-AB19-894568704CC9}"/>
              </a:ext>
            </a:extLst>
          </p:cNvPr>
          <p:cNvSpPr>
            <a:spLocks noGrp="1"/>
          </p:cNvSpPr>
          <p:nvPr>
            <p:ph type="dt" sz="half" idx="10"/>
          </p:nvPr>
        </p:nvSpPr>
        <p:spPr/>
        <p:txBody>
          <a:bodyPr/>
          <a:lstStyle/>
          <a:p>
            <a:fld id="{B1FBB925-C7A8-4B06-BF99-81D4A7B45A17}" type="datetimeFigureOut">
              <a:rPr kumimoji="1" lang="ja-JP" altLang="en-US" smtClean="0"/>
              <a:t>2023/11/7</a:t>
            </a:fld>
            <a:endParaRPr kumimoji="1" lang="ja-JP" altLang="en-US"/>
          </a:p>
        </p:txBody>
      </p:sp>
      <p:sp>
        <p:nvSpPr>
          <p:cNvPr id="6" name="フッター プレースホルダー 5">
            <a:extLst>
              <a:ext uri="{FF2B5EF4-FFF2-40B4-BE49-F238E27FC236}">
                <a16:creationId xmlns:a16="http://schemas.microsoft.com/office/drawing/2014/main" id="{5B0A54F9-3DE0-B5F4-152A-5EE710EB7FC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B49742-773D-DEFC-9D06-08529A6EFECC}"/>
              </a:ext>
            </a:extLst>
          </p:cNvPr>
          <p:cNvSpPr>
            <a:spLocks noGrp="1"/>
          </p:cNvSpPr>
          <p:nvPr>
            <p:ph type="sldNum" sz="quarter" idx="12"/>
          </p:nvPr>
        </p:nvSpPr>
        <p:spPr/>
        <p:txBody>
          <a:body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132652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2751019-051B-2AC4-1A94-91CE0B79D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83D4901-CCB1-10C7-A23B-D6F99B91E6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1111C3D-6646-2DEB-4AAC-E554CBECB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BB925-C7A8-4B06-BF99-81D4A7B45A17}" type="datetimeFigureOut">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DC431890-E93E-C6D5-896A-46F24CFCB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7BDAAE8-36F4-A40A-4B7C-D3059159B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9E253-DF26-411C-B9E8-F73580D0FAFD}" type="slidenum">
              <a:rPr kumimoji="1" lang="ja-JP" altLang="en-US" smtClean="0"/>
              <a:t>‹#›</a:t>
            </a:fld>
            <a:endParaRPr kumimoji="1" lang="ja-JP" altLang="en-US"/>
          </a:p>
        </p:txBody>
      </p:sp>
    </p:spTree>
    <p:extLst>
      <p:ext uri="{BB962C8B-B14F-4D97-AF65-F5344CB8AC3E}">
        <p14:creationId xmlns:p14="http://schemas.microsoft.com/office/powerpoint/2010/main" val="311223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DB3F4-0E99-4EFF-93FC-8D901E6D98B0}" type="datetime1">
              <a:rPr lang="ja-JP" altLang="en-US" smtClean="0">
                <a:solidFill>
                  <a:srgbClr val="3E3D2D"/>
                </a:solidFill>
              </a:rPr>
              <a:t>2023/11/7</a:t>
            </a:fld>
            <a:endParaRPr lang="ja-JP" altLang="en-US">
              <a:solidFill>
                <a:srgbClr val="3E3D2D"/>
              </a:solidFill>
            </a:endParaRPr>
          </a:p>
        </p:txBody>
      </p:sp>
      <p:sp>
        <p:nvSpPr>
          <p:cNvPr id="5" name="フッター プレースホルダー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srgbClr val="3E3D2D"/>
              </a:solidFill>
            </a:endParaRPr>
          </a:p>
        </p:txBody>
      </p:sp>
      <p:sp>
        <p:nvSpPr>
          <p:cNvPr id="8" name="Slide Number Placeholder 5">
            <a:extLst>
              <a:ext uri="{FF2B5EF4-FFF2-40B4-BE49-F238E27FC236}">
                <a16:creationId xmlns:a16="http://schemas.microsoft.com/office/drawing/2014/main" id="{FF2A1FAA-8F7B-4126-B1CE-357F91A1780C}"/>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lvl1pPr algn="r">
              <a:defRPr sz="1400" b="1" baseline="0">
                <a:solidFill>
                  <a:srgbClr val="4D4D4D"/>
                </a:solidFill>
                <a:latin typeface="メイリオ" panose="020B0604030504040204" pitchFamily="50" charset="-128"/>
                <a:ea typeface="メイリオ" panose="020B0604030504040204" pitchFamily="50" charset="-128"/>
              </a:defRPr>
            </a:lvl1pPr>
          </a:lstStyle>
          <a:p>
            <a:fld id="{2B4BBCDA-8738-4D17-A8EE-1E7889E76742}" type="slidenum">
              <a:rPr lang="ja-JP" altLang="en-US" smtClean="0"/>
              <a:pPr/>
              <a:t>‹#›</a:t>
            </a:fld>
            <a:endParaRPr lang="ja-JP" altLang="en-US" dirty="0"/>
          </a:p>
        </p:txBody>
      </p:sp>
    </p:spTree>
    <p:extLst>
      <p:ext uri="{BB962C8B-B14F-4D97-AF65-F5344CB8AC3E}">
        <p14:creationId xmlns:p14="http://schemas.microsoft.com/office/powerpoint/2010/main" val="191487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A246D68F-B1EC-4DF4-B199-C1F5C03378D4}" type="datetime1">
              <a:rPr lang="ja-JP" altLang="en-US" smtClean="0"/>
              <a:t>2023/11/7</a:t>
            </a:fld>
            <a:endParaRPr lang="ja-JP" altLang="en-US" dirty="0"/>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39CF632-F4AD-4B1B-AEB8-643D8D3FC968}" type="slidenum">
              <a:rPr lang="ja-JP" altLang="en-US"/>
              <a:pPr>
                <a:defRPr/>
              </a:pPr>
              <a:t>‹#›</a:t>
            </a:fld>
            <a:endParaRPr lang="ja-JP" altLang="en-US" dirty="0"/>
          </a:p>
        </p:txBody>
      </p:sp>
    </p:spTree>
    <p:extLst>
      <p:ext uri="{BB962C8B-B14F-4D97-AF65-F5344CB8AC3E}">
        <p14:creationId xmlns:p14="http://schemas.microsoft.com/office/powerpoint/2010/main" val="33675753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file:///E:\ueomuite%20-%20'Sukiyaki'%20-%20Kyu%20Sakamoto%20(__%20_)%201961.avi.mp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hyperlink" Target="http://ord.yahoo.co.jp/o/image/RV=1/RE=1572477258/RH=b3JkLnlhaG9vLmNvLmpw/RB=/RU=aHR0cHM6Ly9jYXJ0bWFuMC5oYXRlbmFibG9nLmNvbS9lbnRyeS8yMDE0LzA2LzI5LzAwNDU1NA--/RS=%5eADBPYSfqH3QKSUu7Z3LpJncZCGjSpU-;_ylc=X3IDMgRmc3QDMD9yPTE2Jmw9cmkEaWR4AzAEb2lkA0FOZDlHY1FDd25ZNFFFZEoxVmRYNWlCQkFmdDhIZHl6Y3FWWFhPNmtNbGZVNktndnk1OVdjM2JxcTR4cmVlM04EcAM1cTJqNkthUDVZaUc1YmlEBHBvcwMxNgRzZWMDc2h3BHNsawNyaQ--" TargetMode="External"/><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hyperlink" Target="http://ord.yahoo.co.jp/o/image/RV=1/RE=1573508553/RH=b3JkLnlhaG9vLmNvLmpw/RB=/RU=aHR0cDovL3d3dy5zaWxob3VldHRlLWFjLmNvbS9kZXRhaWwuaHRtbD9pZD0xMzY5MjEmc3c9JUU2JTk3JUE1JUU1JTg1JTg5JUU2JUI1JUI0JUUzJTgxJTk5JUUzJTgyJThCJUU3JTk0JUI3JUU1JTg1JTkw/RS=%5eADBTqZzqxJz_KgsLgQdRUuTi_0f0L4-;_ylc=X3IDMgRmc3QDMD9yPTE4Jmw9cmkEaWR4AzAEb2lkA0FOZDlHY1RKaE1kWWpVdFhLX2RnVG4tWVBGUGFXdWhyQnpsZEUzSHZYci1ZX1BuWGFDVmQwSW9DMGdyLU53BHADNXBlbDVZV0o1clcwNDRDQTQ0S2s0NE9wNDRLNTQ0T0kEcG9zAzE4BHNlYwNzaHcEc2xrA3Jp" TargetMode="External"/><Relationship Id="rId13" Type="http://schemas.openxmlformats.org/officeDocument/2006/relationships/image" Target="../media/image44.jpeg"/><Relationship Id="rId3" Type="http://schemas.openxmlformats.org/officeDocument/2006/relationships/hyperlink" Target="http://ord.yahoo.co.jp/o/image/RV=1/RE=1572478974/RH=b3JkLnlhaG9vLmNvLmpw/RB=/RU=aHR0cHM6Ly9sb3ZlMzE3LXdpbi5jb20vdWRldGFyZWZ1c2Uta291a2Eta2Fpc3V1Lw--/RS=%5eADBnne3aItFTI5uq0kY1a0R3Uo0CyA-;_ylc=X3IDMgRmc3QDMD9yPTE2Jmw9cmkEaWR4AzAEb2lkA0FOZDlHY1E3aGl6SzRMaTdpOTBtUEdqR1pSOXd2b3p4ekM4dkNLTmZkVnB4M21xQUN0ZDkzUGNvVFNnLUU1UQRwAzZJV1Y1NnVMNDRHbTVMeVA0NEdiSU9PQ3BPT0RxZU9DdWVPRGlBLS0EcG9zAzE2BHNlYwNzaHcEc2xrA3Jp" TargetMode="External"/><Relationship Id="rId7" Type="http://schemas.openxmlformats.org/officeDocument/2006/relationships/image" Target="../media/image41.png"/><Relationship Id="rId12" Type="http://schemas.openxmlformats.org/officeDocument/2006/relationships/hyperlink" Target="https://ord.yahoo.co.jp/o/image/RV=1/RE=1573509912/RH=b3JkLnlhaG9vLmNvLmpw/RB=/RU=aHR0cDovL3d3dy5heXVydmVkYS10YWouY29tLyVFOSU4MSU4RSVFNSU4RSVCQiVFNiU4MyU4NSVFNSVBMCVCMS8lRTMlODIlQTIlRTMlODMlQkMlRTMlODMlQTYlRTMlODMlQUIlRTMlODMlQjQlRTMlODIlQTclRTMlODMlQkMlRTMlODMlODAlRTclOTQlOUYlRTYlQjQlQkIlRUYlQkMlOUElRTQlQjklQkUlRTUlQjglODMlRTYlOTElQTklRTYlOTMlQTYlRTMlODElQUUlRTMlODIlQjklRTMlODIlQjklRTMlODMlQTE-/RS=%5eADBEdka61yarbB.Q57T7PqU2lAzqV8-;_ylt=A2Rivc.XichdoBQABwWU3uV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3.jpeg"/><Relationship Id="rId5" Type="http://schemas.openxmlformats.org/officeDocument/2006/relationships/image" Target="../media/image39.png"/><Relationship Id="rId10" Type="http://schemas.openxmlformats.org/officeDocument/2006/relationships/hyperlink" Target="http://ord.yahoo.co.jp/o/image/RV=1/RE=1573509797/RH=b3JkLnlhaG9vLmNvLmpw/RB=/RU=aHR0cHM6Ly9hbWVibG8uanAvaW5zdGl0dXRlanBuL2VudHJ5LTEyNDkwOTU4NTUxLmh0bWw-/RS=%5eADBXJJG1k1K.8w1f0QAt7qLFkX8wps-;_ylc=X3IDMgRmc3QDMD9yPTEzJmw9cmkEaWR4AzAEb2lkA0FOZDlHY1NNa3g1cFNxT0QxRHpEbUM2NGhva3pHZ25WcFRtTlpVXzdzSTlZdlExMWYtc3RnM1FJQ3RYcWVBBHADNDRLdzQ0T3Q0NE84NDRPZjQ0T2w0NE84NDRDQUlPT0RrT09DcE9PRGtlT0N1US0tBHBvcwMxMwRzZWMDc2h3BHNsawNyaQ--" TargetMode="External"/><Relationship Id="rId4" Type="http://schemas.openxmlformats.org/officeDocument/2006/relationships/image" Target="../media/image38.jpe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hyperlink" Target="http://ord.yahoo.co.jp/o/image/RV=1/RE=1573510539/RH=b3JkLnlhaG9vLmNvLmpw/RB=/RU=aHR0cDovL2NvbnRlc3QuamFwaWFzLmpwL3RxajIwMDQvNzAyMzcvbi9zYWlvdS5odG1s/RS=%5eADBof.1AFZGVGAvg14Gmh1gSrWhFs8-;_ylc=X3IDMgRmc3QDMD9yPTgmbD1yaQRpZHgDMARvaWQDQU5kOUdjUzRSd3h6Q3pZd0VzQnRGRy1MaWlrSnhObUUzZkZMS3pQRGp4c2RsN1VQYnYtbHhWZjhMQW85ZE4wBHADNWFHZTU3LkI0NEdNNmFhc0lPT0NwT09EcWVPQ3VlT0RpQS0tBHBvcwM4BHNlYwNzaHcEc2xrA3J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gif"/></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ord.yahoo.co.jp/o/image/RV=1/RE=1560006366/RH=b3JkLnlhaG9vLmNvLmpw/RB=/RU=aHR0cHM6Ly9rdXJpdG9yaXRhcm91LmNvbS83MDkv/RS=%5eADB73EiKFmyFEcq1sh0QeJNgbwsFUM-;_ylc=X3IDMgRmc3QDMD9yPTEmbD1yaQRpZHgDMARvaWQDQU5kOUdjVGUybWFweWlYaF8ydnVHR3Y5TXlZN1E0cmJpQ0hkbFZtdHJEOWdZNXMzenhUaFF4aXBoMGtKdEVlVwRwAzQ0S2k0NEtrNDRPSDQ0S2k0NENBNklTejQ0R180NEdkBHBvcwMyMQRzZWMDc2h3BHNsawNyaQ--"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hyperlink" Target="http://ord.yahoo.co.jp/o/image/RV=1/RE=1560006366/RH=b3JkLnlhaG9vLmNvLmpw/RB=/RU=aHR0cHM6Ly9rdXJpdG9yaXRhcm91LmNvbS83MDkv/RS=%5eADB73EiKFmyFEcq1sh0QeJNgbwsFUM-;_ylc=X3IDMgRmc3QDMD9yPTEmbD1yaQRpZHgDMARvaWQDQU5kOUdjVGUybWFweWlYaF8ydnVHR3Y5TXlZN1E0cmJpQ0hkbFZtdHJEOWdZNXMzenhUaFF4aXBoMGtKdEVlVwRwAzQ0S2k0NEtrNDRPSDQ0S2k0NENBNklTejQ0R180NEdkBHBvcwMyMQRzZWMDc2h3BHNsawNyaQ--" TargetMode="Externa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hyperlink" Target="Spinning%20Dancer%20-%20&#12471;&#12523;&#12456;&#12483;&#12488;&#37679;&#35222;%20-%20Wikipedia.html"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1.gif"/></Relationships>
</file>

<file path=ppt/slides/_rels/slide2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7.png"/><Relationship Id="rId7" Type="http://schemas.openxmlformats.org/officeDocument/2006/relationships/hyperlink" Target="http://ord.yahoo.co.jp/o/image/RV=1/RE=1572477656/RH=b3JkLnlhaG9vLmNvLmpw/RB=/RU=aHR0cHM6Ly93d3cucGhvdG9saWJyYXJ5LmpwL2ltZzE5MS8xMzEzNDNfMTI0MDYyNS5odG1s/RS=%5eADBI5MiGjMN7dqKuHFlJi.mWIeA7VU-;_ylc=X3IDMgRmc3QDMD9yPTE3Jmw9cmkEaWR4AzAEb2lkA0FOZDlHY1RQQmdBMElKY05waUZwMWxTcUlaZzR6VlpabHhCSF84QWxrZ1Z3LTBtTzk5SjdOTGNwREJTTjRvNARwAzVMcTY2WmFUSU9PQ3BPT0RxZU9DdWVPRGlBLS0EcG9zAzE3BHNlYwNzaHcEc2xrA3Jp" TargetMode="External"/><Relationship Id="rId2" Type="http://schemas.openxmlformats.org/officeDocument/2006/relationships/hyperlink" Target="http://ord.yahoo.co.jp/o/image/RV=1/RE=1572477258/RH=b3JkLnlhaG9vLmNvLmpw/RB=/RU=aHR0cHM6Ly9jYXJ0bWFuMC5oYXRlbmFibG9nLmNvbS9lbnRyeS8yMDE0LzA2LzI5LzAwNDU1NA--/RS=%5eADBPYSfqH3QKSUu7Z3LpJncZCGjSpU-;_ylc=X3IDMgRmc3QDMD9yPTE2Jmw9cmkEaWR4AzAEb2lkA0FOZDlHY1FDd25ZNFFFZEoxVmRYNWlCQkFmdDhIZHl6Y3FWWFhPNmtNbGZVNktndnk1OVdjM2JxcTR4cmVlM04EcAM1cTJqNkthUDVZaUc1YmlEBHBvcwMxNgRzZWMDc2h3BHNsawNyaQ--" TargetMode="Externa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ord.yahoo.co.jp/o/image/RV=1/RE=1572477597/RH=b3JkLnlhaG9vLmNvLmpw/RB=/RU=aHR0cHM6Ly93d3cuc2lsaG91ZXR0ZS1pbGx1c3QuY29tL2lsbHVzdC85MTMw/RS=%5eADBxfhMrkLZ6D7S94MuzHtFDZH9XPY-;_ylc=X3IDMgRmc3QDMD9yPTQ3Jmw9cmkEaWR4AzAEb2lkA0FOZDlHY1FyeE1QeUoxWjFRQzNXdmVGdE92RVZ4dXFyOWphRUx2clI3R2djS1FlNFloeWRfY2gxRXFLUnZRBHADNWFTbjVxQzVJT09DcE9PRHFlT0N1ZU9EaUEtLQRwb3MDNDcEc2VjA3NodwRzbGsDcmk-" TargetMode="External"/><Relationship Id="rId10" Type="http://schemas.openxmlformats.org/officeDocument/2006/relationships/image" Target="../media/image66.jpeg"/><Relationship Id="rId4" Type="http://schemas.openxmlformats.org/officeDocument/2006/relationships/image" Target="../media/image63.png"/><Relationship Id="rId9" Type="http://schemas.openxmlformats.org/officeDocument/2006/relationships/hyperlink" Target="https://ord.yahoo.co.jp/o/image/RV=1/RE=1572477531/RH=b3JkLnlhaG9vLmNvLmpw/RB=/RU=aHR0cHM6Ly93d3cuaXN0b2NrcGhvdG8uY29tL2pwLyVFMyU4MiVBNCVFMyU4MyVBOSVFMyU4MiVCOSVFMyU4MyU4OC8lRTklQUQlOUE-/RS=%5eADBc2In2PZijohmYSx7NYzY1HYgyhw-;_ylt=A2RCCzTbyLhd208ANQeU3uV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ord.yahoo.co.jp/o/image/RV=1/RE=1572478974/RH=b3JkLnlhaG9vLmNvLmpw/RB=/RU=aHR0cHM6Ly9sb3ZlMzE3LXdpbi5jb20vdWRldGFyZWZ1c2Uta291a2Eta2Fpc3V1Lw--/RS=%5eADBnne3aItFTI5uq0kY1a0R3Uo0CyA-;_ylc=X3IDMgRmc3QDMD9yPTE2Jmw9cmkEaWR4AzAEb2lkA0FOZDlHY1E3aGl6SzRMaTdpOTBtUEdqR1pSOXd2b3p4ekM4dkNLTmZkVnB4M21xQUN0ZDkzUGNvVFNnLUU1UQRwAzZJV1Y1NnVMNDRHbTVMeVA0NEdiSU9PQ3BPT0RxZU9DdWVPRGlBLS0EcG9zAzE2BHNlYwNzaHcEc2xrA3Jp"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ord.yahoo.co.jp/o/image/RV=1/RE=1573508553/RH=b3JkLnlhaG9vLmNvLmpw/RB=/RU=aHR0cDovL3d3dy5zaWxob3VldHRlLWFjLmNvbS9kZXRhaWwuaHRtbD9pZD0xMzY5MjEmc3c9JUU2JTk3JUE1JUU1JTg1JTg5JUU2JUI1JUI0JUUzJTgxJTk5JUUzJTgyJThCJUU3JTk0JUI3JUU1JTg1JTkw/RS=%5eADBTqZzqxJz_KgsLgQdRUuTi_0f0L4-;_ylc=X3IDMgRmc3QDMD9yPTE4Jmw9cmkEaWR4AzAEb2lkA0FOZDlHY1RKaE1kWWpVdFhLX2RnVG4tWVBGUGFXdWhyQnpsZEUzSHZYci1ZX1BuWGFDVmQwSW9DMGdyLU53BHADNXBlbDVZV0o1clcwNDRDQTQ0S2s0NE9wNDRLNTQ0T0kEcG9zAzE4BHNlYwNzaHcEc2xrA3Jp" TargetMode="External"/><Relationship Id="rId7" Type="http://schemas.openxmlformats.org/officeDocument/2006/relationships/hyperlink" Target="https://ord.yahoo.co.jp/o/image/RV=1/RE=1573509912/RH=b3JkLnlhaG9vLmNvLmpw/RB=/RU=aHR0cDovL3d3dy5heXVydmVkYS10YWouY29tLyVFOSU4MSU4RSVFNSU4RSVCQiVFNiU4MyU4NSVFNSVBMCVCMS8lRTMlODIlQTIlRTMlODMlQkMlRTMlODMlQTYlRTMlODMlQUIlRTMlODMlQjQlRTMlODIlQTclRTMlODMlQkMlRTMlODMlODAlRTclOTQlOUYlRTYlQjQlQkIlRUYlQkMlOUElRTQlQjklQkUlRTUlQjglODMlRTYlOTElQTklRTYlOTMlQTYlRTMlODElQUUlRTMlODIlQjklRTMlODIlQjklRTMlODMlQTE-/RS=%5eADBEdka61yarbB.Q57T7PqU2lAzqV8-;_ylt=A2Rivc.XichdoBQABwWU3uV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ord.yahoo.co.jp/o/image/RV=1/RE=1573509797/RH=b3JkLnlhaG9vLmNvLmpw/RB=/RU=aHR0cHM6Ly9hbWVibG8uanAvaW5zdGl0dXRlanBuL2VudHJ5LTEyNDkwOTU4NTUxLmh0bWw-/RS=%5eADBXJJG1k1K.8w1f0QAt7qLFkX8wps-;_ylc=X3IDMgRmc3QDMD9yPTEzJmw9cmkEaWR4AzAEb2lkA0FOZDlHY1NNa3g1cFNxT0QxRHpEbUM2NGhva3pHZ25WcFRtTlpVXzdzSTlZdlExMWYtc3RnM1FJQ3RYcWVBBHADNDRLdzQ0T3Q0NE84NDRPZjQ0T2w0NE84NDRDQUlPT0RrT09DcE9PRGtlT0N1US0tBHBvcwMxMwRzZWMDc2h3BHNsawNyaQ--" TargetMode="External"/><Relationship Id="rId10" Type="http://schemas.openxmlformats.org/officeDocument/2006/relationships/image" Target="../media/image67.jpeg"/><Relationship Id="rId4" Type="http://schemas.openxmlformats.org/officeDocument/2006/relationships/image" Target="../media/image42.jpeg"/><Relationship Id="rId9" Type="http://schemas.openxmlformats.org/officeDocument/2006/relationships/hyperlink" Target="http://ord.yahoo.co.jp/o/image/RV=1/RE=1573512969/RH=b3JkLnlhaG9vLmNvLmpw/RB=/RU=aHR0cHM6Ly9qYXBhbi5jbmV0LmNvbS9hcnRpY2xlLzM1MDIwMDQ5LzYv/RS=%5eADBtKci3PHLJd7a11Z7TVXhmnRNCcw-;_ylc=X3IDMgRmc3QDMD9yPTU2Jmw9cmkEaWR4AzAEb2lkA0FOZDlHY1JPcHc4OVVSbWpEQWhlZW5SNlVIVGp1TnBNbTJaTlc3Q01mYThwWVRxMFBYWE1BTnl5d2dlR3RyaUUEcAM3N3lRNzd5UTc3eVg0NENBNDRLMDQ0Tzg0NE9yNDRPSjQ0T1Y0NEtqNDRPejQ0S3M0NE84BHBvcwM1NgRzZWMDc2h3BHNsawNyaQ--"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ord.yahoo.co.jp/o/image/RV=1/RE=1573510807/RH=b3JkLnlhaG9vLmNvLmpw/RB=/RU=aHR0cHM6Ly93YWt1d2FrdS13YWRhaS5jb20vYXJjaGl2ZXMvNTE0OC5odG1s/RS=%5eADBWYleIrUkpA_gpGXyOw63HEGBgEw-;_ylt=A2RivcMXjchdPm0AFiyU3uV7"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ord.yahoo.co.jp/o/image/RV=1/RE=1573510763/RH=b3JkLnlhaG9vLmNvLmpw/RB=/RU=aHR0cHM6Ly9tYXRvbWUubmF2ZXIuanAvb2RhaS8yMTM2MDk5MjM3ODQ1MDM4NTAxLzIxMzYwOTkzODQ5NDUzNDg3MDM-/RS=%5eADB8EYchh4Q9twoEbPLXBNGHtGp3ec-;_ylc=X3IDMgRmc3QDMD9yPTUwJmw9cmkEaWR4AzAEb2lkA0FOZDlHY1FmSjJ6cEIwaW9qVmNBb1dHWDdjZzczSUg5WFpqVEVLOVBmX19SdWpvOU5jUkxDSTVHYXdRUzNXTQRwAzZJVzU1YnlQNVpHODVaQzRJT09DcE9PRHFlT0N1ZU9EaUEtLQRwb3MDNTAEc2VjA3NodwRzbGsDcmk-" TargetMode="Externa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hyperlink" Target="http://ord.yahoo.co.jp/o/image/RV=1/RE=1578543366/RH=b3JkLnlhaG9vLmNvLmpw/RB=/RU=aHR0cHM6Ly93d3cuaXJhc3V0b3lhLmNvbS8yMDE1LzExL2Jsb2ctcG9zdF80MDguaHRtbA--/RS=%5eADBVLHp8hxnEay3gRneHcc6j2SRPG8-;_ylc=X3IDMgRmc3QDMD9yPTImbD1yaQRpZHgDMARvaWQDQU5kOUdjUVlVaG9DMVZtdnQxZWpuNmN1RWN2Y0xGZ2ZVNV9hTk1DbjR3YmFVREVkMnYweXd3R2x6UWdMLW1kajBRBHADNllXUzZhT3k0NEdfSU9PQ3BPT0RxZU9DdWVPRGlDRG5oS0htbHBrLQRwb3MDMgRzZWMDc2h3BHNsawNyaQ--" TargetMode="External"/><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ord.yahoo.co.jp/o/image/RV=1/RE=1578542345/RH=b3JkLnlhaG9vLmNvLmpw/RB=/RU=aHR0cHM6Ly93d3cuaXJhc3V0b3lhLmNvbS8yMDE0LzA3L2Jsb2ctcG9zdF8yMDMzLmh0bWw-/RS=%5eADBwFi9c5MtK.ylyBKfo3efugQk7Zs-;_ylc=X3IDMgRmc3QDMD9yPTEmbD1yaQRpZHgDMARvaWQDQU5kOUdjVFdoRHU1SE9MVk5TdElCS0ZDWDZ0M25SYWhyOGhLR2dnZEZOWUk4VHdyUy0xMEFKdmRGXzh5M0pJBHADNllDdTVvMlY0NENBNDRLazQ0T3A0NEs1NDRPSUlPZUVvZWFXbVEtLQRwb3MDMQRzZWMDc2h3BHNsawNyaQ--" TargetMode="External"/><Relationship Id="rId11" Type="http://schemas.openxmlformats.org/officeDocument/2006/relationships/hyperlink" Target="http://ord.yahoo.co.jp/o/image/RV=1/RE=1560003922/RH=b3JkLnlhaG9vLmNvLmpw/RB=/RU=aHR0cDovL2VuZ2xpc2hrZXlzLm9yZy9hcmNoaXZlcy8xNTE-/RS=%5eADBp4sn6z1xPeor34kk7jV3FjrfhEQ-;_ylc=X3IDMgRmc3QDMD9yPTEmbD1yaQRpZHgDMARvaWQDQU5kOUdjU2xCV0doX2RiY0VCOWhRYzRsTzBNMEUtS0FSMXF3Y0xMOE5NaGoxMEhlUkstMVY2bWhrVjhYMHBrBHADNVlhMzZaMlo0NEdxNUxxNklPT0NwT09EcWVPQ3VlT0RpQS0tBHBvcwMxBHNlYwNzaHcEc2xrA3Jp" TargetMode="External"/><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hyperlink" Target="http://ord.yahoo.co.jp/o/image/RV=1/RE=1578542203/RH=b3JkLnlhaG9vLmNvLmpw/RB=/RU=aHR0cHM6Ly93d3cuaXJhc3V0b3lhLmNvbS8yMDE5LzA1L2Jsb2ctcG9zdF8zMzAuaHRtbA--/RS=%5eADBGY9ZAMeY_U.WO2jj0RYEhr_Ab80-;_ylc=X3IDMgRmc3QDMD9yPTUmbD1yaQRpZHgDMARvaWQDQU5kOUdjVHVWQ1dzcFpwLVpyZnJMVkdWTlF3VVQxWVlGTkUwbEpCcml4SFFCNk4wbm5KQmFLN1k0VDBpWEhJRgRwAzVaYW41WmlwSU9PQ3BPT0RxZU9DdWVPRGlDRG5oS0htbHBrLQRwb3MDNQRzZWMDc2h3BHNsawNyaQ--" TargetMode="External"/><Relationship Id="rId9" Type="http://schemas.openxmlformats.org/officeDocument/2006/relationships/hyperlink" Target="http://ord.yahoo.co.jp/o/image/RV=1/RE=1578542718/RH=b3JkLnlhaG9vLmNvLmpw/RB=/RU=aHR0cHM6Ly93d3cuaXJhc3V0b3lhLmNvbS8yMDE0LzA4L2Jsb2ctcG9zdF82ODYuaHRtbA--/RS=%5eADBFsAoY06nnAaCteZk8raBomUaOvo-;_ylc=X3IDMgRmc3QDMD9yPTEmbD1yaQRpZHgDMARvaWQDQU5kOUdjU2lPQmJiaHdFNjNlN0R5NHA4bl9yZm1NU3E3dFNKdV8wRy1mSG9wTUMtNklCbzR5TjZ0ay00U2pkSHdRBHADNUx1eTU1dTA0NEtLSU9PQ3BPT0RxZU9DdWVPRGlDRG5oS0htbHBrLQRwb3MDMQRzZWMDc2h3BHNsawNyaQ--" TargetMode="External"/><Relationship Id="rId1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hyperlink" Target="http://ord.yahoo.co.jp/o/image/RV=1/RE=1571943741/RH=b3JkLnlhaG9vLmNvLmpw/RB=/RU=aHR0cDovL3d3dy50YWthZGFrb211dGVuLmNvLmpwL3Bob3RvL2luZGV4Lzcv/RS=%5eADB2i8HQqczofBbR4Y6a0iCiryLAsw-;_ylc=X3IDMgRmc3QDMD9yPTEmbD1yaQRpZHgDMARvaWQDQU5kOUdjU2diRGRPRkFGOGxjYTlmWXN6N09YQVBRVF93cHdoQU1uNC13QVd0T0tYNmtLeHlhMlYzYnJITENjVQRwAzQ0T0k0NE9wNDRPRDQ0S3Y0NENBNlltRTU2Mkw0NENBNkkyMzVMaUw0NEtONDRHWARwb3MDMjEEc2VjA3NodwRzbGsDcmk-" TargetMode="External"/><Relationship Id="rId13" Type="http://schemas.openxmlformats.org/officeDocument/2006/relationships/image" Target="../media/image95.jpeg"/><Relationship Id="rId3" Type="http://schemas.openxmlformats.org/officeDocument/2006/relationships/image" Target="../media/image87.jpg"/><Relationship Id="rId7" Type="http://schemas.openxmlformats.org/officeDocument/2006/relationships/image" Target="../media/image92.jpeg"/><Relationship Id="rId12" Type="http://schemas.openxmlformats.org/officeDocument/2006/relationships/hyperlink" Target="http://ord.yahoo.co.jp/o/image/RV=1/RE=1571956515/RH=b3JkLnlhaG9vLmNvLmpw/RB=/RU=aHR0cHM6Ly93d3cuYWMtaWxsdXN0LmNvbS9tYWluL3NlYXJjaF9yZXN1bHQucGhwP3dvcmQ9JUUzJTgxJThBJUUzJTgyJTkzJUUzJTgxJUI2JUUzJTgxJUIyJUUzJTgyJTgy/RS=%5eADBpwnvlzPGhJT_RDqRGUxJTGqaFOg-;_ylc=X3IDMgRmc3QDMD9yPTE3Jmw9cmkEaWR4AzAEb2lkA0FOZDlHY1JHbkpXbVNfb1IzT1oyOWRtVDgyc2JCWnd4SVdpSF9vd1JGODJ3U2U3aUV0SU9fbTc0ckpfYkllRQRwA0lPT0JpdU9Day5PQnR1T0JzdU9DZ2lEamdxVGpnNm5qZ3Juamc0ampnSURqZzVYamc2cmpnN3ctBHBvcwMxNwRzZWMDc2h3BHNsawNyaQ--"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ord.yahoo.co.jp/o/image/RV=1/RE=1571943645/RH=b3JkLnlhaG9vLmNvLmpw/RB=/RU=aHR0cHM6Ly9kcml2ZXJqYXBhbi5jb20vY29sdW1uL2Fpa2ktaGFzaGltb3RvL2luZmx1ZW5jZS1vZi10cnVja2RyaXZlci8-/RS=%5eADBvBTgbQH4SCpMKwLJ3shfdKNnmN4-;_ylc=X3IDMgRmc3QDMD9yPTEyJmw9cmkEaWR4AzAEb2lkA0FOZDlHY1IwMzlEM1EzQmttaUwyOVhPVVdSNnVxLWtfV0tXQl9ROVVJYy12U0hQUmNhNHViYVlTNzNBbjhBTQRwAzQ0T0k0NE9wNDRPRDQ0S3Y0NENBNmF1WTZZQ2Y2WUdUNkxldgRwb3MDMzIEc2VjA3NodwRzbGsDcmk-" TargetMode="External"/><Relationship Id="rId11" Type="http://schemas.openxmlformats.org/officeDocument/2006/relationships/image" Target="../media/image94.png"/><Relationship Id="rId5" Type="http://schemas.openxmlformats.org/officeDocument/2006/relationships/image" Target="../media/image91.jpeg"/><Relationship Id="rId10" Type="http://schemas.openxmlformats.org/officeDocument/2006/relationships/hyperlink" Target="http://ord.yahoo.co.jp/o/image/RV=1/RE=1571944146/RH=b3JkLnlhaG9vLmNvLmpw/RB=/RU=aHR0cHM6Ly93d3cua2FuZ28tcm9vLmNvbS9zbi9rL3ZpZXcvMjUzNg--/RS=%5eADBA3xo1CQuMfSJivm1EFEGE9dmAaU-;_ylc=X3IDMgRmc3QDMD9yPTMmbD1yaQRpZHgDMARvaWQDQU5kOUdjUnNUN0gtX0VYZVk2S0VtZk5TSGVsYkdReDFUWS1wUHF5SUhyX1FqQ1dGdEdBVFFuOGRsTmRsVmJIdwRwAzVhLmQ0NEdmNDRHTjQ0S0s0NENBNWJDTzViQ19JT09DcE9PRHFlT0N1ZU9EaUEtLQRwb3MDMwRzZWMDc2h3BHNsawNyaQ--" TargetMode="External"/><Relationship Id="rId4" Type="http://schemas.openxmlformats.org/officeDocument/2006/relationships/image" Target="../media/image88.png"/><Relationship Id="rId9" Type="http://schemas.openxmlformats.org/officeDocument/2006/relationships/image" Target="../media/image9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ord.yahoo.co.jp/o/image/RV=1/RE=1560003304/RH=b3JkLnlhaG9vLmNvLmpw/RB=/RU=aHR0cHM6Ly9iZXN0Y2Fyd2ViLmpwL2ZlYXR1cmUvY29sdW1uLzE5NDA-/RS=%5eADBbOvTmKpkl_pYjly.qbeFcpvq.Yg-;_ylc=X3IDMgRmc3QDMD9yPTcmbD1yaQRpZHgDMARvaWQDQU5kOUdjUTNoTUtya3h4SW9VUF9vMmFmaGszdS1zdnZJT3lFeHYzdWRoZl9YZmJJdzJzTjNwY2JVV0VwbVBZBHADNDRHQzQ0R0s0NEtLNllHTDZMdWk0NENBNDRPVjQ0T3E0NE84BHBvcwMyNwRzZWMDc2h3BHNsawNyaQ--" TargetMode="External"/><Relationship Id="rId7" Type="http://schemas.openxmlformats.org/officeDocument/2006/relationships/hyperlink" Target="http://ord.yahoo.co.jp/o/image/RV=1/RE=1560003304/RH=b3JkLnlhaG9vLmNvLmpw/RB=/RU=aHR0cHM6Ly93d3cuaXJhc3V0b3lhLmNvbS8yMDE3LzAxL2Jsb2ctcG9zdF85MzQuaHRtbA--/RS=%5eADBNr9V.ltr2p0H_lNdSqETTI2HPlY-;_ylc=X3IDMgRmc3QDMD9yPTE5Jmw9cmkEaWR4AzAEb2lkA0FOZDlHY1F6YlR6QnVOUGVjdExnX1FocDJnYlMzY09xUVRfa2RKUXNEdy1PcGlibWFaMElwcWZ5M0JfRVRSWDcEcAM0NEdDNDRHSzQ0S0s2WUdMNkx1aTQ0Q0E0NE9WNDRPcTQ0TzgEcG9zAzE5BHNlYwNzaHcEc2xrA3Jp"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99.jpeg"/><Relationship Id="rId5" Type="http://schemas.openxmlformats.org/officeDocument/2006/relationships/hyperlink" Target="http://ord.yahoo.co.jp/o/image/RV=1/RE=1560003138/RH=b3JkLnlhaG9vLmNvLmpw/RB=/RU=aHR0cHM6Ly93d3cucGhvdG8tYWMuY29tL21haW4vc2VhcmNoP3E9JUUzJTgxJTgyJUUzJTgxJThBJUUzJTgyJThBJUU5JTgxJThCJUU4JUJCJUEyJnNydD1kbHJhbms-/RS=%5eADB7_wozscE92S8pJJUbyDtLVLW1RY-;_ylc=X3IDMgRmc3QDMD9yPTgmbD1yaQRpZHgDMARvaWQDQU5kOUdjUk85QnVfdWJic2hKRGE1VUU1bDNiRGh0U2E1ZnF4aU5lQmY3LVU3SkNiQlpHWmpLaFVvZ3E3d1FjBHADNDRHQzQ0R0s0NEtLNllHTDZMdWlJT09DcE9PRHFlT0N1ZU9EaU9PQWdPT0RsZU9EcXVPRHZBLS0EcG9zAzI4BHNlYwNzaHcEc2xrA3Jp" TargetMode="External"/><Relationship Id="rId10" Type="http://schemas.openxmlformats.org/officeDocument/2006/relationships/image" Target="../media/image85.png"/><Relationship Id="rId4" Type="http://schemas.openxmlformats.org/officeDocument/2006/relationships/image" Target="../media/image96.jpeg"/><Relationship Id="rId9" Type="http://schemas.openxmlformats.org/officeDocument/2006/relationships/hyperlink" Target="http://ord.yahoo.co.jp/o/image/RV=1/RE=1560003922/RH=b3JkLnlhaG9vLmNvLmpw/RB=/RU=aHR0cDovL2VuZ2xpc2hrZXlzLm9yZy9hcmNoaXZlcy8xNTE-/RS=%5eADBp4sn6z1xPeor34kk7jV3FjrfhEQ-;_ylc=X3IDMgRmc3QDMD9yPTEmbD1yaQRpZHgDMARvaWQDQU5kOUdjU2xCV0doX2RiY0VCOWhRYzRsTzBNMEUtS0FSMXF3Y0xMOE5NaGoxMEhlUkstMVY2bWhrVjhYMHBrBHADNVlhMzZaMlo0NEdxNUxxNklPT0NwT09EcWVPQ3VlT0RpQS0tBHBvcwMxBHNlYwNzaHcEc2xrA3Jp"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115E87B-921D-7507-22C1-3255AC53D925}"/>
              </a:ext>
            </a:extLst>
          </p:cNvPr>
          <p:cNvPicPr>
            <a:picLocks noChangeAspect="1"/>
          </p:cNvPicPr>
          <p:nvPr/>
        </p:nvPicPr>
        <p:blipFill rotWithShape="1">
          <a:blip r:embed="rId3"/>
          <a:srcRect r="267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11F120C6-5391-BE1F-900F-8D10E357F99D}"/>
              </a:ext>
            </a:extLst>
          </p:cNvPr>
          <p:cNvSpPr>
            <a:spLocks noGrp="1"/>
          </p:cNvSpPr>
          <p:nvPr>
            <p:ph type="ctrTitle"/>
          </p:nvPr>
        </p:nvSpPr>
        <p:spPr>
          <a:xfrm>
            <a:off x="477981" y="1122363"/>
            <a:ext cx="4023360" cy="3204134"/>
          </a:xfrm>
        </p:spPr>
        <p:txBody>
          <a:bodyPr anchor="b">
            <a:normAutofit/>
          </a:bodyPr>
          <a:lstStyle/>
          <a:p>
            <a:pPr algn="l"/>
            <a:r>
              <a:rPr kumimoji="1" lang="ja-JP" altLang="en-US" sz="4800"/>
              <a:t>大谷翔平はなぜに強い？</a:t>
            </a:r>
          </a:p>
        </p:txBody>
      </p:sp>
      <p:sp>
        <p:nvSpPr>
          <p:cNvPr id="3" name="字幕 2">
            <a:extLst>
              <a:ext uri="{FF2B5EF4-FFF2-40B4-BE49-F238E27FC236}">
                <a16:creationId xmlns:a16="http://schemas.microsoft.com/office/drawing/2014/main" id="{344C6605-B464-B315-AE03-E746FB91F7B0}"/>
              </a:ext>
            </a:extLst>
          </p:cNvPr>
          <p:cNvSpPr>
            <a:spLocks noGrp="1"/>
          </p:cNvSpPr>
          <p:nvPr>
            <p:ph type="subTitle" idx="1"/>
          </p:nvPr>
        </p:nvSpPr>
        <p:spPr>
          <a:xfrm>
            <a:off x="477980" y="4872922"/>
            <a:ext cx="4023359" cy="1208141"/>
          </a:xfrm>
        </p:spPr>
        <p:txBody>
          <a:bodyPr>
            <a:normAutofit/>
          </a:bodyPr>
          <a:lstStyle/>
          <a:p>
            <a:pPr algn="l"/>
            <a:r>
              <a:rPr lang="ja-JP" altLang="en-US" sz="1400" b="1" i="0">
                <a:effectLst/>
                <a:latin typeface="MS ゴシック"/>
              </a:rPr>
              <a:t>～大谷翔平の強さを学び、そこから企業内で二刀流の（上司としてパワハラしない部下としてイジメられない関係の作り方、あるいは健康力も安全力も高められる）元気な社員を育てるコツを探ってみる～</a:t>
            </a:r>
            <a:endParaRPr lang="ja-JP" altLang="en-US" sz="1400" b="1" i="0">
              <a:effectLst/>
              <a:latin typeface="MS Pゴシック"/>
            </a:endParaRPr>
          </a:p>
          <a:p>
            <a:pPr algn="l"/>
            <a:endParaRPr kumimoji="1" lang="ja-JP" altLang="en-US" sz="14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4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B60D379B-1C83-2F0F-B7B3-50BCF428E94E}"/>
              </a:ext>
            </a:extLst>
          </p:cNvPr>
          <p:cNvGraphicFramePr>
            <a:graphicFrameLocks noGrp="1"/>
          </p:cNvGraphicFramePr>
          <p:nvPr>
            <p:ph idx="1"/>
          </p:nvPr>
        </p:nvGraphicFramePr>
        <p:xfrm>
          <a:off x="838200" y="597559"/>
          <a:ext cx="10515597" cy="6127752"/>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88741283"/>
                    </a:ext>
                  </a:extLst>
                </a:gridCol>
                <a:gridCol w="3505199">
                  <a:extLst>
                    <a:ext uri="{9D8B030D-6E8A-4147-A177-3AD203B41FA5}">
                      <a16:colId xmlns:a16="http://schemas.microsoft.com/office/drawing/2014/main" val="2061190865"/>
                    </a:ext>
                  </a:extLst>
                </a:gridCol>
                <a:gridCol w="3505199">
                  <a:extLst>
                    <a:ext uri="{9D8B030D-6E8A-4147-A177-3AD203B41FA5}">
                      <a16:colId xmlns:a16="http://schemas.microsoft.com/office/drawing/2014/main" val="3031201632"/>
                    </a:ext>
                  </a:extLst>
                </a:gridCol>
              </a:tblGrid>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extLst>
                  <a:ext uri="{0D108BD9-81ED-4DB2-BD59-A6C34878D82A}">
                    <a16:rowId xmlns:a16="http://schemas.microsoft.com/office/drawing/2014/main" val="1785778155"/>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836792959"/>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367278330"/>
                  </a:ext>
                </a:extLst>
              </a:tr>
            </a:tbl>
          </a:graphicData>
        </a:graphic>
      </p:graphicFrame>
      <p:sp>
        <p:nvSpPr>
          <p:cNvPr id="6" name="テキスト ボックス 5">
            <a:extLst>
              <a:ext uri="{FF2B5EF4-FFF2-40B4-BE49-F238E27FC236}">
                <a16:creationId xmlns:a16="http://schemas.microsoft.com/office/drawing/2014/main" id="{250AAE66-5C2B-14D4-9D7B-820161F21210}"/>
              </a:ext>
            </a:extLst>
          </p:cNvPr>
          <p:cNvSpPr txBox="1"/>
          <p:nvPr/>
        </p:nvSpPr>
        <p:spPr>
          <a:xfrm>
            <a:off x="8342142" y="914400"/>
            <a:ext cx="2546252" cy="1508105"/>
          </a:xfrm>
          <a:prstGeom prst="rect">
            <a:avLst/>
          </a:prstGeom>
          <a:noFill/>
        </p:spPr>
        <p:txBody>
          <a:bodyPr wrap="square" rtlCol="0">
            <a:spAutoFit/>
          </a:bodyPr>
          <a:lstStyle/>
          <a:p>
            <a:r>
              <a:rPr kumimoji="1" lang="ja-JP" altLang="en-US" sz="2000" b="1" dirty="0">
                <a:latin typeface="+mj-lt"/>
              </a:rPr>
              <a:t>会社の状況</a:t>
            </a:r>
            <a:endParaRPr kumimoji="1" lang="en-US" altLang="ja-JP" sz="2000" b="1" dirty="0">
              <a:latin typeface="+mj-lt"/>
            </a:endParaRPr>
          </a:p>
          <a:p>
            <a:r>
              <a:rPr lang="ja-JP" altLang="en-US" dirty="0"/>
              <a:t>１社長</a:t>
            </a:r>
            <a:endParaRPr lang="en-US" altLang="ja-JP" dirty="0"/>
          </a:p>
          <a:p>
            <a:r>
              <a:rPr kumimoji="1" lang="ja-JP" altLang="en-US" dirty="0"/>
              <a:t>２事業実績</a:t>
            </a:r>
            <a:endParaRPr kumimoji="1" lang="en-US" altLang="ja-JP" dirty="0"/>
          </a:p>
          <a:p>
            <a:r>
              <a:rPr lang="ja-JP" altLang="en-US" dirty="0"/>
              <a:t>３将来性</a:t>
            </a:r>
            <a:endParaRPr lang="en-US" altLang="ja-JP" dirty="0"/>
          </a:p>
          <a:p>
            <a:r>
              <a:rPr kumimoji="1" lang="ja-JP" altLang="en-US" dirty="0"/>
              <a:t>４立ち位置</a:t>
            </a:r>
          </a:p>
        </p:txBody>
      </p:sp>
      <p:sp>
        <p:nvSpPr>
          <p:cNvPr id="7" name="テキスト ボックス 6">
            <a:extLst>
              <a:ext uri="{FF2B5EF4-FFF2-40B4-BE49-F238E27FC236}">
                <a16:creationId xmlns:a16="http://schemas.microsoft.com/office/drawing/2014/main" id="{601B7853-8C84-7C66-D56E-4C29C8FE1E8F}"/>
              </a:ext>
            </a:extLst>
          </p:cNvPr>
          <p:cNvSpPr txBox="1"/>
          <p:nvPr/>
        </p:nvSpPr>
        <p:spPr>
          <a:xfrm>
            <a:off x="8342142" y="4963550"/>
            <a:ext cx="2546252" cy="1508105"/>
          </a:xfrm>
          <a:prstGeom prst="rect">
            <a:avLst/>
          </a:prstGeom>
          <a:noFill/>
        </p:spPr>
        <p:txBody>
          <a:bodyPr wrap="square" rtlCol="0">
            <a:spAutoFit/>
          </a:bodyPr>
          <a:lstStyle/>
          <a:p>
            <a:r>
              <a:rPr kumimoji="1" lang="ja-JP" altLang="en-US" sz="2000" b="1" dirty="0">
                <a:latin typeface="+mj-lt"/>
              </a:rPr>
              <a:t>社会の情勢</a:t>
            </a:r>
            <a:endParaRPr kumimoji="1" lang="en-US" altLang="ja-JP" sz="2000" b="1" dirty="0">
              <a:latin typeface="+mj-lt"/>
            </a:endParaRPr>
          </a:p>
          <a:p>
            <a:r>
              <a:rPr lang="ja-JP" altLang="en-US" dirty="0"/>
              <a:t>１国際情勢</a:t>
            </a:r>
            <a:endParaRPr lang="en-US" altLang="ja-JP" dirty="0"/>
          </a:p>
          <a:p>
            <a:r>
              <a:rPr kumimoji="1" lang="ja-JP" altLang="en-US" dirty="0"/>
              <a:t>２国内情勢</a:t>
            </a:r>
            <a:endParaRPr kumimoji="1" lang="en-US" altLang="ja-JP" dirty="0"/>
          </a:p>
          <a:p>
            <a:r>
              <a:rPr lang="ja-JP" altLang="en-US" dirty="0"/>
              <a:t>３未来予測</a:t>
            </a:r>
            <a:endParaRPr lang="en-US" altLang="ja-JP" dirty="0"/>
          </a:p>
          <a:p>
            <a:r>
              <a:rPr kumimoji="1" lang="ja-JP" altLang="en-US" dirty="0"/>
              <a:t>４会社との整合性</a:t>
            </a:r>
          </a:p>
        </p:txBody>
      </p:sp>
      <p:sp>
        <p:nvSpPr>
          <p:cNvPr id="8" name="テキスト ボックス 7">
            <a:extLst>
              <a:ext uri="{FF2B5EF4-FFF2-40B4-BE49-F238E27FC236}">
                <a16:creationId xmlns:a16="http://schemas.microsoft.com/office/drawing/2014/main" id="{393860CF-4088-033B-0EF0-2E43EFC8D2DE}"/>
              </a:ext>
            </a:extLst>
          </p:cNvPr>
          <p:cNvSpPr txBox="1"/>
          <p:nvPr/>
        </p:nvSpPr>
        <p:spPr>
          <a:xfrm>
            <a:off x="1446628" y="914399"/>
            <a:ext cx="2546252" cy="1508105"/>
          </a:xfrm>
          <a:prstGeom prst="rect">
            <a:avLst/>
          </a:prstGeom>
          <a:noFill/>
        </p:spPr>
        <p:txBody>
          <a:bodyPr wrap="square" rtlCol="0">
            <a:spAutoFit/>
          </a:bodyPr>
          <a:lstStyle/>
          <a:p>
            <a:r>
              <a:rPr lang="ja-JP" altLang="en-US" sz="2000" b="1" dirty="0">
                <a:latin typeface="+mj-lt"/>
              </a:rPr>
              <a:t>部下</a:t>
            </a:r>
            <a:r>
              <a:rPr kumimoji="1" lang="ja-JP" altLang="en-US" sz="2000" b="1" dirty="0">
                <a:latin typeface="+mj-lt"/>
              </a:rPr>
              <a:t>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４自分との相違点</a:t>
            </a:r>
          </a:p>
        </p:txBody>
      </p:sp>
      <p:sp>
        <p:nvSpPr>
          <p:cNvPr id="9" name="テキスト ボックス 8">
            <a:extLst>
              <a:ext uri="{FF2B5EF4-FFF2-40B4-BE49-F238E27FC236}">
                <a16:creationId xmlns:a16="http://schemas.microsoft.com/office/drawing/2014/main" id="{C3E2812E-C161-E5DB-1667-F3123E8A2718}"/>
              </a:ext>
            </a:extLst>
          </p:cNvPr>
          <p:cNvSpPr txBox="1"/>
          <p:nvPr/>
        </p:nvSpPr>
        <p:spPr>
          <a:xfrm>
            <a:off x="1287195" y="4963551"/>
            <a:ext cx="2546252" cy="1508105"/>
          </a:xfrm>
          <a:prstGeom prst="rect">
            <a:avLst/>
          </a:prstGeom>
          <a:noFill/>
        </p:spPr>
        <p:txBody>
          <a:bodyPr wrap="square" rtlCol="0">
            <a:spAutoFit/>
          </a:bodyPr>
          <a:lstStyle/>
          <a:p>
            <a:r>
              <a:rPr lang="ja-JP" altLang="en-US" sz="2000" b="1" dirty="0">
                <a:latin typeface="+mj-lt"/>
              </a:rPr>
              <a:t>自分</a:t>
            </a:r>
            <a:r>
              <a:rPr kumimoji="1" lang="ja-JP" altLang="en-US" sz="2000" b="1" dirty="0">
                <a:latin typeface="+mj-lt"/>
              </a:rPr>
              <a:t>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a:t>
            </a:r>
            <a:r>
              <a:rPr lang="ja-JP" altLang="en-US" dirty="0"/>
              <a:t>部下</a:t>
            </a:r>
            <a:r>
              <a:rPr kumimoji="1" lang="ja-JP" altLang="en-US" dirty="0"/>
              <a:t>との相違点</a:t>
            </a:r>
          </a:p>
        </p:txBody>
      </p:sp>
      <p:sp>
        <p:nvSpPr>
          <p:cNvPr id="10" name="テキスト ボックス 9">
            <a:extLst>
              <a:ext uri="{FF2B5EF4-FFF2-40B4-BE49-F238E27FC236}">
                <a16:creationId xmlns:a16="http://schemas.microsoft.com/office/drawing/2014/main" id="{AE6D7E16-ED71-CD55-8CA0-9D6A6864AF7B}"/>
              </a:ext>
            </a:extLst>
          </p:cNvPr>
          <p:cNvSpPr txBox="1"/>
          <p:nvPr/>
        </p:nvSpPr>
        <p:spPr>
          <a:xfrm>
            <a:off x="4933454" y="914399"/>
            <a:ext cx="2546252" cy="1508105"/>
          </a:xfrm>
          <a:prstGeom prst="rect">
            <a:avLst/>
          </a:prstGeom>
          <a:noFill/>
        </p:spPr>
        <p:txBody>
          <a:bodyPr wrap="square" rtlCol="0">
            <a:spAutoFit/>
          </a:bodyPr>
          <a:lstStyle/>
          <a:p>
            <a:r>
              <a:rPr lang="ja-JP" altLang="en-US" sz="2000" b="1" dirty="0">
                <a:latin typeface="+mj-lt"/>
              </a:rPr>
              <a:t>仕事の量的</a:t>
            </a:r>
            <a:r>
              <a:rPr kumimoji="1" lang="ja-JP" altLang="en-US" sz="2000" b="1" dirty="0">
                <a:latin typeface="+mj-lt"/>
              </a:rPr>
              <a:t>分析</a:t>
            </a:r>
            <a:endParaRPr kumimoji="1" lang="en-US" altLang="ja-JP" sz="2000" b="1" dirty="0">
              <a:latin typeface="+mj-lt"/>
            </a:endParaRPr>
          </a:p>
          <a:p>
            <a:r>
              <a:rPr lang="ja-JP" altLang="en-US" dirty="0"/>
              <a:t>１人手不足</a:t>
            </a:r>
            <a:endParaRPr lang="en-US" altLang="ja-JP" dirty="0"/>
          </a:p>
          <a:p>
            <a:r>
              <a:rPr kumimoji="1" lang="ja-JP" altLang="en-US" dirty="0"/>
              <a:t>２高齢化・機械化対応</a:t>
            </a:r>
            <a:endParaRPr kumimoji="1" lang="en-US" altLang="ja-JP" dirty="0"/>
          </a:p>
          <a:p>
            <a:r>
              <a:rPr lang="ja-JP" altLang="en-US" dirty="0"/>
              <a:t>３元請けの重圧</a:t>
            </a:r>
            <a:endParaRPr lang="en-US" altLang="ja-JP" dirty="0"/>
          </a:p>
          <a:p>
            <a:r>
              <a:rPr kumimoji="1" lang="ja-JP" altLang="en-US" dirty="0"/>
              <a:t>４改善の見込み</a:t>
            </a:r>
          </a:p>
        </p:txBody>
      </p:sp>
      <p:sp>
        <p:nvSpPr>
          <p:cNvPr id="11" name="テキスト ボックス 10">
            <a:extLst>
              <a:ext uri="{FF2B5EF4-FFF2-40B4-BE49-F238E27FC236}">
                <a16:creationId xmlns:a16="http://schemas.microsoft.com/office/drawing/2014/main" id="{5F5EE790-56EB-868F-9561-1CAA9DE15E23}"/>
              </a:ext>
            </a:extLst>
          </p:cNvPr>
          <p:cNvSpPr txBox="1"/>
          <p:nvPr/>
        </p:nvSpPr>
        <p:spPr>
          <a:xfrm>
            <a:off x="4933454" y="4963551"/>
            <a:ext cx="2546252" cy="1508105"/>
          </a:xfrm>
          <a:prstGeom prst="rect">
            <a:avLst/>
          </a:prstGeom>
          <a:noFill/>
        </p:spPr>
        <p:txBody>
          <a:bodyPr wrap="square" rtlCol="0">
            <a:spAutoFit/>
          </a:bodyPr>
          <a:lstStyle/>
          <a:p>
            <a:r>
              <a:rPr lang="ja-JP" altLang="en-US" sz="2000" b="1" dirty="0">
                <a:latin typeface="+mj-lt"/>
              </a:rPr>
              <a:t>部下</a:t>
            </a:r>
            <a:r>
              <a:rPr kumimoji="1" lang="ja-JP" altLang="en-US" sz="2000" b="1" dirty="0">
                <a:latin typeface="+mj-lt"/>
              </a:rPr>
              <a:t>の夢分析</a:t>
            </a:r>
            <a:endParaRPr kumimoji="1" lang="en-US" altLang="ja-JP" sz="2000" b="1" dirty="0">
              <a:latin typeface="+mj-lt"/>
            </a:endParaRPr>
          </a:p>
          <a:p>
            <a:r>
              <a:rPr lang="ja-JP" altLang="en-US" dirty="0"/>
              <a:t>１部下の夢</a:t>
            </a:r>
            <a:endParaRPr lang="en-US" altLang="ja-JP" dirty="0"/>
          </a:p>
          <a:p>
            <a:r>
              <a:rPr kumimoji="1" lang="ja-JP" altLang="en-US" dirty="0"/>
              <a:t>２自分の夢との相性</a:t>
            </a:r>
            <a:endParaRPr kumimoji="1" lang="en-US" altLang="ja-JP" dirty="0"/>
          </a:p>
          <a:p>
            <a:r>
              <a:rPr lang="ja-JP" altLang="en-US" dirty="0"/>
              <a:t>３部下のお情熱分析</a:t>
            </a:r>
            <a:endParaRPr lang="en-US" altLang="ja-JP" dirty="0"/>
          </a:p>
          <a:p>
            <a:r>
              <a:rPr kumimoji="1" lang="ja-JP" altLang="en-US" dirty="0"/>
              <a:t>４部下の自己実現支援</a:t>
            </a:r>
          </a:p>
        </p:txBody>
      </p:sp>
      <p:sp>
        <p:nvSpPr>
          <p:cNvPr id="12" name="テキスト ボックス 11">
            <a:extLst>
              <a:ext uri="{FF2B5EF4-FFF2-40B4-BE49-F238E27FC236}">
                <a16:creationId xmlns:a16="http://schemas.microsoft.com/office/drawing/2014/main" id="{7B8E15A8-06BC-B354-5575-F0B26EC0CFDA}"/>
              </a:ext>
            </a:extLst>
          </p:cNvPr>
          <p:cNvSpPr txBox="1"/>
          <p:nvPr/>
        </p:nvSpPr>
        <p:spPr>
          <a:xfrm>
            <a:off x="1446628" y="3005916"/>
            <a:ext cx="2546252" cy="1508105"/>
          </a:xfrm>
          <a:prstGeom prst="rect">
            <a:avLst/>
          </a:prstGeom>
          <a:noFill/>
        </p:spPr>
        <p:txBody>
          <a:bodyPr wrap="square" rtlCol="0">
            <a:spAutoFit/>
          </a:bodyPr>
          <a:lstStyle/>
          <a:p>
            <a:r>
              <a:rPr lang="ja-JP" altLang="en-US" sz="2000" b="1" dirty="0">
                <a:latin typeface="+mj-lt"/>
              </a:rPr>
              <a:t>部下</a:t>
            </a:r>
            <a:r>
              <a:rPr kumimoji="1" lang="ja-JP" altLang="en-US" sz="2000" b="1" dirty="0">
                <a:latin typeface="+mj-lt"/>
              </a:rPr>
              <a:t>との相性</a:t>
            </a:r>
            <a:endParaRPr kumimoji="1" lang="en-US" altLang="ja-JP" sz="2000" b="1" dirty="0">
              <a:latin typeface="+mj-lt"/>
            </a:endParaRPr>
          </a:p>
          <a:p>
            <a:r>
              <a:rPr lang="ja-JP" altLang="en-US" dirty="0"/>
              <a:t>１短気・強気・</a:t>
            </a:r>
            <a:endParaRPr lang="en-US" altLang="ja-JP" dirty="0"/>
          </a:p>
          <a:p>
            <a:r>
              <a:rPr kumimoji="1" lang="ja-JP" altLang="en-US" dirty="0"/>
              <a:t>２仕事精度やスピード</a:t>
            </a:r>
            <a:endParaRPr kumimoji="1" lang="en-US" altLang="ja-JP" dirty="0"/>
          </a:p>
          <a:p>
            <a:r>
              <a:rPr lang="ja-JP" altLang="en-US" dirty="0"/>
              <a:t>３趣味等の傾向の相違</a:t>
            </a:r>
            <a:endParaRPr lang="en-US" altLang="ja-JP" dirty="0"/>
          </a:p>
          <a:p>
            <a:r>
              <a:rPr kumimoji="1" lang="ja-JP" altLang="en-US" dirty="0"/>
              <a:t>４</a:t>
            </a:r>
            <a:r>
              <a:rPr lang="ja-JP" altLang="en-US" dirty="0"/>
              <a:t>世代間格差</a:t>
            </a:r>
            <a:endParaRPr kumimoji="1" lang="ja-JP" altLang="en-US" dirty="0"/>
          </a:p>
        </p:txBody>
      </p:sp>
      <p:sp>
        <p:nvSpPr>
          <p:cNvPr id="13" name="テキスト ボックス 12">
            <a:extLst>
              <a:ext uri="{FF2B5EF4-FFF2-40B4-BE49-F238E27FC236}">
                <a16:creationId xmlns:a16="http://schemas.microsoft.com/office/drawing/2014/main" id="{CB726C71-0712-B7EA-65EE-2135972C8F14}"/>
              </a:ext>
            </a:extLst>
          </p:cNvPr>
          <p:cNvSpPr txBox="1"/>
          <p:nvPr/>
        </p:nvSpPr>
        <p:spPr>
          <a:xfrm>
            <a:off x="8342142" y="2938975"/>
            <a:ext cx="2546252" cy="1508105"/>
          </a:xfrm>
          <a:prstGeom prst="rect">
            <a:avLst/>
          </a:prstGeom>
          <a:noFill/>
        </p:spPr>
        <p:txBody>
          <a:bodyPr wrap="square" rtlCol="0">
            <a:spAutoFit/>
          </a:bodyPr>
          <a:lstStyle/>
          <a:p>
            <a:r>
              <a:rPr kumimoji="1" lang="ja-JP" altLang="en-US" sz="2000" b="1" dirty="0">
                <a:latin typeface="+mj-lt"/>
              </a:rPr>
              <a:t>未来性</a:t>
            </a:r>
            <a:endParaRPr kumimoji="1" lang="en-US" altLang="ja-JP" sz="2000" b="1" dirty="0">
              <a:latin typeface="+mj-lt"/>
            </a:endParaRPr>
          </a:p>
          <a:p>
            <a:r>
              <a:rPr lang="ja-JP" altLang="en-US" dirty="0"/>
              <a:t>１社会ベクトル</a:t>
            </a:r>
            <a:endParaRPr lang="en-US" altLang="ja-JP" dirty="0"/>
          </a:p>
          <a:p>
            <a:r>
              <a:rPr kumimoji="1" lang="ja-JP" altLang="en-US" dirty="0"/>
              <a:t>２競争力</a:t>
            </a:r>
            <a:endParaRPr kumimoji="1" lang="en-US" altLang="ja-JP" dirty="0"/>
          </a:p>
          <a:p>
            <a:r>
              <a:rPr lang="ja-JP" altLang="en-US" dirty="0"/>
              <a:t>３リスクヘッジ</a:t>
            </a:r>
            <a:endParaRPr lang="en-US" altLang="ja-JP" dirty="0"/>
          </a:p>
          <a:p>
            <a:r>
              <a:rPr kumimoji="1" lang="ja-JP" altLang="en-US" dirty="0"/>
              <a:t>４社会との修正可能性</a:t>
            </a:r>
          </a:p>
        </p:txBody>
      </p:sp>
      <p:grpSp>
        <p:nvGrpSpPr>
          <p:cNvPr id="19" name="グループ化 18">
            <a:extLst>
              <a:ext uri="{FF2B5EF4-FFF2-40B4-BE49-F238E27FC236}">
                <a16:creationId xmlns:a16="http://schemas.microsoft.com/office/drawing/2014/main" id="{95B2217B-9589-B793-0ECF-F7B9750B4157}"/>
              </a:ext>
            </a:extLst>
          </p:cNvPr>
          <p:cNvGrpSpPr/>
          <p:nvPr/>
        </p:nvGrpSpPr>
        <p:grpSpPr>
          <a:xfrm>
            <a:off x="4360986" y="2609027"/>
            <a:ext cx="3135942" cy="2029943"/>
            <a:chOff x="4190810" y="2317860"/>
            <a:chExt cx="3655449" cy="2575195"/>
          </a:xfrm>
        </p:grpSpPr>
        <p:sp>
          <p:nvSpPr>
            <p:cNvPr id="16" name="正方形/長方形 15">
              <a:extLst>
                <a:ext uri="{FF2B5EF4-FFF2-40B4-BE49-F238E27FC236}">
                  <a16:creationId xmlns:a16="http://schemas.microsoft.com/office/drawing/2014/main" id="{B2D8427E-F7B9-AC6D-26E8-AB762A7EA99A}"/>
                </a:ext>
              </a:extLst>
            </p:cNvPr>
            <p:cNvSpPr/>
            <p:nvPr/>
          </p:nvSpPr>
          <p:spPr>
            <a:xfrm>
              <a:off x="4190810" y="2317860"/>
              <a:ext cx="7565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pic>
          <p:nvPicPr>
            <p:cNvPr id="17" name="Picture 4" descr="フリーイラスト] 2種類の走っているやる気に満ちた新入社員の ...">
              <a:extLst>
                <a:ext uri="{FF2B5EF4-FFF2-40B4-BE49-F238E27FC236}">
                  <a16:creationId xmlns:a16="http://schemas.microsoft.com/office/drawing/2014/main" id="{E4039355-1072-B657-1B5C-2D7133E01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114" y="3124675"/>
              <a:ext cx="2326145" cy="17683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やる気に燃える人のイラスト（男性） | かわいいフリー素材集 ...">
              <a:extLst>
                <a:ext uri="{FF2B5EF4-FFF2-40B4-BE49-F238E27FC236}">
                  <a16:creationId xmlns:a16="http://schemas.microsoft.com/office/drawing/2014/main" id="{A84A1EFD-9D0F-F7EF-1512-C3314A967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428" y="3222166"/>
              <a:ext cx="1261630" cy="138436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タイトル 1">
            <a:extLst>
              <a:ext uri="{FF2B5EF4-FFF2-40B4-BE49-F238E27FC236}">
                <a16:creationId xmlns:a16="http://schemas.microsoft.com/office/drawing/2014/main" id="{613076A1-2961-04A7-1831-03B5EF5623FF}"/>
              </a:ext>
            </a:extLst>
          </p:cNvPr>
          <p:cNvSpPr txBox="1">
            <a:spLocks/>
          </p:cNvSpPr>
          <p:nvPr/>
        </p:nvSpPr>
        <p:spPr>
          <a:xfrm>
            <a:off x="0" y="-30366"/>
            <a:ext cx="12192000" cy="553052"/>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solidFill>
                  <a:schemeClr val="bg1"/>
                </a:solidFill>
                <a:latin typeface="+mn-ea"/>
              </a:rPr>
              <a:t>　　</a:t>
            </a:r>
            <a:r>
              <a:rPr lang="ja-JP" altLang="en-US" sz="2800" b="1" dirty="0">
                <a:solidFill>
                  <a:schemeClr val="bg1"/>
                </a:solidFill>
                <a:latin typeface="+mn-ea"/>
              </a:rPr>
              <a:t>部下をやる気にさせる目的・目標達成シート　</a:t>
            </a:r>
          </a:p>
        </p:txBody>
      </p:sp>
      <p:sp>
        <p:nvSpPr>
          <p:cNvPr id="15" name="テキスト ボックス 14">
            <a:extLst>
              <a:ext uri="{FF2B5EF4-FFF2-40B4-BE49-F238E27FC236}">
                <a16:creationId xmlns:a16="http://schemas.microsoft.com/office/drawing/2014/main" id="{17BD7677-942E-4BD6-A1F8-C43314990CCE}"/>
              </a:ext>
            </a:extLst>
          </p:cNvPr>
          <p:cNvSpPr txBox="1"/>
          <p:nvPr/>
        </p:nvSpPr>
        <p:spPr>
          <a:xfrm>
            <a:off x="5010020" y="2754309"/>
            <a:ext cx="2781557" cy="369332"/>
          </a:xfrm>
          <a:prstGeom prst="rect">
            <a:avLst/>
          </a:prstGeom>
          <a:solidFill>
            <a:srgbClr val="FFFF00"/>
          </a:solidFill>
          <a:ln>
            <a:solidFill>
              <a:srgbClr val="FF0000"/>
            </a:solidFill>
          </a:ln>
        </p:spPr>
        <p:txBody>
          <a:bodyPr wrap="square" rtlCol="0">
            <a:spAutoFit/>
          </a:bodyPr>
          <a:lstStyle/>
          <a:p>
            <a:r>
              <a:rPr lang="ja-JP" altLang="en-US" b="1" dirty="0"/>
              <a:t>部下のやる気が出る職場</a:t>
            </a:r>
          </a:p>
        </p:txBody>
      </p:sp>
      <p:sp>
        <p:nvSpPr>
          <p:cNvPr id="20" name="矢印: 右 19">
            <a:extLst>
              <a:ext uri="{FF2B5EF4-FFF2-40B4-BE49-F238E27FC236}">
                <a16:creationId xmlns:a16="http://schemas.microsoft.com/office/drawing/2014/main" id="{7B598C00-1856-56BB-1CCA-FDD05702F4AF}"/>
              </a:ext>
            </a:extLst>
          </p:cNvPr>
          <p:cNvSpPr/>
          <p:nvPr/>
        </p:nvSpPr>
        <p:spPr>
          <a:xfrm rot="7681813">
            <a:off x="4162301" y="4508927"/>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55233C4A-7D0A-ACED-C439-50B3D970049C}"/>
              </a:ext>
            </a:extLst>
          </p:cNvPr>
          <p:cNvSpPr/>
          <p:nvPr/>
        </p:nvSpPr>
        <p:spPr>
          <a:xfrm rot="18502157">
            <a:off x="7719673" y="244021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C7DE4AFF-B7BA-62B7-B3BF-367A0397FA7D}"/>
              </a:ext>
            </a:extLst>
          </p:cNvPr>
          <p:cNvSpPr/>
          <p:nvPr/>
        </p:nvSpPr>
        <p:spPr>
          <a:xfrm>
            <a:off x="7758737" y="3499780"/>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6E224A34-43E8-3DB9-169A-4080DF8B5C8D}"/>
              </a:ext>
            </a:extLst>
          </p:cNvPr>
          <p:cNvSpPr/>
          <p:nvPr/>
        </p:nvSpPr>
        <p:spPr>
          <a:xfrm rot="2373620">
            <a:off x="7720355" y="452310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77CD8B9F-6E40-1018-6C63-BB455C28B572}"/>
              </a:ext>
            </a:extLst>
          </p:cNvPr>
          <p:cNvSpPr/>
          <p:nvPr/>
        </p:nvSpPr>
        <p:spPr>
          <a:xfrm rot="16200000">
            <a:off x="5935200" y="2387262"/>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0C3E8E49-AA78-188F-FC55-2E9DC4488C90}"/>
              </a:ext>
            </a:extLst>
          </p:cNvPr>
          <p:cNvSpPr/>
          <p:nvPr/>
        </p:nvSpPr>
        <p:spPr>
          <a:xfrm rot="13444507">
            <a:off x="4161357" y="2444827"/>
            <a:ext cx="269603" cy="31406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CD5D6573-DDB9-5666-C0B6-3CE04C47FA24}"/>
              </a:ext>
            </a:extLst>
          </p:cNvPr>
          <p:cNvSpPr/>
          <p:nvPr/>
        </p:nvSpPr>
        <p:spPr>
          <a:xfrm rot="5169543">
            <a:off x="5941604" y="4541083"/>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0E31F417-E4F5-6B05-6E20-DEB17364B65C}"/>
              </a:ext>
            </a:extLst>
          </p:cNvPr>
          <p:cNvSpPr/>
          <p:nvPr/>
        </p:nvSpPr>
        <p:spPr>
          <a:xfrm>
            <a:off x="6742111" y="3266519"/>
            <a:ext cx="906194" cy="40345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目的</a:t>
            </a:r>
          </a:p>
        </p:txBody>
      </p:sp>
      <p:sp>
        <p:nvSpPr>
          <p:cNvPr id="5" name="楕円 4">
            <a:extLst>
              <a:ext uri="{FF2B5EF4-FFF2-40B4-BE49-F238E27FC236}">
                <a16:creationId xmlns:a16="http://schemas.microsoft.com/office/drawing/2014/main" id="{7D403546-A971-D09B-7400-93A4BA7C43F3}"/>
              </a:ext>
            </a:extLst>
          </p:cNvPr>
          <p:cNvSpPr/>
          <p:nvPr/>
        </p:nvSpPr>
        <p:spPr>
          <a:xfrm>
            <a:off x="540434" y="702647"/>
            <a:ext cx="906194" cy="403451"/>
          </a:xfrm>
          <a:prstGeom prst="ellipse">
            <a:avLst/>
          </a:prstGeom>
          <a:solidFill>
            <a:schemeClr val="accent1">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目標</a:t>
            </a:r>
          </a:p>
        </p:txBody>
      </p:sp>
    </p:spTree>
    <p:extLst>
      <p:ext uri="{BB962C8B-B14F-4D97-AF65-F5344CB8AC3E}">
        <p14:creationId xmlns:p14="http://schemas.microsoft.com/office/powerpoint/2010/main" val="396854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7EFB5EA-9805-496E-A7D9-9CED3CB7CC94}"/>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11</a:t>
            </a:fld>
            <a:endParaRPr lang="ja-JP" altLang="en-US" dirty="0"/>
          </a:p>
        </p:txBody>
      </p:sp>
      <p:sp>
        <p:nvSpPr>
          <p:cNvPr id="2" name="テキスト ボックス 1">
            <a:extLst>
              <a:ext uri="{FF2B5EF4-FFF2-40B4-BE49-F238E27FC236}">
                <a16:creationId xmlns:a16="http://schemas.microsoft.com/office/drawing/2014/main" id="{CDD463BE-38A8-84FA-FAE8-3130CBF6A351}"/>
              </a:ext>
            </a:extLst>
          </p:cNvPr>
          <p:cNvSpPr txBox="1"/>
          <p:nvPr/>
        </p:nvSpPr>
        <p:spPr>
          <a:xfrm>
            <a:off x="318808" y="547825"/>
            <a:ext cx="6747010" cy="923330"/>
          </a:xfrm>
          <a:prstGeom prst="rect">
            <a:avLst/>
          </a:prstGeom>
          <a:noFill/>
        </p:spPr>
        <p:txBody>
          <a:bodyPr wrap="square" rtlCol="0">
            <a:spAutoFit/>
          </a:bodyPr>
          <a:lstStyle/>
          <a:p>
            <a:r>
              <a:rPr kumimoji="1" lang="ja-JP" altLang="en-US" b="1" dirty="0"/>
              <a:t>二刀流（打）上司として、部下の正しい指導方法とは</a:t>
            </a:r>
            <a:endParaRPr lang="en-US" altLang="ja-JP" b="1" dirty="0"/>
          </a:p>
          <a:p>
            <a:r>
              <a:rPr lang="ja-JP" altLang="en-US" b="1" dirty="0"/>
              <a:t>→部下に「激怒」せずに「褒めて」発奮させられるか</a:t>
            </a:r>
            <a:endParaRPr lang="en-US" altLang="ja-JP" b="1" dirty="0"/>
          </a:p>
          <a:p>
            <a:r>
              <a:rPr kumimoji="1" lang="ja-JP" altLang="en-US" b="1" dirty="0"/>
              <a:t>　（キレるのではなく、冷静に「叱る」ことができるか）</a:t>
            </a:r>
          </a:p>
        </p:txBody>
      </p:sp>
      <p:sp>
        <p:nvSpPr>
          <p:cNvPr id="4" name="テキスト ボックス 3">
            <a:extLst>
              <a:ext uri="{FF2B5EF4-FFF2-40B4-BE49-F238E27FC236}">
                <a16:creationId xmlns:a16="http://schemas.microsoft.com/office/drawing/2014/main" id="{9263873B-8CDB-C534-877E-8100B2701DB6}"/>
              </a:ext>
            </a:extLst>
          </p:cNvPr>
          <p:cNvSpPr txBox="1"/>
          <p:nvPr/>
        </p:nvSpPr>
        <p:spPr>
          <a:xfrm>
            <a:off x="994647" y="1464981"/>
            <a:ext cx="9547338" cy="4501918"/>
          </a:xfrm>
          <a:prstGeom prst="rect">
            <a:avLst/>
          </a:prstGeom>
          <a:noFill/>
        </p:spPr>
        <p:txBody>
          <a:bodyPr wrap="square" rtlCol="0">
            <a:noAutofit/>
          </a:bodyPr>
          <a:lstStyle/>
          <a:p>
            <a:endParaRPr lang="en-US" altLang="ja-JP" sz="1600" b="1" dirty="0">
              <a:latin typeface="+mn-ea"/>
            </a:endParaRPr>
          </a:p>
          <a:p>
            <a:r>
              <a:rPr kumimoji="1" lang="en-US" altLang="ja-JP" sz="1600" b="1" u="sng" dirty="0">
                <a:latin typeface="メイリオ" panose="020B0604030504040204" pitchFamily="50" charset="-128"/>
                <a:ea typeface="メイリオ" panose="020B0604030504040204" pitchFamily="50" charset="-128"/>
              </a:rPr>
              <a:t>【</a:t>
            </a:r>
            <a:r>
              <a:rPr kumimoji="1" lang="ja-JP" altLang="en-US" sz="1600" b="1" u="sng" dirty="0">
                <a:latin typeface="メイリオ" panose="020B0604030504040204" pitchFamily="50" charset="-128"/>
                <a:ea typeface="メイリオ" panose="020B0604030504040204" pitchFamily="50" charset="-128"/>
              </a:rPr>
              <a:t>心理学的対処</a:t>
            </a:r>
            <a:r>
              <a:rPr kumimoji="1" lang="en-US" altLang="ja-JP" sz="1600" b="1" u="sng" dirty="0">
                <a:latin typeface="メイリオ" panose="020B0604030504040204" pitchFamily="50" charset="-128"/>
                <a:ea typeface="メイリオ" panose="020B0604030504040204" pitchFamily="50" charset="-128"/>
              </a:rPr>
              <a:t>】</a:t>
            </a:r>
            <a:r>
              <a:rPr kumimoji="1" lang="ja-JP" altLang="en-US" sz="1600" b="1" u="sng" dirty="0">
                <a:latin typeface="メイリオ" panose="020B0604030504040204" pitchFamily="50" charset="-128"/>
                <a:ea typeface="メイリオ" panose="020B0604030504040204" pitchFamily="50" charset="-128"/>
              </a:rPr>
              <a:t>（積極的</a:t>
            </a:r>
            <a:r>
              <a:rPr kumimoji="1" lang="en-US" altLang="ja-JP" sz="1600" b="1" u="sng" dirty="0">
                <a:latin typeface="メイリオ" panose="020B0604030504040204" pitchFamily="50" charset="-128"/>
                <a:ea typeface="メイリオ" panose="020B0604030504040204" pitchFamily="50" charset="-128"/>
              </a:rPr>
              <a:t>『</a:t>
            </a:r>
            <a:r>
              <a:rPr kumimoji="1" lang="ja-JP" altLang="en-US" sz="1600" b="1" u="sng" dirty="0">
                <a:solidFill>
                  <a:srgbClr val="FF0000"/>
                </a:solidFill>
                <a:latin typeface="メイリオ" panose="020B0604030504040204" pitchFamily="50" charset="-128"/>
                <a:ea typeface="メイリオ" panose="020B0604030504040204" pitchFamily="50" charset="-128"/>
              </a:rPr>
              <a:t>傾聴</a:t>
            </a:r>
            <a:r>
              <a:rPr kumimoji="1" lang="en-US" altLang="ja-JP" sz="1600" b="1" u="sng" dirty="0">
                <a:latin typeface="メイリオ" panose="020B0604030504040204" pitchFamily="50" charset="-128"/>
                <a:ea typeface="メイリオ" panose="020B0604030504040204" pitchFamily="50" charset="-128"/>
              </a:rPr>
              <a:t>』</a:t>
            </a:r>
            <a:r>
              <a:rPr kumimoji="1" lang="ja-JP" altLang="en-US" sz="1600" b="1" u="sng" dirty="0">
                <a:latin typeface="メイリオ" panose="020B0604030504040204" pitchFamily="50" charset="-128"/>
                <a:ea typeface="メイリオ" panose="020B0604030504040204" pitchFamily="50" charset="-128"/>
              </a:rPr>
              <a:t>と褒言葉の効果）</a:t>
            </a:r>
            <a:endParaRPr lang="en-US" altLang="ja-JP" sz="1600" b="1" u="sng"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（課題）机の両隣でペアを組みます。初対面ですから、相手の心の中は別として服装、身なり、</a:t>
            </a:r>
            <a:br>
              <a:rPr lang="en-US" altLang="ja-JP" sz="1600" dirty="0">
                <a:latin typeface="メイリオ" panose="020B0604030504040204" pitchFamily="50" charset="-128"/>
                <a:ea typeface="メイリオ" panose="020B0604030504040204" pitchFamily="50" charset="-128"/>
              </a:rPr>
            </a:br>
            <a:r>
              <a:rPr lang="ja-JP" altLang="en-US" sz="1600" dirty="0">
                <a:latin typeface="メイリオ" panose="020B0604030504040204" pitchFamily="50" charset="-128"/>
                <a:ea typeface="メイリオ" panose="020B0604030504040204" pitchFamily="50" charset="-128"/>
              </a:rPr>
              <a:t>　　　　　顔つき、体付きから感じるもののうち、相手を「</a:t>
            </a:r>
            <a:r>
              <a:rPr lang="ja-JP" altLang="en-US" sz="1600" b="1" dirty="0">
                <a:latin typeface="メイリオ" panose="020B0604030504040204" pitchFamily="50" charset="-128"/>
                <a:ea typeface="メイリオ" panose="020B0604030504040204" pitchFamily="50" charset="-128"/>
              </a:rPr>
              <a:t>褒める</a:t>
            </a:r>
            <a:r>
              <a:rPr lang="ja-JP" altLang="en-US" sz="1600" dirty="0">
                <a:latin typeface="メイリオ" panose="020B0604030504040204" pitchFamily="50" charset="-128"/>
                <a:ea typeface="メイリオ" panose="020B0604030504040204" pitchFamily="50" charset="-128"/>
              </a:rPr>
              <a:t>」言葉を１分間演じてくだ</a:t>
            </a:r>
            <a:br>
              <a:rPr lang="en-US" altLang="ja-JP" sz="1600" dirty="0">
                <a:latin typeface="メイリオ" panose="020B0604030504040204" pitchFamily="50" charset="-128"/>
                <a:ea typeface="メイリオ" panose="020B0604030504040204" pitchFamily="50" charset="-128"/>
              </a:rPr>
            </a:br>
            <a:r>
              <a:rPr lang="ja-JP" altLang="en-US" sz="1600" dirty="0">
                <a:latin typeface="メイリオ" panose="020B0604030504040204" pitchFamily="50" charset="-128"/>
                <a:ea typeface="メイリオ" panose="020B0604030504040204" pitchFamily="50" charset="-128"/>
              </a:rPr>
              <a:t>　　　　　さい。相方は相手が自分を褒める言葉に耳を傾けてください。</a:t>
            </a:r>
            <a:endParaRPr lang="en-US" altLang="ja-JP" sz="1600" dirty="0">
              <a:latin typeface="メイリオ" panose="020B0604030504040204" pitchFamily="50" charset="-128"/>
              <a:ea typeface="メイリオ" panose="020B0604030504040204" pitchFamily="50" charset="-128"/>
            </a:endParaRPr>
          </a:p>
          <a:p>
            <a:pPr marL="806450"/>
            <a:r>
              <a:rPr lang="ja-JP" altLang="en-US" sz="1600" dirty="0">
                <a:latin typeface="メイリオ" panose="020B0604030504040204" pitchFamily="50" charset="-128"/>
                <a:ea typeface="メイリオ" panose="020B0604030504040204" pitchFamily="50" charset="-128"/>
              </a:rPr>
              <a:t>　→相手が話す言葉に</a:t>
            </a:r>
            <a:r>
              <a:rPr lang="ja-JP" altLang="en-US" sz="1600" b="1" dirty="0">
                <a:latin typeface="メイリオ" panose="020B0604030504040204" pitchFamily="50" charset="-128"/>
                <a:ea typeface="メイリオ" panose="020B0604030504040204" pitchFamily="50" charset="-128"/>
              </a:rPr>
              <a:t>耳を傾けて</a:t>
            </a:r>
            <a:r>
              <a:rPr lang="ja-JP" altLang="en-US" sz="1600" dirty="0">
                <a:latin typeface="メイリオ" panose="020B0604030504040204" pitchFamily="50" charset="-128"/>
                <a:ea typeface="メイリオ" panose="020B0604030504040204" pitchFamily="50" charset="-128"/>
              </a:rPr>
              <a:t>どのように感じましたか？</a:t>
            </a:r>
            <a:endParaRPr lang="en-US" altLang="ja-JP" sz="1600" dirty="0">
              <a:latin typeface="メイリオ" panose="020B0604030504040204" pitchFamily="50" charset="-128"/>
              <a:ea typeface="メイリオ" panose="020B0604030504040204" pitchFamily="50" charset="-128"/>
            </a:endParaRPr>
          </a:p>
          <a:p>
            <a:pPr marL="806450"/>
            <a:endParaRPr lang="en-US" altLang="ja-JP" sz="16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気づき</a:t>
            </a:r>
            <a:r>
              <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（今日の部下を判断する</a:t>
            </a:r>
            <a:r>
              <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カキクケコ</a:t>
            </a:r>
            <a:r>
              <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カ</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顔が違う⇒生理面；髪、目元、目線、口臭、髭、爪、肌</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⇒「おはよう、今日は髪がボサボサだけど大丈夫？」</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キ</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気持が違う⇒感情面；気持、表情、態度、声の大きさ</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「どうしたの？元気ないね」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ク</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口が違う　⇒理性面；口元：口答え、愚痴、喧嘩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「どうしたの？　喧嘩でもしたの？」</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ケ</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化粧が違う⇒服装面；無化粧、服装、ネクタイ等</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表情優先判断、本人の好みセンスを知っておく</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コ</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行動が違う⇒行動面；欠勤、遅刻、早退、仕事のミス</a:t>
            </a:r>
            <a:endPar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表情優先判断、日頃との違いをわかっておく</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endParaRPr lang="en-US" altLang="ja-JP" sz="2400" b="1" u="sng" dirty="0">
              <a:latin typeface="メイリオ" panose="020B0604030504040204" pitchFamily="50" charset="-128"/>
              <a:ea typeface="メイリオ" panose="020B0604030504040204" pitchFamily="50" charset="-128"/>
            </a:endParaRPr>
          </a:p>
        </p:txBody>
      </p:sp>
      <p:sp>
        <p:nvSpPr>
          <p:cNvPr id="5" name="タイトル 1">
            <a:extLst>
              <a:ext uri="{FF2B5EF4-FFF2-40B4-BE49-F238E27FC236}">
                <a16:creationId xmlns:a16="http://schemas.microsoft.com/office/drawing/2014/main" id="{2098A644-3DC4-7EDE-3C88-0CA8262A3EA4}"/>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部下との係わり方のキーポイント</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0731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3344803"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コンテンツ プレースホルダー 2"/>
          <p:cNvSpPr txBox="1">
            <a:spLocks/>
          </p:cNvSpPr>
          <p:nvPr/>
        </p:nvSpPr>
        <p:spPr>
          <a:xfrm>
            <a:off x="1377811" y="1014801"/>
            <a:ext cx="7001171" cy="4828397"/>
          </a:xfrm>
          <a:prstGeom prst="rect">
            <a:avLst/>
          </a:prstGeom>
          <a:ln w="57150">
            <a:solidFill>
              <a:srgbClr val="FF0000"/>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5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2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メモ取りの効果</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（で身に着ける）</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１メモを取る（</a:t>
            </a:r>
            <a:r>
              <a:rPr kumimoji="1" lang="ja-JP" altLang="en-US"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精神世界⇒物質世界への変換器</a:t>
            </a:r>
            <a:r>
              <a:rPr kumimoji="1" lang="ja-JP" altLang="en-US"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「人の話を最後まで聞くことができるか」</a:t>
            </a:r>
            <a:b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①人の話を聞きながらメモできるか</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②メモの内容が後で正確に復元できるか（５</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W</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等）</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③この練習は</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集中力の訓練</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になる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：上司の指示を最後まで聞き漏らさない⇒誤解・誤操作防止）</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２日記をつける（</a:t>
            </a:r>
            <a:r>
              <a:rPr kumimoji="1" lang="ja-JP" altLang="en-US"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瞬間思考</a:t>
            </a:r>
            <a:r>
              <a:rPr kumimoji="1" lang="en-US" altLang="ja-JP"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[B]</a:t>
            </a:r>
            <a:r>
              <a:rPr kumimoji="1" lang="ja-JP" altLang="en-US"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⇒冷静思考</a:t>
            </a:r>
            <a:r>
              <a:rPr kumimoji="1" lang="en-US" altLang="ja-JP"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[B</a:t>
            </a:r>
            <a:r>
              <a:rPr kumimoji="1" lang="ja-JP" altLang="en-US"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への変換器</a:t>
            </a:r>
            <a:r>
              <a:rPr kumimoji="1" lang="ja-JP" altLang="en-US"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「今日あった</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苦痛な出来事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を振り返られるか」</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①その時の自分はなにを思ったのか（その時の瞬間の思考を記録）</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②私は正しくなかったのか（それとも他から責任転嫁されたのか）</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③どうすればよかったのか（最善策、最もありそうなシナリオ、最悪策）</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④次に同じことが起った時のシナリオ作成（考え方と発言、行動指針）</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⑤望まない結果が発生した原因分析（実は、身体の不調の場合が多い。）</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EX:</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同じ過ちを犯しそうになると対処シナリオを思い出せる。）</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949" y="4823031"/>
            <a:ext cx="1052892" cy="123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8841285" y="904747"/>
            <a:ext cx="9537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メモ武器</a:t>
            </a:r>
          </a:p>
        </p:txBody>
      </p:sp>
      <p:sp>
        <p:nvSpPr>
          <p:cNvPr id="4" name="テキスト ボックス 3"/>
          <p:cNvSpPr txBox="1"/>
          <p:nvPr/>
        </p:nvSpPr>
        <p:spPr>
          <a:xfrm>
            <a:off x="8937523" y="2831279"/>
            <a:ext cx="8574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（メモ帳）</a:t>
            </a:r>
          </a:p>
        </p:txBody>
      </p:sp>
      <p:sp>
        <p:nvSpPr>
          <p:cNvPr id="16" name="テキスト ボックス 15"/>
          <p:cNvSpPr txBox="1"/>
          <p:nvPr/>
        </p:nvSpPr>
        <p:spPr>
          <a:xfrm>
            <a:off x="8910609" y="4579995"/>
            <a:ext cx="8574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Diary</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7" name="テキスト ボックス 16"/>
          <p:cNvSpPr txBox="1"/>
          <p:nvPr/>
        </p:nvSpPr>
        <p:spPr>
          <a:xfrm>
            <a:off x="8795949" y="6093754"/>
            <a:ext cx="1124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色ﾎﾞｰﾙﾍﾟﾝ）</a:t>
            </a:r>
          </a:p>
        </p:txBody>
      </p:sp>
      <p:sp>
        <p:nvSpPr>
          <p:cNvPr id="18" name="正方形/長方形 17"/>
          <p:cNvSpPr/>
          <p:nvPr/>
        </p:nvSpPr>
        <p:spPr>
          <a:xfrm>
            <a:off x="1722277" y="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98" y="5557972"/>
            <a:ext cx="1071563"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7671150" y="6516262"/>
            <a:ext cx="1124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（付箋）</a:t>
            </a:r>
          </a:p>
        </p:txBody>
      </p:sp>
      <p:sp>
        <p:nvSpPr>
          <p:cNvPr id="21"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9657348" y="628102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Picture 2" descr="クリックすると新しいウィンドウで開きま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148" y="1242705"/>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クリックすると新しいウィンドウで開きま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6278" y="3077499"/>
            <a:ext cx="1523871" cy="1523871"/>
          </a:xfrm>
          <a:prstGeom prst="rect">
            <a:avLst/>
          </a:prstGeom>
          <a:noFill/>
          <a:extLst>
            <a:ext uri="{909E8E84-426E-40DD-AFC4-6F175D3DCCD1}">
              <a14:hiddenFill xmlns:a14="http://schemas.microsoft.com/office/drawing/2010/main">
                <a:solidFill>
                  <a:srgbClr val="FFFFFF"/>
                </a:solidFill>
              </a14:hiddenFill>
            </a:ext>
          </a:extLst>
        </p:spPr>
      </p:pic>
      <p:sp>
        <p:nvSpPr>
          <p:cNvPr id="5" name="円/楕円 4"/>
          <p:cNvSpPr/>
          <p:nvPr/>
        </p:nvSpPr>
        <p:spPr>
          <a:xfrm>
            <a:off x="2057440" y="5964351"/>
            <a:ext cx="1973943" cy="751248"/>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心の発露</a:t>
            </a:r>
          </a:p>
        </p:txBody>
      </p:sp>
      <p:sp>
        <p:nvSpPr>
          <p:cNvPr id="22" name="右矢印 21"/>
          <p:cNvSpPr/>
          <p:nvPr/>
        </p:nvSpPr>
        <p:spPr>
          <a:xfrm>
            <a:off x="4210790" y="6197261"/>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4710073" y="5863635"/>
            <a:ext cx="26715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書くこと</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（漫画を描く、小説を書く、絵を描く、建築設計する、作曲する、彫刻のデッサンする、夢を描く）</a:t>
            </a:r>
          </a:p>
        </p:txBody>
      </p:sp>
      <p:sp>
        <p:nvSpPr>
          <p:cNvPr id="30" name="テキスト ボックス 29">
            <a:extLst>
              <a:ext uri="{FF2B5EF4-FFF2-40B4-BE49-F238E27FC236}">
                <a16:creationId xmlns:a16="http://schemas.microsoft.com/office/drawing/2014/main" id="{8CCC5B72-0BD7-47A3-ADF8-1A600E5F674A}"/>
              </a:ext>
            </a:extLst>
          </p:cNvPr>
          <p:cNvSpPr txBox="1"/>
          <p:nvPr/>
        </p:nvSpPr>
        <p:spPr>
          <a:xfrm>
            <a:off x="57247" y="599996"/>
            <a:ext cx="3327312" cy="29197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メモを取るとは</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 name="タイトル 1">
            <a:extLst>
              <a:ext uri="{FF2B5EF4-FFF2-40B4-BE49-F238E27FC236}">
                <a16:creationId xmlns:a16="http://schemas.microsoft.com/office/drawing/2014/main" id="{E3D6414C-5925-AD5A-FE6D-80B9915978A8}"/>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j-cs"/>
              </a:rPr>
              <a:t>二刀流で実現する職場のメンタルヘルスや心と身体の実践方法</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1238970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4140" y="750774"/>
            <a:ext cx="4701187" cy="521612"/>
          </a:xfrm>
        </p:spPr>
        <p:txBody>
          <a:bodyPr>
            <a:noAutofit/>
          </a:bodyPr>
          <a:lstStyle/>
          <a:p>
            <a:pPr>
              <a:lnSpc>
                <a:spcPts val="1600"/>
              </a:lnSpc>
            </a:pPr>
            <a:r>
              <a:rPr lang="ja-JP" altLang="en-US" sz="2800" b="1" dirty="0">
                <a:latin typeface="+mn-ea"/>
                <a:ea typeface="+mn-ea"/>
              </a:rPr>
              <a:t>心も身体も二刀流で健康！</a:t>
            </a:r>
            <a:r>
              <a:rPr lang="ja-JP" altLang="en-US" sz="800" b="1" dirty="0">
                <a:latin typeface="+mn-ea"/>
                <a:ea typeface="+mn-ea"/>
              </a:rPr>
              <a:t>　　　</a:t>
            </a:r>
            <a:endParaRPr lang="ja-JP" altLang="en-US" sz="1600" b="1" dirty="0">
              <a:latin typeface="+mn-ea"/>
              <a:ea typeface="+mn-ea"/>
            </a:endParaRP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1427155651"/>
              </p:ext>
            </p:extLst>
          </p:nvPr>
        </p:nvGraphicFramePr>
        <p:xfrm>
          <a:off x="1554142" y="1272386"/>
          <a:ext cx="9083718" cy="862620"/>
        </p:xfrm>
        <a:graphic>
          <a:graphicData uri="http://schemas.openxmlformats.org/drawingml/2006/table">
            <a:tbl>
              <a:tblPr firstRow="1" bandRow="1">
                <a:tableStyleId>{72833802-FEF1-4C79-8D5D-14CF1EAF98D9}</a:tableStyleId>
              </a:tblPr>
              <a:tblGrid>
                <a:gridCol w="9083718">
                  <a:extLst>
                    <a:ext uri="{9D8B030D-6E8A-4147-A177-3AD203B41FA5}">
                      <a16:colId xmlns:a16="http://schemas.microsoft.com/office/drawing/2014/main" val="20000"/>
                    </a:ext>
                  </a:extLst>
                </a:gridCol>
              </a:tblGrid>
              <a:tr h="38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bg1"/>
                          </a:solidFill>
                          <a:latin typeface="HG創英角ｺﾞｼｯｸUB" panose="020B0909000000000000" pitchFamily="49" charset="-128"/>
                          <a:ea typeface="HG創英角ｺﾞｼｯｸUB" panose="020B0909000000000000" pitchFamily="49" charset="-128"/>
                        </a:rPr>
                        <a:t>こころとからだの関係</a:t>
                      </a:r>
                      <a:endParaRPr lang="en-US" altLang="ja-JP" sz="2000" b="1" dirty="0">
                        <a:solidFill>
                          <a:schemeClr val="bg1"/>
                        </a:solidFill>
                        <a:latin typeface="HG創英角ｺﾞｼｯｸUB" panose="020B0909000000000000" pitchFamily="49" charset="-128"/>
                        <a:ea typeface="HG創英角ｺﾞｼｯｸUB" panose="020B0909000000000000" pitchFamily="49" charset="-128"/>
                      </a:endParaRPr>
                    </a:p>
                  </a:txBody>
                  <a:tcPr marL="110642" marR="110642"/>
                </a:tc>
                <a:extLst>
                  <a:ext uri="{0D108BD9-81ED-4DB2-BD59-A6C34878D82A}">
                    <a16:rowId xmlns:a16="http://schemas.microsoft.com/office/drawing/2014/main" val="10000"/>
                  </a:ext>
                </a:extLst>
              </a:tr>
              <a:tr h="466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400" b="1" dirty="0">
                          <a:latin typeface="HG創英角ｺﾞｼｯｸUB" panose="020B0909000000000000" pitchFamily="49" charset="-128"/>
                          <a:ea typeface="HG創英角ｺﾞｼｯｸUB" panose="020B0909000000000000" pitchFamily="49" charset="-128"/>
                        </a:rPr>
                        <a:t>血質・血循∞心質・心循</a:t>
                      </a:r>
                      <a:endParaRPr lang="en-US" altLang="ja-JP" sz="2400" b="1" dirty="0">
                        <a:latin typeface="HG創英角ｺﾞｼｯｸUB" panose="020B0909000000000000" pitchFamily="49" charset="-128"/>
                        <a:ea typeface="HG創英角ｺﾞｼｯｸUB" panose="020B0909000000000000" pitchFamily="49" charset="-128"/>
                      </a:endParaRPr>
                    </a:p>
                  </a:txBody>
                  <a:tcPr marL="110642" marR="110642"/>
                </a:tc>
                <a:extLst>
                  <a:ext uri="{0D108BD9-81ED-4DB2-BD59-A6C34878D82A}">
                    <a16:rowId xmlns:a16="http://schemas.microsoft.com/office/drawing/2014/main" val="10001"/>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4009657437"/>
              </p:ext>
            </p:extLst>
          </p:nvPr>
        </p:nvGraphicFramePr>
        <p:xfrm>
          <a:off x="1554141" y="2820483"/>
          <a:ext cx="9083718" cy="2840160"/>
        </p:xfrm>
        <a:graphic>
          <a:graphicData uri="http://schemas.openxmlformats.org/drawingml/2006/table">
            <a:tbl>
              <a:tblPr firstRow="1" bandRow="1">
                <a:tableStyleId>{21E4AEA4-8DFA-4A89-87EB-49C32662AFE0}</a:tableStyleId>
              </a:tblPr>
              <a:tblGrid>
                <a:gridCol w="4541859">
                  <a:extLst>
                    <a:ext uri="{9D8B030D-6E8A-4147-A177-3AD203B41FA5}">
                      <a16:colId xmlns:a16="http://schemas.microsoft.com/office/drawing/2014/main" val="20000"/>
                    </a:ext>
                  </a:extLst>
                </a:gridCol>
                <a:gridCol w="4541859">
                  <a:extLst>
                    <a:ext uri="{9D8B030D-6E8A-4147-A177-3AD203B41FA5}">
                      <a16:colId xmlns:a16="http://schemas.microsoft.com/office/drawing/2014/main" val="20001"/>
                    </a:ext>
                  </a:extLst>
                </a:gridCol>
              </a:tblGrid>
              <a:tr h="364392">
                <a:tc>
                  <a:txBody>
                    <a:bodyPr/>
                    <a:lstStyle/>
                    <a:p>
                      <a:pPr marL="1588" indent="0" algn="ctr">
                        <a:buNone/>
                      </a:pPr>
                      <a:r>
                        <a:rPr lang="ja-JP" altLang="en-US" sz="2000" dirty="0">
                          <a:solidFill>
                            <a:schemeClr val="tx1"/>
                          </a:solidFill>
                          <a:latin typeface="HG創英角ｺﾞｼｯｸUB" panose="020B0909000000000000" pitchFamily="49" charset="-128"/>
                          <a:ea typeface="HG創英角ｺﾞｼｯｸUB" panose="020B0909000000000000" pitchFamily="49" charset="-128"/>
                        </a:rPr>
                        <a:t>こころ</a:t>
                      </a:r>
                      <a:endParaRPr lang="en-US" altLang="ja-JP" sz="2000" b="1" dirty="0">
                        <a:solidFill>
                          <a:schemeClr val="tx1"/>
                        </a:solidFill>
                        <a:latin typeface="HG創英角ｺﾞｼｯｸUB" panose="020B0909000000000000" pitchFamily="49" charset="-128"/>
                        <a:ea typeface="HG創英角ｺﾞｼｯｸUB" panose="020B0909000000000000" pitchFamily="49" charset="-128"/>
                      </a:endParaRPr>
                    </a:p>
                  </a:txBody>
                  <a:tcPr marL="100584" marR="100584">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bg1"/>
                          </a:solidFill>
                          <a:latin typeface="HG創英角ｺﾞｼｯｸUB" panose="020B0909000000000000" pitchFamily="49" charset="-128"/>
                          <a:ea typeface="HG創英角ｺﾞｼｯｸUB" panose="020B0909000000000000" pitchFamily="49" charset="-128"/>
                        </a:rPr>
                        <a:t>からだ</a:t>
                      </a:r>
                      <a:endParaRPr lang="en-US" altLang="ja-JP" sz="2000" b="1" dirty="0">
                        <a:solidFill>
                          <a:schemeClr val="bg1"/>
                        </a:solidFill>
                        <a:latin typeface="HG創英角ｺﾞｼｯｸUB" panose="020B0909000000000000" pitchFamily="49" charset="-128"/>
                        <a:ea typeface="HG創英角ｺﾞｼｯｸUB" panose="020B0909000000000000" pitchFamily="49" charset="-128"/>
                      </a:endParaRPr>
                    </a:p>
                  </a:txBody>
                  <a:tcPr marL="100584" marR="100584">
                    <a:solidFill>
                      <a:srgbClr val="83A343"/>
                    </a:solidFill>
                  </a:tcPr>
                </a:tc>
                <a:extLst>
                  <a:ext uri="{0D108BD9-81ED-4DB2-BD59-A6C34878D82A}">
                    <a16:rowId xmlns:a16="http://schemas.microsoft.com/office/drawing/2014/main" val="10000"/>
                  </a:ext>
                </a:extLst>
              </a:tr>
              <a:tr h="2443920">
                <a:tc>
                  <a:txBody>
                    <a:bodyPr/>
                    <a:lstStyle/>
                    <a:p>
                      <a:pPr marL="449263" indent="-268288">
                        <a:buNone/>
                      </a:pPr>
                      <a:r>
                        <a:rPr lang="ja-JP" altLang="en-US" sz="1800" b="1" dirty="0">
                          <a:latin typeface="ＭＳ ゴシック" panose="020B0609070205080204" pitchFamily="49" charset="-128"/>
                          <a:ea typeface="ＭＳ ゴシック" panose="020B0609070205080204" pitchFamily="49" charset="-128"/>
                        </a:rPr>
                        <a:t>①心質向上：認知行動療法／内観療法／自立訓練法／ﾎﾟｼﾞﾃｨﾌﾞ心理学･･･</a:t>
                      </a:r>
                      <a:endParaRPr lang="en-US" altLang="ja-JP" sz="1800" b="1" dirty="0">
                        <a:latin typeface="ＭＳ ゴシック" panose="020B0609070205080204" pitchFamily="49" charset="-128"/>
                        <a:ea typeface="ＭＳ ゴシック" panose="020B0609070205080204" pitchFamily="49" charset="-128"/>
                      </a:endParaRPr>
                    </a:p>
                    <a:p>
                      <a:pPr marL="449263" indent="-268288">
                        <a:buNone/>
                      </a:pPr>
                      <a:r>
                        <a:rPr lang="ja-JP" altLang="en-US" sz="1800" b="1" dirty="0">
                          <a:latin typeface="ＭＳ ゴシック" panose="020B0609070205080204" pitchFamily="49" charset="-128"/>
                          <a:ea typeface="ＭＳ ゴシック" panose="020B0609070205080204" pitchFamily="49" charset="-128"/>
                        </a:rPr>
                        <a:t>②心循向上：積極思考や生き方の選択肢にスペアを持っておく</a:t>
                      </a:r>
                      <a:endParaRPr lang="en-US" altLang="ja-JP" sz="1800" b="1" dirty="0">
                        <a:latin typeface="ＭＳ ゴシック" panose="020B0609070205080204" pitchFamily="49" charset="-128"/>
                        <a:ea typeface="ＭＳ ゴシック" panose="020B0609070205080204" pitchFamily="49" charset="-128"/>
                      </a:endParaRPr>
                    </a:p>
                    <a:p>
                      <a:pPr marL="449263" indent="-268288">
                        <a:buNone/>
                      </a:pPr>
                      <a:r>
                        <a:rPr lang="ja-JP" altLang="en-US" sz="1800" b="1" dirty="0">
                          <a:latin typeface="ＭＳ ゴシック" panose="020B0609070205080204" pitchFamily="49" charset="-128"/>
                          <a:ea typeface="ＭＳ ゴシック" panose="020B0609070205080204" pitchFamily="49" charset="-128"/>
                        </a:rPr>
                        <a:t>③こころの落ち込みは身体の調整で治す</a:t>
                      </a:r>
                      <a:endParaRPr lang="en-US" altLang="ja-JP" sz="1800" b="1" dirty="0">
                        <a:latin typeface="ＭＳ ゴシック" panose="020B0609070205080204" pitchFamily="49" charset="-128"/>
                        <a:ea typeface="ＭＳ ゴシック" panose="020B0609070205080204" pitchFamily="49" charset="-128"/>
                      </a:endParaRPr>
                    </a:p>
                    <a:p>
                      <a:pPr marL="449263" indent="-268288">
                        <a:buNone/>
                      </a:pPr>
                      <a:r>
                        <a:rPr lang="ja-JP" altLang="en-US" sz="1800" b="1" dirty="0">
                          <a:latin typeface="ＭＳ ゴシック" panose="020B0609070205080204" pitchFamily="49" charset="-128"/>
                          <a:ea typeface="ＭＳ ゴシック" panose="020B0609070205080204" pitchFamily="49" charset="-128"/>
                        </a:rPr>
                        <a:t>④基本方針と訓練：予防／アサーション訓練、傾聴訓練 治療／薬物治療ほか</a:t>
                      </a:r>
                      <a:endParaRPr lang="en-US" altLang="ja-JP" sz="1800" b="1" dirty="0">
                        <a:latin typeface="ＭＳ ゴシック" panose="020B0609070205080204" pitchFamily="49" charset="-128"/>
                        <a:ea typeface="ＭＳ ゴシック" panose="020B0609070205080204" pitchFamily="49" charset="-128"/>
                      </a:endParaRPr>
                    </a:p>
                    <a:p>
                      <a:endParaRPr kumimoji="1" lang="ja-JP" altLang="en-US" sz="1800" dirty="0"/>
                    </a:p>
                  </a:txBody>
                  <a:tcPr marL="100584" marR="100584">
                    <a:solidFill>
                      <a:schemeClr val="accent4">
                        <a:lumMod val="20000"/>
                        <a:lumOff val="80000"/>
                      </a:schemeClr>
                    </a:solidFill>
                  </a:tcPr>
                </a:tc>
                <a:tc>
                  <a:txBody>
                    <a:bodyPr/>
                    <a:lstStyle/>
                    <a:p>
                      <a:pPr marL="363538" indent="-273050">
                        <a:buNone/>
                      </a:pPr>
                      <a:r>
                        <a:rPr lang="ja-JP" altLang="en-US" sz="1800" b="1" dirty="0">
                          <a:latin typeface="ＭＳ ゴシック" panose="020B0609070205080204" pitchFamily="49" charset="-128"/>
                          <a:ea typeface="ＭＳ ゴシック" panose="020B0609070205080204" pitchFamily="49" charset="-128"/>
                        </a:rPr>
                        <a:t>①血質向上：良質な食物／全体摂取／＋酸素（</a:t>
                      </a:r>
                      <a:r>
                        <a:rPr lang="ja-JP" altLang="en-US" sz="1800" b="1" dirty="0">
                          <a:solidFill>
                            <a:srgbClr val="FF0000"/>
                          </a:solidFill>
                          <a:latin typeface="ＭＳ ゴシック" panose="020B0609070205080204" pitchFamily="49" charset="-128"/>
                          <a:ea typeface="ＭＳ ゴシック" panose="020B0609070205080204" pitchFamily="49" charset="-128"/>
                        </a:rPr>
                        <a:t>呼吸法</a:t>
                      </a:r>
                      <a:r>
                        <a:rPr lang="ja-JP" altLang="en-US" sz="1800" b="1" dirty="0">
                          <a:latin typeface="ＭＳ ゴシック" panose="020B0609070205080204" pitchFamily="49" charset="-128"/>
                          <a:ea typeface="ＭＳ ゴシック" panose="020B0609070205080204" pitchFamily="49" charset="-128"/>
                        </a:rPr>
                        <a:t>）</a:t>
                      </a:r>
                      <a:endParaRPr lang="en-US" altLang="ja-JP" sz="1800" b="1" dirty="0">
                        <a:latin typeface="ＭＳ ゴシック" panose="020B0609070205080204" pitchFamily="49" charset="-128"/>
                        <a:ea typeface="ＭＳ ゴシック" panose="020B0609070205080204" pitchFamily="49" charset="-128"/>
                      </a:endParaRPr>
                    </a:p>
                    <a:p>
                      <a:pPr marL="363538" indent="-273050" defTabSz="1436688">
                        <a:buNone/>
                      </a:pPr>
                      <a:r>
                        <a:rPr lang="ja-JP" altLang="en-US" sz="1800" b="1" dirty="0">
                          <a:latin typeface="ＭＳ ゴシック" panose="020B0609070205080204" pitchFamily="49" charset="-128"/>
                          <a:ea typeface="ＭＳ ゴシック" panose="020B0609070205080204" pitchFamily="49" charset="-128"/>
                        </a:rPr>
                        <a:t>②血循向上：運動／筋トレ（無酸素）＋ＪＯＧ等（有酸素）</a:t>
                      </a:r>
                      <a:endParaRPr lang="en-US" altLang="ja-JP" sz="1800" b="1" dirty="0">
                        <a:latin typeface="ＭＳ ゴシック" panose="020B0609070205080204" pitchFamily="49" charset="-128"/>
                        <a:ea typeface="ＭＳ ゴシック" panose="020B0609070205080204" pitchFamily="49" charset="-128"/>
                      </a:endParaRPr>
                    </a:p>
                    <a:p>
                      <a:pPr marL="363538" indent="-273050" defTabSz="1436688">
                        <a:buNone/>
                      </a:pPr>
                      <a:r>
                        <a:rPr lang="ja-JP" altLang="en-US" sz="1800" b="1" dirty="0">
                          <a:latin typeface="ＭＳ ゴシック" panose="020B0609070205080204" pitchFamily="49" charset="-128"/>
                          <a:ea typeface="ＭＳ ゴシック" panose="020B0609070205080204" pitchFamily="49" charset="-128"/>
                        </a:rPr>
                        <a:t>③からだの落ち込みは心の調整で治す</a:t>
                      </a:r>
                      <a:endParaRPr lang="en-US" altLang="ja-JP" sz="1800" b="1" dirty="0">
                        <a:latin typeface="ＭＳ ゴシック" panose="020B0609070205080204" pitchFamily="49" charset="-128"/>
                        <a:ea typeface="ＭＳ ゴシック" panose="020B0609070205080204" pitchFamily="49" charset="-128"/>
                      </a:endParaRPr>
                    </a:p>
                    <a:p>
                      <a:pPr marL="363538" indent="-273050" defTabSz="1436688">
                        <a:buNone/>
                      </a:pPr>
                      <a:r>
                        <a:rPr lang="ja-JP" altLang="en-US" sz="1800" b="1" dirty="0">
                          <a:latin typeface="ＭＳ ゴシック" panose="020B0609070205080204" pitchFamily="49" charset="-128"/>
                          <a:ea typeface="ＭＳ ゴシック" panose="020B0609070205080204" pitchFamily="49" charset="-128"/>
                        </a:rPr>
                        <a:t>④基本方針と訓練：ルーの法則／肥田式（川合式）／真向法／自彊術／ヨガ</a:t>
                      </a:r>
                      <a:endParaRPr lang="en-US" altLang="ja-JP" sz="1800" b="1" dirty="0">
                        <a:latin typeface="ＭＳ ゴシック" panose="020B0609070205080204" pitchFamily="49" charset="-128"/>
                        <a:ea typeface="ＭＳ ゴシック" panose="020B0609070205080204" pitchFamily="49" charset="-128"/>
                      </a:endParaRPr>
                    </a:p>
                    <a:p>
                      <a:endParaRPr kumimoji="1" lang="ja-JP" altLang="en-US" sz="1800" dirty="0"/>
                    </a:p>
                  </a:txBody>
                  <a:tcPr marL="100584" marR="100584">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11" name="正方形/長方形 10"/>
          <p:cNvSpPr/>
          <p:nvPr/>
        </p:nvSpPr>
        <p:spPr>
          <a:xfrm>
            <a:off x="2207568" y="5660643"/>
            <a:ext cx="8064896" cy="646331"/>
          </a:xfrm>
          <a:prstGeom prst="rect">
            <a:avLst/>
          </a:prstGeom>
        </p:spPr>
        <p:txBody>
          <a:bodyPr wrap="square">
            <a:spAutoFit/>
          </a:bodyPr>
          <a:lstStyle/>
          <a:p>
            <a:pPr marL="892175"/>
            <a:r>
              <a:rPr lang="ja-JP" altLang="en-US" b="1" dirty="0">
                <a:solidFill>
                  <a:prstClr val="black"/>
                </a:solidFill>
                <a:uFill>
                  <a:solidFill>
                    <a:srgbClr val="FF0000"/>
                  </a:solidFill>
                </a:uFill>
                <a:latin typeface="ＭＳ ゴシック" panose="020B0609070205080204" pitchFamily="49" charset="-128"/>
                <a:ea typeface="ＭＳ ゴシック" panose="020B0609070205080204" pitchFamily="49" charset="-128"/>
              </a:rPr>
              <a:t>課題：</a:t>
            </a:r>
            <a:r>
              <a:rPr lang="ja-JP" altLang="en-US" b="1" u="heavy" dirty="0">
                <a:solidFill>
                  <a:prstClr val="black"/>
                </a:solidFill>
                <a:uFill>
                  <a:solidFill>
                    <a:srgbClr val="FF0000"/>
                  </a:solidFill>
                </a:uFill>
                <a:latin typeface="ＭＳ ゴシック" panose="020B0609070205080204" pitchFamily="49" charset="-128"/>
                <a:ea typeface="ＭＳ ゴシック" panose="020B0609070205080204" pitchFamily="49" charset="-128"/>
              </a:rPr>
              <a:t>事業者が「自己保健義務」の支援をする</a:t>
            </a:r>
            <a:br>
              <a:rPr lang="en-US" altLang="ja-JP" b="1" u="heavy" dirty="0">
                <a:solidFill>
                  <a:prstClr val="black"/>
                </a:solidFill>
                <a:uFill>
                  <a:solidFill>
                    <a:srgbClr val="FF0000"/>
                  </a:solidFill>
                </a:uFill>
                <a:latin typeface="ＭＳ ゴシック" panose="020B0609070205080204" pitchFamily="49" charset="-128"/>
                <a:ea typeface="ＭＳ ゴシック" panose="020B0609070205080204" pitchFamily="49" charset="-128"/>
              </a:rPr>
            </a:br>
            <a:r>
              <a:rPr lang="ja-JP" altLang="en-US" b="1" dirty="0">
                <a:solidFill>
                  <a:prstClr val="black"/>
                </a:solidFill>
                <a:uFill>
                  <a:solidFill>
                    <a:srgbClr val="FF0000"/>
                  </a:solidFill>
                </a:uFill>
                <a:latin typeface="ＭＳ ゴシック" panose="020B0609070205080204" pitchFamily="49" charset="-128"/>
                <a:ea typeface="ＭＳ ゴシック" panose="020B0609070205080204" pitchFamily="49" charset="-128"/>
              </a:rPr>
              <a:t>　　　（傾聴教室、真向法教室、トレーニングルーム開放、</a:t>
            </a:r>
            <a:r>
              <a:rPr lang="en-US" altLang="ja-JP" b="1" dirty="0" err="1">
                <a:solidFill>
                  <a:prstClr val="black"/>
                </a:solidFill>
                <a:uFill>
                  <a:solidFill>
                    <a:srgbClr val="FF0000"/>
                  </a:solidFill>
                </a:uFill>
                <a:latin typeface="ＭＳ ゴシック" panose="020B0609070205080204" pitchFamily="49" charset="-128"/>
                <a:ea typeface="ＭＳ ゴシック" panose="020B0609070205080204" pitchFamily="49" charset="-128"/>
              </a:rPr>
              <a:t>etc</a:t>
            </a:r>
            <a:r>
              <a:rPr lang="ja-JP" altLang="en-US" b="1" dirty="0">
                <a:solidFill>
                  <a:prstClr val="black"/>
                </a:solidFill>
                <a:uFill>
                  <a:solidFill>
                    <a:srgbClr val="FF0000"/>
                  </a:solidFill>
                </a:uFill>
                <a:latin typeface="ＭＳ ゴシック" panose="020B0609070205080204" pitchFamily="49" charset="-128"/>
                <a:ea typeface="ＭＳ ゴシック" panose="020B0609070205080204" pitchFamily="49" charset="-128"/>
              </a:rPr>
              <a:t>）</a:t>
            </a:r>
            <a:endParaRPr lang="en-US" altLang="ja-JP" b="1" u="heavy" dirty="0">
              <a:solidFill>
                <a:prstClr val="black"/>
              </a:solidFill>
              <a:uFill>
                <a:solidFill>
                  <a:srgbClr val="FF0000"/>
                </a:solidFill>
              </a:u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7A38001-9263-BC17-EAFE-07D1DC4E1420}"/>
              </a:ext>
            </a:extLst>
          </p:cNvPr>
          <p:cNvSpPr txBox="1"/>
          <p:nvPr/>
        </p:nvSpPr>
        <p:spPr>
          <a:xfrm>
            <a:off x="2067791" y="2337955"/>
            <a:ext cx="3616036" cy="369332"/>
          </a:xfrm>
          <a:prstGeom prst="rect">
            <a:avLst/>
          </a:prstGeom>
          <a:noFill/>
        </p:spPr>
        <p:txBody>
          <a:bodyPr wrap="square" rtlCol="0">
            <a:spAutoFit/>
          </a:bodyPr>
          <a:lstStyle/>
          <a:p>
            <a:r>
              <a:rPr kumimoji="1" lang="ja-JP" altLang="en-US" b="1" dirty="0"/>
              <a:t>投：心の問題は身体の調整で治す</a:t>
            </a:r>
          </a:p>
        </p:txBody>
      </p:sp>
      <p:sp>
        <p:nvSpPr>
          <p:cNvPr id="4" name="テキスト ボックス 3">
            <a:extLst>
              <a:ext uri="{FF2B5EF4-FFF2-40B4-BE49-F238E27FC236}">
                <a16:creationId xmlns:a16="http://schemas.microsoft.com/office/drawing/2014/main" id="{EA6187F0-CEF6-CD9A-B7A0-3F5E5988A1CB}"/>
              </a:ext>
            </a:extLst>
          </p:cNvPr>
          <p:cNvSpPr txBox="1"/>
          <p:nvPr/>
        </p:nvSpPr>
        <p:spPr>
          <a:xfrm>
            <a:off x="6502277" y="2293078"/>
            <a:ext cx="3616036" cy="369332"/>
          </a:xfrm>
          <a:prstGeom prst="rect">
            <a:avLst/>
          </a:prstGeom>
          <a:noFill/>
        </p:spPr>
        <p:txBody>
          <a:bodyPr wrap="square" rtlCol="0">
            <a:spAutoFit/>
          </a:bodyPr>
          <a:lstStyle/>
          <a:p>
            <a:r>
              <a:rPr lang="ja-JP" altLang="en-US" b="1" dirty="0"/>
              <a:t>打</a:t>
            </a:r>
            <a:r>
              <a:rPr kumimoji="1" lang="ja-JP" altLang="en-US" b="1" dirty="0"/>
              <a:t>：身体の問題は心の調整で治す</a:t>
            </a:r>
          </a:p>
        </p:txBody>
      </p:sp>
      <p:sp>
        <p:nvSpPr>
          <p:cNvPr id="5" name="タイトル 1">
            <a:extLst>
              <a:ext uri="{FF2B5EF4-FFF2-40B4-BE49-F238E27FC236}">
                <a16:creationId xmlns:a16="http://schemas.microsoft.com/office/drawing/2014/main" id="{ADD3E563-17D7-AE69-CA80-8192C2FD964E}"/>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心身一如で心と身体の二刀流健康法の実践</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7" name="テキスト ボックス 6">
            <a:extLst>
              <a:ext uri="{FF2B5EF4-FFF2-40B4-BE49-F238E27FC236}">
                <a16:creationId xmlns:a16="http://schemas.microsoft.com/office/drawing/2014/main" id="{4293D6A9-14FA-341F-0A8D-888B96E3C22B}"/>
              </a:ext>
            </a:extLst>
          </p:cNvPr>
          <p:cNvSpPr txBox="1"/>
          <p:nvPr/>
        </p:nvSpPr>
        <p:spPr>
          <a:xfrm>
            <a:off x="6096000" y="744981"/>
            <a:ext cx="3231573" cy="369332"/>
          </a:xfrm>
          <a:prstGeom prst="rect">
            <a:avLst/>
          </a:prstGeom>
          <a:noFill/>
        </p:spPr>
        <p:txBody>
          <a:bodyPr wrap="square" rtlCol="0">
            <a:spAutoFit/>
          </a:bodyPr>
          <a:lstStyle/>
          <a:p>
            <a:r>
              <a:rPr lang="ja-JP" altLang="en-US" b="1" dirty="0">
                <a:latin typeface="+mn-ea"/>
              </a:rPr>
              <a:t>（東洋的予防医学の考え方）</a:t>
            </a:r>
            <a:endParaRPr kumimoji="1" lang="ja-JP" altLang="en-US" dirty="0"/>
          </a:p>
        </p:txBody>
      </p:sp>
      <p:pic>
        <p:nvPicPr>
          <p:cNvPr id="8" name="図 7">
            <a:hlinkClick r:id="rId3" action="ppaction://hlinkfile"/>
            <a:extLst>
              <a:ext uri="{FF2B5EF4-FFF2-40B4-BE49-F238E27FC236}">
                <a16:creationId xmlns:a16="http://schemas.microsoft.com/office/drawing/2014/main" id="{2672E479-C2A9-19DE-3CE2-CDCA22EDAF42}"/>
              </a:ext>
            </a:extLst>
          </p:cNvPr>
          <p:cNvPicPr>
            <a:picLocks noChangeAspect="1"/>
          </p:cNvPicPr>
          <p:nvPr/>
        </p:nvPicPr>
        <p:blipFill>
          <a:blip r:embed="rId4"/>
          <a:stretch>
            <a:fillRect/>
          </a:stretch>
        </p:blipFill>
        <p:spPr>
          <a:xfrm>
            <a:off x="10797187" y="710431"/>
            <a:ext cx="898783" cy="438431"/>
          </a:xfrm>
          <a:prstGeom prst="rect">
            <a:avLst/>
          </a:prstGeom>
          <a:ln>
            <a:solidFill>
              <a:schemeClr val="tx1"/>
            </a:solidFill>
          </a:ln>
        </p:spPr>
      </p:pic>
    </p:spTree>
    <p:extLst>
      <p:ext uri="{BB962C8B-B14F-4D97-AF65-F5344CB8AC3E}">
        <p14:creationId xmlns:p14="http://schemas.microsoft.com/office/powerpoint/2010/main" val="3773807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クリックすると新しいウィンドウで開きます">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75" y="2267082"/>
            <a:ext cx="7927826" cy="419183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5339388" y="2729132"/>
            <a:ext cx="1814648" cy="3091047"/>
          </a:xfrm>
          <a:prstGeom prst="rect">
            <a:avLst/>
          </a:prstGeom>
          <a:solidFill>
            <a:schemeClr val="accent2">
              <a:lumMod val="40000"/>
              <a:lumOff val="60000"/>
              <a:alpha val="34902"/>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801858" y="1025009"/>
            <a:ext cx="3716284" cy="1200329"/>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●三白三悪（白米、白糖、白塩）</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１　白米と玄米</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２　白糖と黒砂糖</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３　精製塩と自然塩</a:t>
            </a:r>
          </a:p>
        </p:txBody>
      </p:sp>
      <p:pic>
        <p:nvPicPr>
          <p:cNvPr id="4098" name="Picture 2" descr="クリックすると新しいウィンドウで開きます"/>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3755" y="1025009"/>
            <a:ext cx="2158547" cy="1349092"/>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クリックすると新しいウィンドウで開きます"/>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2285" y="1025823"/>
            <a:ext cx="888090" cy="1332135"/>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クリックすると新しいウィンドウで開きます"/>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3557" y="1148816"/>
            <a:ext cx="829691" cy="106919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 y="690249"/>
            <a:ext cx="4290574"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１　身体強化（食物摂取）</a:t>
            </a:r>
          </a:p>
        </p:txBody>
      </p:sp>
      <p:sp>
        <p:nvSpPr>
          <p:cNvPr id="11" name="テキスト ボックス 10"/>
          <p:cNvSpPr txBox="1"/>
          <p:nvPr/>
        </p:nvSpPr>
        <p:spPr>
          <a:xfrm>
            <a:off x="275479" y="2819457"/>
            <a:ext cx="1579960" cy="1754326"/>
          </a:xfrm>
          <a:prstGeom prst="rect">
            <a:avLst/>
          </a:prstGeom>
          <a:solidFill>
            <a:srgbClr val="FFFF00"/>
          </a:solidFill>
          <a:ln>
            <a:solidFill>
              <a:srgbClr val="FF0000"/>
            </a:solidFill>
          </a:ln>
        </p:spPr>
        <p:txBody>
          <a:bodyPr wrap="square" rtlCol="0">
            <a:spAutoFit/>
          </a:bodyPr>
          <a:lstStyle/>
          <a:p>
            <a:r>
              <a:rPr lang="ja-JP" altLang="en-US" b="1" dirty="0"/>
              <a:t>人工物は単体、自然物は微量成分がたくさんあり、これが体のコントロールに重要</a:t>
            </a:r>
          </a:p>
        </p:txBody>
      </p:sp>
      <p:sp>
        <p:nvSpPr>
          <p:cNvPr id="4" name="タイトル 1">
            <a:extLst>
              <a:ext uri="{FF2B5EF4-FFF2-40B4-BE49-F238E27FC236}">
                <a16:creationId xmlns:a16="http://schemas.microsoft.com/office/drawing/2014/main" id="{5A82C143-339F-9B00-D737-3D8580C91FF1}"/>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心と身体の二刀流の健康方法（食物編）</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6" name="テキスト ボックス 5">
            <a:extLst>
              <a:ext uri="{FF2B5EF4-FFF2-40B4-BE49-F238E27FC236}">
                <a16:creationId xmlns:a16="http://schemas.microsoft.com/office/drawing/2014/main" id="{96797FF6-B3B1-7D43-5CA2-BD9DA5E151F7}"/>
              </a:ext>
            </a:extLst>
          </p:cNvPr>
          <p:cNvSpPr txBox="1"/>
          <p:nvPr/>
        </p:nvSpPr>
        <p:spPr>
          <a:xfrm>
            <a:off x="9858649" y="2882025"/>
            <a:ext cx="2255488" cy="1477328"/>
          </a:xfrm>
          <a:prstGeom prst="rect">
            <a:avLst/>
          </a:prstGeom>
          <a:solidFill>
            <a:srgbClr val="FFFF00"/>
          </a:solidFill>
          <a:ln>
            <a:solidFill>
              <a:srgbClr val="FF0000"/>
            </a:solidFill>
          </a:ln>
        </p:spPr>
        <p:txBody>
          <a:bodyPr wrap="square" rtlCol="0">
            <a:spAutoFit/>
          </a:bodyPr>
          <a:lstStyle/>
          <a:p>
            <a:r>
              <a:rPr lang="ja-JP" altLang="en-US" b="1" dirty="0"/>
              <a:t>バランスのとれた人間→病気のない魚全体を食べる →病気を持たないダイコン全体を食べる</a:t>
            </a:r>
          </a:p>
        </p:txBody>
      </p:sp>
      <p:pic>
        <p:nvPicPr>
          <p:cNvPr id="7" name="図 6">
            <a:extLst>
              <a:ext uri="{FF2B5EF4-FFF2-40B4-BE49-F238E27FC236}">
                <a16:creationId xmlns:a16="http://schemas.microsoft.com/office/drawing/2014/main" id="{446CFCEB-AED3-9FFF-19F7-A743F964B151}"/>
              </a:ext>
            </a:extLst>
          </p:cNvPr>
          <p:cNvPicPr>
            <a:picLocks noChangeAspect="1"/>
          </p:cNvPicPr>
          <p:nvPr/>
        </p:nvPicPr>
        <p:blipFill>
          <a:blip r:embed="rId8"/>
          <a:stretch>
            <a:fillRect/>
          </a:stretch>
        </p:blipFill>
        <p:spPr>
          <a:xfrm>
            <a:off x="2939141" y="4258140"/>
            <a:ext cx="985745" cy="985745"/>
          </a:xfrm>
          <a:prstGeom prst="rect">
            <a:avLst/>
          </a:prstGeom>
        </p:spPr>
      </p:pic>
      <p:pic>
        <p:nvPicPr>
          <p:cNvPr id="8" name="図 7">
            <a:extLst>
              <a:ext uri="{FF2B5EF4-FFF2-40B4-BE49-F238E27FC236}">
                <a16:creationId xmlns:a16="http://schemas.microsoft.com/office/drawing/2014/main" id="{72EA6836-915F-62F1-EA71-CADB87F6E77F}"/>
              </a:ext>
            </a:extLst>
          </p:cNvPr>
          <p:cNvPicPr>
            <a:picLocks noChangeAspect="1"/>
          </p:cNvPicPr>
          <p:nvPr/>
        </p:nvPicPr>
        <p:blipFill>
          <a:blip r:embed="rId9"/>
          <a:stretch>
            <a:fillRect/>
          </a:stretch>
        </p:blipFill>
        <p:spPr>
          <a:xfrm>
            <a:off x="3924886" y="4573783"/>
            <a:ext cx="1371220" cy="706015"/>
          </a:xfrm>
          <a:prstGeom prst="rect">
            <a:avLst/>
          </a:prstGeom>
        </p:spPr>
      </p:pic>
      <p:pic>
        <p:nvPicPr>
          <p:cNvPr id="9" name="図 8">
            <a:extLst>
              <a:ext uri="{FF2B5EF4-FFF2-40B4-BE49-F238E27FC236}">
                <a16:creationId xmlns:a16="http://schemas.microsoft.com/office/drawing/2014/main" id="{4437C1DB-7D7C-20AD-9F0F-8AB8AC5A3DF6}"/>
              </a:ext>
            </a:extLst>
          </p:cNvPr>
          <p:cNvPicPr>
            <a:picLocks noChangeAspect="1"/>
          </p:cNvPicPr>
          <p:nvPr/>
        </p:nvPicPr>
        <p:blipFill>
          <a:blip r:embed="rId10"/>
          <a:stretch>
            <a:fillRect/>
          </a:stretch>
        </p:blipFill>
        <p:spPr>
          <a:xfrm>
            <a:off x="8331716" y="4344076"/>
            <a:ext cx="906725" cy="906725"/>
          </a:xfrm>
          <a:prstGeom prst="rect">
            <a:avLst/>
          </a:prstGeom>
        </p:spPr>
      </p:pic>
      <p:pic>
        <p:nvPicPr>
          <p:cNvPr id="12" name="図 11">
            <a:extLst>
              <a:ext uri="{FF2B5EF4-FFF2-40B4-BE49-F238E27FC236}">
                <a16:creationId xmlns:a16="http://schemas.microsoft.com/office/drawing/2014/main" id="{151EEB2B-01F7-5CB1-A3D2-7F9AEE711E84}"/>
              </a:ext>
            </a:extLst>
          </p:cNvPr>
          <p:cNvPicPr>
            <a:picLocks noChangeAspect="1"/>
          </p:cNvPicPr>
          <p:nvPr/>
        </p:nvPicPr>
        <p:blipFill>
          <a:blip r:embed="rId11"/>
          <a:stretch>
            <a:fillRect/>
          </a:stretch>
        </p:blipFill>
        <p:spPr>
          <a:xfrm>
            <a:off x="6829611" y="4636157"/>
            <a:ext cx="1430315" cy="643641"/>
          </a:xfrm>
          <a:prstGeom prst="rect">
            <a:avLst/>
          </a:prstGeom>
        </p:spPr>
      </p:pic>
      <p:pic>
        <p:nvPicPr>
          <p:cNvPr id="13" name="図 12">
            <a:extLst>
              <a:ext uri="{FF2B5EF4-FFF2-40B4-BE49-F238E27FC236}">
                <a16:creationId xmlns:a16="http://schemas.microsoft.com/office/drawing/2014/main" id="{D0635791-6706-9416-AEAD-DE34D408B9EF}"/>
              </a:ext>
            </a:extLst>
          </p:cNvPr>
          <p:cNvPicPr>
            <a:picLocks noChangeAspect="1"/>
          </p:cNvPicPr>
          <p:nvPr/>
        </p:nvPicPr>
        <p:blipFill>
          <a:blip r:embed="rId12"/>
          <a:stretch>
            <a:fillRect/>
          </a:stretch>
        </p:blipFill>
        <p:spPr>
          <a:xfrm>
            <a:off x="8117028" y="3732398"/>
            <a:ext cx="1448405" cy="763807"/>
          </a:xfrm>
          <a:prstGeom prst="rect">
            <a:avLst/>
          </a:prstGeom>
        </p:spPr>
      </p:pic>
      <p:pic>
        <p:nvPicPr>
          <p:cNvPr id="14" name="図 13">
            <a:extLst>
              <a:ext uri="{FF2B5EF4-FFF2-40B4-BE49-F238E27FC236}">
                <a16:creationId xmlns:a16="http://schemas.microsoft.com/office/drawing/2014/main" id="{EBDF4310-C86E-09A3-4543-57794AC1F3F1}"/>
              </a:ext>
            </a:extLst>
          </p:cNvPr>
          <p:cNvPicPr>
            <a:picLocks noChangeAspect="1"/>
          </p:cNvPicPr>
          <p:nvPr/>
        </p:nvPicPr>
        <p:blipFill>
          <a:blip r:embed="rId12"/>
          <a:stretch>
            <a:fillRect/>
          </a:stretch>
        </p:blipFill>
        <p:spPr>
          <a:xfrm>
            <a:off x="2801644" y="3676644"/>
            <a:ext cx="1448405" cy="763807"/>
          </a:xfrm>
          <a:prstGeom prst="rect">
            <a:avLst/>
          </a:prstGeom>
        </p:spPr>
      </p:pic>
      <p:pic>
        <p:nvPicPr>
          <p:cNvPr id="15" name="図 14">
            <a:extLst>
              <a:ext uri="{FF2B5EF4-FFF2-40B4-BE49-F238E27FC236}">
                <a16:creationId xmlns:a16="http://schemas.microsoft.com/office/drawing/2014/main" id="{6D00D71F-B49E-644A-C826-25C373A64A22}"/>
              </a:ext>
            </a:extLst>
          </p:cNvPr>
          <p:cNvPicPr>
            <a:picLocks noChangeAspect="1"/>
          </p:cNvPicPr>
          <p:nvPr/>
        </p:nvPicPr>
        <p:blipFill>
          <a:blip r:embed="rId13"/>
          <a:stretch>
            <a:fillRect/>
          </a:stretch>
        </p:blipFill>
        <p:spPr>
          <a:xfrm>
            <a:off x="5792823" y="4636157"/>
            <a:ext cx="667262" cy="893655"/>
          </a:xfrm>
          <a:prstGeom prst="rect">
            <a:avLst/>
          </a:prstGeom>
        </p:spPr>
      </p:pic>
      <p:sp>
        <p:nvSpPr>
          <p:cNvPr id="16" name="正方形/長方形 15">
            <a:extLst>
              <a:ext uri="{FF2B5EF4-FFF2-40B4-BE49-F238E27FC236}">
                <a16:creationId xmlns:a16="http://schemas.microsoft.com/office/drawing/2014/main" id="{1D0DDDC6-4F65-E71D-AC86-843F65612BE5}"/>
              </a:ext>
            </a:extLst>
          </p:cNvPr>
          <p:cNvSpPr/>
          <p:nvPr/>
        </p:nvSpPr>
        <p:spPr>
          <a:xfrm>
            <a:off x="4606185" y="828578"/>
            <a:ext cx="6592859" cy="1918930"/>
          </a:xfrm>
          <a:prstGeom prst="rect">
            <a:avLst/>
          </a:prstGeom>
          <a:solidFill>
            <a:schemeClr val="accent2">
              <a:lumMod val="40000"/>
              <a:lumOff val="60000"/>
              <a:alpha val="34902"/>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タイトル 1">
            <a:extLst>
              <a:ext uri="{FF2B5EF4-FFF2-40B4-BE49-F238E27FC236}">
                <a16:creationId xmlns:a16="http://schemas.microsoft.com/office/drawing/2014/main" id="{25162E0C-CD8B-CE9A-E813-FCE681EE00D9}"/>
              </a:ext>
            </a:extLst>
          </p:cNvPr>
          <p:cNvSpPr>
            <a:spLocks noGrp="1"/>
          </p:cNvSpPr>
          <p:nvPr>
            <p:ph type="title"/>
          </p:nvPr>
        </p:nvSpPr>
        <p:spPr>
          <a:xfrm>
            <a:off x="919933" y="6167751"/>
            <a:ext cx="2399990" cy="535259"/>
          </a:xfrm>
        </p:spPr>
        <p:txBody>
          <a:bodyPr>
            <a:normAutofit/>
          </a:bodyPr>
          <a:lstStyle/>
          <a:p>
            <a:r>
              <a:rPr lang="ja-JP" altLang="en-US" sz="2000" b="1" dirty="0">
                <a:latin typeface="メイリオ" panose="020B0604030504040204" pitchFamily="50" charset="-128"/>
                <a:ea typeface="メイリオ" panose="020B0604030504040204" pitchFamily="50" charset="-128"/>
              </a:rPr>
              <a:t>◎全体食のすすめ</a:t>
            </a:r>
          </a:p>
        </p:txBody>
      </p:sp>
      <p:pic>
        <p:nvPicPr>
          <p:cNvPr id="18" name="図 17">
            <a:extLst>
              <a:ext uri="{FF2B5EF4-FFF2-40B4-BE49-F238E27FC236}">
                <a16:creationId xmlns:a16="http://schemas.microsoft.com/office/drawing/2014/main" id="{D210CC2A-17B2-E3B7-0E55-BB29240AF6EA}"/>
              </a:ext>
            </a:extLst>
          </p:cNvPr>
          <p:cNvPicPr>
            <a:picLocks noChangeAspect="1"/>
          </p:cNvPicPr>
          <p:nvPr/>
        </p:nvPicPr>
        <p:blipFill>
          <a:blip r:embed="rId14"/>
          <a:stretch>
            <a:fillRect/>
          </a:stretch>
        </p:blipFill>
        <p:spPr>
          <a:xfrm>
            <a:off x="10067225" y="1179511"/>
            <a:ext cx="919168" cy="953054"/>
          </a:xfrm>
          <a:prstGeom prst="rect">
            <a:avLst/>
          </a:prstGeom>
        </p:spPr>
      </p:pic>
    </p:spTree>
    <p:extLst>
      <p:ext uri="{BB962C8B-B14F-4D97-AF65-F5344CB8AC3E}">
        <p14:creationId xmlns:p14="http://schemas.microsoft.com/office/powerpoint/2010/main" val="37690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30834" y="1384662"/>
            <a:ext cx="4049486" cy="3116647"/>
          </a:xfrm>
          <a:prstGeom prst="rect">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正方形/長方形 2"/>
          <p:cNvSpPr/>
          <p:nvPr/>
        </p:nvSpPr>
        <p:spPr>
          <a:xfrm>
            <a:off x="1830624" y="1366338"/>
            <a:ext cx="4049486" cy="3116647"/>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363952" y="941788"/>
            <a:ext cx="4072955" cy="509134"/>
          </a:xfrm>
        </p:spPr>
        <p:txBody>
          <a:bodyPr>
            <a:normAutofit fontScale="90000"/>
          </a:bodyPr>
          <a:lstStyle/>
          <a:p>
            <a:r>
              <a:rPr lang="ja-JP" altLang="en-US" sz="2400" b="1" dirty="0">
                <a:latin typeface="メイリオ" panose="020B0604030504040204" pitchFamily="50" charset="-128"/>
                <a:ea typeface="メイリオ" panose="020B0604030504040204" pitchFamily="50" charset="-128"/>
              </a:rPr>
              <a:t>体の運動（筋トレ・神トレ）</a:t>
            </a:r>
          </a:p>
        </p:txBody>
      </p:sp>
      <p:sp>
        <p:nvSpPr>
          <p:cNvPr id="4" name="スライド番号プレースホルダー 3"/>
          <p:cNvSpPr>
            <a:spLocks noGrp="1"/>
          </p:cNvSpPr>
          <p:nvPr>
            <p:ph type="sldNum" sz="quarter" idx="12"/>
          </p:nvPr>
        </p:nvSpPr>
        <p:spPr/>
        <p:txBody>
          <a:bodyPr/>
          <a:lstStyle/>
          <a:p>
            <a:fld id="{DAF3C347-3CF9-4913-A3DC-83C6ED2451CF}" type="slidenum">
              <a:rPr kumimoji="1" lang="ja-JP" altLang="en-US" smtClean="0"/>
              <a:t>15</a:t>
            </a:fld>
            <a:endParaRPr kumimoji="1" lang="ja-JP" altLang="en-US" dirty="0"/>
          </a:p>
        </p:txBody>
      </p:sp>
      <p:pic>
        <p:nvPicPr>
          <p:cNvPr id="4098" name="Picture 2" descr="クリックすると新しいウィンドウで開きます">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474" y="2544465"/>
            <a:ext cx="1534885" cy="17680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190207" y="1645920"/>
            <a:ext cx="3069770" cy="1015663"/>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無酸素運動</a:t>
            </a:r>
            <a:endParaRPr lang="en-US" altLang="ja-JP" sz="24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6738258" y="1645920"/>
            <a:ext cx="3069770" cy="461665"/>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有酸素運動</a:t>
            </a:r>
            <a:endParaRPr lang="en-US" altLang="ja-JP" sz="2400" b="1" dirty="0">
              <a:latin typeface="メイリオ" panose="020B0604030504040204" pitchFamily="50" charset="-128"/>
              <a:ea typeface="メイリオ" panose="020B0604030504040204" pitchFamily="50" charset="-128"/>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9167" y="2421982"/>
            <a:ext cx="1663337" cy="166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1680" y="2560973"/>
            <a:ext cx="1693818" cy="169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346" y="2359932"/>
            <a:ext cx="1725386" cy="172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6473354" y="2039093"/>
            <a:ext cx="1563190"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ウォーキング</a:t>
            </a:r>
          </a:p>
        </p:txBody>
      </p:sp>
      <p:sp>
        <p:nvSpPr>
          <p:cNvPr id="16" name="テキスト ボックス 15"/>
          <p:cNvSpPr txBox="1"/>
          <p:nvPr/>
        </p:nvSpPr>
        <p:spPr>
          <a:xfrm>
            <a:off x="8454554" y="2039091"/>
            <a:ext cx="1384663"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ジョギング</a:t>
            </a:r>
          </a:p>
        </p:txBody>
      </p:sp>
      <p:sp>
        <p:nvSpPr>
          <p:cNvPr id="17" name="テキスト ボックス 16"/>
          <p:cNvSpPr txBox="1"/>
          <p:nvPr/>
        </p:nvSpPr>
        <p:spPr>
          <a:xfrm>
            <a:off x="2166258" y="2093990"/>
            <a:ext cx="1384663"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スクワット</a:t>
            </a:r>
          </a:p>
        </p:txBody>
      </p:sp>
      <p:sp>
        <p:nvSpPr>
          <p:cNvPr id="20" name="テキスト ボックス 19"/>
          <p:cNvSpPr txBox="1"/>
          <p:nvPr/>
        </p:nvSpPr>
        <p:spPr>
          <a:xfrm>
            <a:off x="4149634" y="2107056"/>
            <a:ext cx="1397725"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腕立て伏せ</a:t>
            </a:r>
          </a:p>
        </p:txBody>
      </p:sp>
      <p:sp>
        <p:nvSpPr>
          <p:cNvPr id="9" name="テキスト ボックス 8"/>
          <p:cNvSpPr txBox="1"/>
          <p:nvPr/>
        </p:nvSpPr>
        <p:spPr>
          <a:xfrm>
            <a:off x="10257227" y="1384662"/>
            <a:ext cx="1826625" cy="1486272"/>
          </a:xfrm>
          <a:prstGeom prst="rect">
            <a:avLst/>
          </a:prstGeom>
          <a:solidFill>
            <a:srgbClr val="FFFF00"/>
          </a:solidFill>
          <a:ln>
            <a:solidFill>
              <a:srgbClr val="FF0000"/>
            </a:solidFill>
          </a:ln>
        </p:spPr>
        <p:txBody>
          <a:bodyPr wrap="square" rtlCol="0">
            <a:spAutoFit/>
          </a:bodyPr>
          <a:lstStyle/>
          <a:p>
            <a:r>
              <a:rPr lang="ja-JP" altLang="en-US" b="1" dirty="0"/>
              <a:t>無酸素運動（筋トレ）➡有酸素運動（ジョギング）➡カロリー消費量は３倍</a:t>
            </a:r>
          </a:p>
        </p:txBody>
      </p:sp>
      <p:sp>
        <p:nvSpPr>
          <p:cNvPr id="18" name="テキスト ボックス 17"/>
          <p:cNvSpPr txBox="1"/>
          <p:nvPr/>
        </p:nvSpPr>
        <p:spPr>
          <a:xfrm>
            <a:off x="20971" y="678955"/>
            <a:ext cx="4290574"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２　身体強化（運動など）</a:t>
            </a:r>
          </a:p>
        </p:txBody>
      </p:sp>
      <p:sp>
        <p:nvSpPr>
          <p:cNvPr id="11" name="タイトル 1">
            <a:extLst>
              <a:ext uri="{FF2B5EF4-FFF2-40B4-BE49-F238E27FC236}">
                <a16:creationId xmlns:a16="http://schemas.microsoft.com/office/drawing/2014/main" id="{EC730A21-624E-22F8-BCAE-E8289BA04DB0}"/>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心と身体の二刀流の健康方法（身体編）</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5" name="テキスト ボックス 4">
            <a:extLst>
              <a:ext uri="{FF2B5EF4-FFF2-40B4-BE49-F238E27FC236}">
                <a16:creationId xmlns:a16="http://schemas.microsoft.com/office/drawing/2014/main" id="{3B26D4B4-0676-A595-1614-C66F9B49C4A5}"/>
              </a:ext>
            </a:extLst>
          </p:cNvPr>
          <p:cNvSpPr txBox="1"/>
          <p:nvPr/>
        </p:nvSpPr>
        <p:spPr>
          <a:xfrm>
            <a:off x="5298173" y="4858901"/>
            <a:ext cx="4951639" cy="1846659"/>
          </a:xfrm>
          <a:prstGeom prst="rect">
            <a:avLst/>
          </a:prstGeom>
          <a:noFill/>
          <a:ln>
            <a:solidFill>
              <a:schemeClr val="tx1"/>
            </a:solidFill>
          </a:ln>
        </p:spPr>
        <p:txBody>
          <a:bodyPr wrap="square" rtlCol="0">
            <a:spAutoFit/>
          </a:bodyPr>
          <a:lstStyle/>
          <a:p>
            <a:endParaRPr lang="en-US" altLang="ja-JP" dirty="0"/>
          </a:p>
          <a:p>
            <a:r>
              <a:rPr lang="ja-JP" altLang="en-US" sz="2000" b="1" dirty="0">
                <a:latin typeface="メイリオ" panose="020B0604030504040204" pitchFamily="50" charset="-128"/>
                <a:ea typeface="メイリオ" panose="020B0604030504040204" pitchFamily="50" charset="-128"/>
              </a:rPr>
              <a:t>　　　　　　　　皮膚浴</a:t>
            </a:r>
            <a:endParaRPr lang="en-US" altLang="ja-JP" sz="2000" b="1" dirty="0">
              <a:latin typeface="メイリオ" panose="020B0604030504040204" pitchFamily="50" charset="-128"/>
              <a:ea typeface="メイリオ" panose="020B0604030504040204" pitchFamily="50" charset="-128"/>
            </a:endParaRPr>
          </a:p>
          <a:p>
            <a:endParaRPr lang="en-US" altLang="ja-JP" dirty="0"/>
          </a:p>
          <a:p>
            <a:r>
              <a:rPr lang="ja-JP" altLang="en-US" dirty="0"/>
              <a:t>　</a:t>
            </a:r>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5791451E-85E3-B779-1B93-9F4F833B21DB}"/>
              </a:ext>
            </a:extLst>
          </p:cNvPr>
          <p:cNvSpPr txBox="1"/>
          <p:nvPr/>
        </p:nvSpPr>
        <p:spPr>
          <a:xfrm>
            <a:off x="1955321" y="4858901"/>
            <a:ext cx="3122023" cy="1785104"/>
          </a:xfrm>
          <a:prstGeom prst="rect">
            <a:avLst/>
          </a:prstGeom>
          <a:noFill/>
          <a:ln>
            <a:solidFill>
              <a:schemeClr val="tx1"/>
            </a:solidFill>
          </a:ln>
        </p:spPr>
        <p:txBody>
          <a:bodyPr wrap="square" rtlCol="0">
            <a:spAutoFit/>
          </a:bodyPr>
          <a:lstStyle/>
          <a:p>
            <a:endParaRPr lang="en-US" altLang="ja-JP" dirty="0"/>
          </a:p>
          <a:p>
            <a:r>
              <a:rPr lang="ja-JP" altLang="en-US" sz="2000" b="1" dirty="0">
                <a:latin typeface="メイリオ" panose="020B0604030504040204" pitchFamily="50" charset="-128"/>
                <a:ea typeface="メイリオ" panose="020B0604030504040204" pitchFamily="50" charset="-128"/>
              </a:rPr>
              <a:t>　　　日光浴</a:t>
            </a:r>
            <a:endParaRPr lang="en-US" altLang="ja-JP" sz="2000" b="1" dirty="0">
              <a:latin typeface="メイリオ" panose="020B0604030504040204" pitchFamily="50" charset="-128"/>
              <a:ea typeface="メイリオ" panose="020B0604030504040204" pitchFamily="50" charset="-128"/>
            </a:endParaRPr>
          </a:p>
          <a:p>
            <a:endParaRPr lang="en-US" altLang="ja-JP" dirty="0"/>
          </a:p>
          <a:p>
            <a:endParaRPr lang="en-US" altLang="ja-JP" dirty="0"/>
          </a:p>
          <a:p>
            <a:endParaRPr lang="en-US" altLang="ja-JP" dirty="0"/>
          </a:p>
          <a:p>
            <a:endParaRPr lang="en-US" altLang="ja-JP" dirty="0"/>
          </a:p>
        </p:txBody>
      </p:sp>
      <p:pic>
        <p:nvPicPr>
          <p:cNvPr id="13" name="Picture 2" descr="クリックすると新しいウィンドウで開きます">
            <a:hlinkClick r:id="rId8"/>
            <a:extLst>
              <a:ext uri="{FF2B5EF4-FFF2-40B4-BE49-F238E27FC236}">
                <a16:creationId xmlns:a16="http://schemas.microsoft.com/office/drawing/2014/main" id="{193B1FA9-B1E0-8BB7-3924-A582D8AD04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391" y="5505617"/>
            <a:ext cx="1291881" cy="10808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クリックすると新しいウィンドウで開きます">
            <a:hlinkClick r:id="rId10"/>
            <a:extLst>
              <a:ext uri="{FF2B5EF4-FFF2-40B4-BE49-F238E27FC236}">
                <a16:creationId xmlns:a16="http://schemas.microsoft.com/office/drawing/2014/main" id="{C3BBDE89-0FA9-65CE-9440-F5BD844747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2414" y="5604203"/>
            <a:ext cx="1267233" cy="949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皮膚 乾布摩擦 ...」の画像検索結果">
            <a:hlinkClick r:id="rId12"/>
            <a:extLst>
              <a:ext uri="{FF2B5EF4-FFF2-40B4-BE49-F238E27FC236}">
                <a16:creationId xmlns:a16="http://schemas.microsoft.com/office/drawing/2014/main" id="{E1AB8CD4-7433-C80D-0DA9-0F0286C47B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4554" y="5485666"/>
            <a:ext cx="949451" cy="949451"/>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1">
            <a:extLst>
              <a:ext uri="{FF2B5EF4-FFF2-40B4-BE49-F238E27FC236}">
                <a16:creationId xmlns:a16="http://schemas.microsoft.com/office/drawing/2014/main" id="{DB9F1B9D-3A9A-AEB3-A623-4C5D77F9865E}"/>
              </a:ext>
            </a:extLst>
          </p:cNvPr>
          <p:cNvSpPr txBox="1">
            <a:spLocks/>
          </p:cNvSpPr>
          <p:nvPr/>
        </p:nvSpPr>
        <p:spPr>
          <a:xfrm>
            <a:off x="453245" y="4482985"/>
            <a:ext cx="4719566" cy="50913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latin typeface="メイリオ" panose="020B0604030504040204" pitchFamily="50" charset="-128"/>
                <a:ea typeface="メイリオ" panose="020B0604030504040204" pitchFamily="50" charset="-128"/>
              </a:rPr>
              <a:t>身体に良いこと（日光浴、皮膚浴）</a:t>
            </a:r>
          </a:p>
        </p:txBody>
      </p:sp>
      <p:sp>
        <p:nvSpPr>
          <p:cNvPr id="21" name="テキスト ボックス 20">
            <a:extLst>
              <a:ext uri="{FF2B5EF4-FFF2-40B4-BE49-F238E27FC236}">
                <a16:creationId xmlns:a16="http://schemas.microsoft.com/office/drawing/2014/main" id="{57639922-3F19-A032-B2B5-302B83C1EEFE}"/>
              </a:ext>
            </a:extLst>
          </p:cNvPr>
          <p:cNvSpPr txBox="1"/>
          <p:nvPr/>
        </p:nvSpPr>
        <p:spPr>
          <a:xfrm>
            <a:off x="10423677" y="4870292"/>
            <a:ext cx="1578702" cy="1477328"/>
          </a:xfrm>
          <a:prstGeom prst="rect">
            <a:avLst/>
          </a:prstGeom>
          <a:solidFill>
            <a:srgbClr val="FFFF00"/>
          </a:solidFill>
          <a:ln>
            <a:solidFill>
              <a:srgbClr val="FF0000"/>
            </a:solidFill>
          </a:ln>
        </p:spPr>
        <p:txBody>
          <a:bodyPr wrap="square" rtlCol="0">
            <a:spAutoFit/>
          </a:bodyPr>
          <a:lstStyle/>
          <a:p>
            <a:r>
              <a:rPr lang="ja-JP" altLang="en-US" b="1" dirty="0"/>
              <a:t>太陽光は、酸素や水と同様にあらゆる生物に必須の要素です</a:t>
            </a:r>
          </a:p>
        </p:txBody>
      </p:sp>
    </p:spTree>
    <p:extLst>
      <p:ext uri="{BB962C8B-B14F-4D97-AF65-F5344CB8AC3E}">
        <p14:creationId xmlns:p14="http://schemas.microsoft.com/office/powerpoint/2010/main" val="176245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059488" y="1624177"/>
            <a:ext cx="5606294" cy="2308324"/>
          </a:xfrm>
          <a:prstGeom prst="rect">
            <a:avLst/>
          </a:prstGeom>
          <a:noFill/>
          <a:ln>
            <a:solidFill>
              <a:schemeClr val="tx1"/>
            </a:solidFill>
          </a:ln>
        </p:spPr>
        <p:txBody>
          <a:bodyPr wrap="square" rtlCol="0">
            <a:spAutoFit/>
          </a:bodyPr>
          <a:lstStyle/>
          <a:p>
            <a:r>
              <a:rPr lang="ja-JP" altLang="en-US" b="1" dirty="0"/>
              <a:t>　　　　　軟酥</a:t>
            </a:r>
            <a:r>
              <a:rPr lang="en-US" altLang="ja-JP" b="1" dirty="0"/>
              <a:t>(</a:t>
            </a:r>
            <a:r>
              <a:rPr lang="ja-JP" altLang="en-US" b="1" dirty="0"/>
              <a:t>なん</a:t>
            </a:r>
            <a:r>
              <a:rPr lang="ja-JP" altLang="en-US" b="1" dirty="0" err="1"/>
              <a:t>そ</a:t>
            </a:r>
            <a:r>
              <a:rPr lang="en-US" altLang="ja-JP" b="1" dirty="0"/>
              <a:t>)</a:t>
            </a:r>
            <a:r>
              <a:rPr lang="ja-JP" altLang="en-US" b="1" dirty="0"/>
              <a:t>の法：</a:t>
            </a:r>
            <a:endParaRPr lang="en-US" altLang="ja-JP" b="1" dirty="0"/>
          </a:p>
          <a:p>
            <a:r>
              <a:rPr lang="ja-JP" altLang="en-US" b="1" dirty="0"/>
              <a:t>　　　白隠禅師のイメージ療法・瞑想</a:t>
            </a:r>
            <a:endParaRPr lang="en-US" altLang="ja-JP" b="1" dirty="0"/>
          </a:p>
          <a:p>
            <a:r>
              <a:rPr lang="ja-JP" altLang="en-US" b="1" dirty="0"/>
              <a:t>　　　　１　ベッドに静かに横たわる</a:t>
            </a:r>
            <a:endParaRPr lang="en-US" altLang="ja-JP" b="1" dirty="0"/>
          </a:p>
          <a:p>
            <a:r>
              <a:rPr lang="ja-JP" altLang="en-US" b="1" dirty="0"/>
              <a:t>　　　　２　とろけたチーズのイメージ</a:t>
            </a:r>
            <a:br>
              <a:rPr lang="en-US" altLang="ja-JP" b="1" dirty="0"/>
            </a:br>
            <a:r>
              <a:rPr lang="ja-JP" altLang="en-US" b="1" dirty="0"/>
              <a:t>　　　　３　頭から腕に流れ出す</a:t>
            </a:r>
            <a:endParaRPr lang="en-US" altLang="ja-JP" b="1" dirty="0"/>
          </a:p>
          <a:p>
            <a:r>
              <a:rPr lang="ja-JP" altLang="en-US" b="1" dirty="0"/>
              <a:t>　　　　３　内臓身体全体を覆う</a:t>
            </a:r>
            <a:endParaRPr lang="en-US" altLang="ja-JP" b="1" dirty="0"/>
          </a:p>
          <a:p>
            <a:r>
              <a:rPr lang="ja-JP" altLang="en-US" b="1" dirty="0"/>
              <a:t>　　　　４　足先から流れです</a:t>
            </a:r>
            <a:endParaRPr lang="en-US" altLang="ja-JP" b="1" dirty="0"/>
          </a:p>
          <a:p>
            <a:r>
              <a:rPr lang="ja-JP" altLang="en-US" b="1" dirty="0"/>
              <a:t>　　　（「軟蘇」➡「暖かい」でもやってみる）</a:t>
            </a:r>
          </a:p>
        </p:txBody>
      </p:sp>
      <p:sp>
        <p:nvSpPr>
          <p:cNvPr id="2" name="テキスト ボックス 1"/>
          <p:cNvSpPr txBox="1"/>
          <p:nvPr/>
        </p:nvSpPr>
        <p:spPr>
          <a:xfrm>
            <a:off x="214581" y="1620996"/>
            <a:ext cx="4899383" cy="2339102"/>
          </a:xfrm>
          <a:prstGeom prst="rect">
            <a:avLst/>
          </a:prstGeom>
          <a:noFill/>
          <a:ln>
            <a:solidFill>
              <a:schemeClr val="tx1"/>
            </a:solidFill>
          </a:ln>
        </p:spPr>
        <p:txBody>
          <a:bodyPr wrap="square" rtlCol="0">
            <a:spAutoFit/>
          </a:bodyPr>
          <a:lstStyle/>
          <a:p>
            <a:endParaRPr lang="en-US" altLang="ja-JP" dirty="0"/>
          </a:p>
          <a:p>
            <a:r>
              <a:rPr lang="ja-JP" altLang="en-US" sz="2000" b="1" dirty="0">
                <a:latin typeface="メイリオ" panose="020B0604030504040204" pitchFamily="50" charset="-128"/>
                <a:ea typeface="メイリオ" panose="020B0604030504040204" pitchFamily="50" charset="-128"/>
              </a:rPr>
              <a:t>　　人間万事塞翁が馬</a:t>
            </a:r>
          </a:p>
          <a:p>
            <a:r>
              <a:rPr lang="ja-JP" altLang="en-US" b="1" dirty="0"/>
              <a:t>　　塞翁（辺境要塞の老人）の話</a:t>
            </a:r>
            <a:endParaRPr lang="en-US" altLang="ja-JP" b="1" dirty="0"/>
          </a:p>
          <a:p>
            <a:r>
              <a:rPr lang="ja-JP" altLang="en-US" b="1" dirty="0"/>
              <a:t>　　　　１　馬が逃げた／不幸</a:t>
            </a:r>
            <a:endParaRPr lang="en-US" altLang="ja-JP" b="1" dirty="0"/>
          </a:p>
          <a:p>
            <a:r>
              <a:rPr lang="ja-JP" altLang="en-US" b="1" dirty="0"/>
              <a:t>　　　　２　駿馬を連れて帰って来た／幸</a:t>
            </a:r>
            <a:endParaRPr lang="en-US" altLang="ja-JP" b="1" dirty="0"/>
          </a:p>
          <a:p>
            <a:r>
              <a:rPr lang="ja-JP" altLang="en-US" b="1" dirty="0"/>
              <a:t>　　　　３　息子が落馬して骨折した／不幸</a:t>
            </a:r>
            <a:endParaRPr lang="en-US" altLang="ja-JP" b="1" dirty="0"/>
          </a:p>
          <a:p>
            <a:r>
              <a:rPr lang="ja-JP" altLang="en-US" b="1" dirty="0"/>
              <a:t>　　　　４　骨折で兵役を免れた／幸福</a:t>
            </a:r>
            <a:endParaRPr lang="en-US" altLang="ja-JP" b="1" dirty="0"/>
          </a:p>
          <a:p>
            <a:r>
              <a:rPr lang="ja-JP" altLang="en-US" dirty="0"/>
              <a:t>　</a:t>
            </a:r>
          </a:p>
        </p:txBody>
      </p:sp>
      <p:pic>
        <p:nvPicPr>
          <p:cNvPr id="2052" name="Picture 4" descr="クリックすると新しいウィンドウで開きます">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313" y="4179640"/>
            <a:ext cx="2198714" cy="164903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14581" y="662484"/>
            <a:ext cx="4290574"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３　心の強化（考え方）</a:t>
            </a:r>
          </a:p>
        </p:txBody>
      </p:sp>
      <p:sp>
        <p:nvSpPr>
          <p:cNvPr id="4" name="正方形/長方形 3"/>
          <p:cNvSpPr/>
          <p:nvPr/>
        </p:nvSpPr>
        <p:spPr>
          <a:xfrm>
            <a:off x="393884" y="1106227"/>
            <a:ext cx="3346949" cy="369332"/>
          </a:xfrm>
          <a:prstGeom prst="rect">
            <a:avLst/>
          </a:prstGeom>
        </p:spPr>
        <p:txBody>
          <a:bodyPr wrap="square">
            <a:spAutoFit/>
          </a:bodyPr>
          <a:lstStyle/>
          <a:p>
            <a:r>
              <a:rPr lang="ja-JP" altLang="en-US" b="1" dirty="0">
                <a:latin typeface="メイリオ" panose="020B0604030504040204" pitchFamily="50" charset="-128"/>
                <a:ea typeface="メイリオ" panose="020B0604030504040204" pitchFamily="50" charset="-128"/>
              </a:rPr>
              <a:t>心の運動（思うこと）</a:t>
            </a:r>
            <a:endParaRPr lang="en-US" altLang="ja-JP" b="1"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40DD9EB-DFF8-8F08-5814-4BAA66AEE00C}"/>
              </a:ext>
            </a:extLst>
          </p:cNvPr>
          <p:cNvGrpSpPr/>
          <p:nvPr/>
        </p:nvGrpSpPr>
        <p:grpSpPr>
          <a:xfrm>
            <a:off x="8304188" y="4124752"/>
            <a:ext cx="1643634" cy="1410268"/>
            <a:chOff x="9426755" y="4466869"/>
            <a:chExt cx="2147208" cy="2147208"/>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6755" y="4466869"/>
              <a:ext cx="2147208" cy="214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フリーフォーム 4"/>
            <p:cNvSpPr/>
            <p:nvPr/>
          </p:nvSpPr>
          <p:spPr>
            <a:xfrm>
              <a:off x="9845041" y="4466869"/>
              <a:ext cx="836023" cy="1338943"/>
            </a:xfrm>
            <a:custGeom>
              <a:avLst/>
              <a:gdLst>
                <a:gd name="connsiteX0" fmla="*/ 378823 w 836023"/>
                <a:gd name="connsiteY0" fmla="*/ 640080 h 1293223"/>
                <a:gd name="connsiteX1" fmla="*/ 535577 w 836023"/>
                <a:gd name="connsiteY1" fmla="*/ 600892 h 1293223"/>
                <a:gd name="connsiteX2" fmla="*/ 561703 w 836023"/>
                <a:gd name="connsiteY2" fmla="*/ 561703 h 1293223"/>
                <a:gd name="connsiteX3" fmla="*/ 535577 w 836023"/>
                <a:gd name="connsiteY3" fmla="*/ 431075 h 1293223"/>
                <a:gd name="connsiteX4" fmla="*/ 470263 w 836023"/>
                <a:gd name="connsiteY4" fmla="*/ 313509 h 1293223"/>
                <a:gd name="connsiteX5" fmla="*/ 483326 w 836023"/>
                <a:gd name="connsiteY5" fmla="*/ 91440 h 1293223"/>
                <a:gd name="connsiteX6" fmla="*/ 535577 w 836023"/>
                <a:gd name="connsiteY6" fmla="*/ 13063 h 1293223"/>
                <a:gd name="connsiteX7" fmla="*/ 587829 w 836023"/>
                <a:gd name="connsiteY7" fmla="*/ 0 h 1293223"/>
                <a:gd name="connsiteX8" fmla="*/ 744583 w 836023"/>
                <a:gd name="connsiteY8" fmla="*/ 13063 h 1293223"/>
                <a:gd name="connsiteX9" fmla="*/ 822960 w 836023"/>
                <a:gd name="connsiteY9" fmla="*/ 39189 h 1293223"/>
                <a:gd name="connsiteX10" fmla="*/ 836023 w 836023"/>
                <a:gd name="connsiteY10" fmla="*/ 78377 h 1293223"/>
                <a:gd name="connsiteX11" fmla="*/ 822960 w 836023"/>
                <a:gd name="connsiteY11" fmla="*/ 169817 h 1293223"/>
                <a:gd name="connsiteX12" fmla="*/ 783771 w 836023"/>
                <a:gd name="connsiteY12" fmla="*/ 248195 h 1293223"/>
                <a:gd name="connsiteX13" fmla="*/ 744583 w 836023"/>
                <a:gd name="connsiteY13" fmla="*/ 274320 h 1293223"/>
                <a:gd name="connsiteX14" fmla="*/ 705394 w 836023"/>
                <a:gd name="connsiteY14" fmla="*/ 352697 h 1293223"/>
                <a:gd name="connsiteX15" fmla="*/ 666206 w 836023"/>
                <a:gd name="connsiteY15" fmla="*/ 483326 h 1293223"/>
                <a:gd name="connsiteX16" fmla="*/ 640080 w 836023"/>
                <a:gd name="connsiteY16" fmla="*/ 561703 h 1293223"/>
                <a:gd name="connsiteX17" fmla="*/ 627017 w 836023"/>
                <a:gd name="connsiteY17" fmla="*/ 600892 h 1293223"/>
                <a:gd name="connsiteX18" fmla="*/ 561703 w 836023"/>
                <a:gd name="connsiteY18" fmla="*/ 796835 h 1293223"/>
                <a:gd name="connsiteX19" fmla="*/ 496389 w 836023"/>
                <a:gd name="connsiteY19" fmla="*/ 862149 h 1293223"/>
                <a:gd name="connsiteX20" fmla="*/ 418011 w 836023"/>
                <a:gd name="connsiteY20" fmla="*/ 888275 h 1293223"/>
                <a:gd name="connsiteX21" fmla="*/ 378823 w 836023"/>
                <a:gd name="connsiteY21" fmla="*/ 901337 h 1293223"/>
                <a:gd name="connsiteX22" fmla="*/ 339634 w 836023"/>
                <a:gd name="connsiteY22" fmla="*/ 914400 h 1293223"/>
                <a:gd name="connsiteX23" fmla="*/ 300446 w 836023"/>
                <a:gd name="connsiteY23" fmla="*/ 953589 h 1293223"/>
                <a:gd name="connsiteX24" fmla="*/ 261257 w 836023"/>
                <a:gd name="connsiteY24" fmla="*/ 979715 h 1293223"/>
                <a:gd name="connsiteX25" fmla="*/ 235131 w 836023"/>
                <a:gd name="connsiteY25" fmla="*/ 1018903 h 1293223"/>
                <a:gd name="connsiteX26" fmla="*/ 169817 w 836023"/>
                <a:gd name="connsiteY26" fmla="*/ 1123406 h 1293223"/>
                <a:gd name="connsiteX27" fmla="*/ 65314 w 836023"/>
                <a:gd name="connsiteY27" fmla="*/ 1280160 h 1293223"/>
                <a:gd name="connsiteX28" fmla="*/ 26126 w 836023"/>
                <a:gd name="connsiteY28" fmla="*/ 1293223 h 1293223"/>
                <a:gd name="connsiteX29" fmla="*/ 13063 w 836023"/>
                <a:gd name="connsiteY29" fmla="*/ 1149532 h 1293223"/>
                <a:gd name="connsiteX30" fmla="*/ 39189 w 836023"/>
                <a:gd name="connsiteY30" fmla="*/ 1188720 h 1293223"/>
                <a:gd name="connsiteX31" fmla="*/ 52251 w 836023"/>
                <a:gd name="connsiteY31" fmla="*/ 1149532 h 1293223"/>
                <a:gd name="connsiteX32" fmla="*/ 78377 w 836023"/>
                <a:gd name="connsiteY32" fmla="*/ 1110343 h 1293223"/>
                <a:gd name="connsiteX33" fmla="*/ 130629 w 836023"/>
                <a:gd name="connsiteY33" fmla="*/ 992777 h 1293223"/>
                <a:gd name="connsiteX34" fmla="*/ 143691 w 836023"/>
                <a:gd name="connsiteY34" fmla="*/ 953589 h 1293223"/>
                <a:gd name="connsiteX35" fmla="*/ 156754 w 836023"/>
                <a:gd name="connsiteY35" fmla="*/ 836023 h 1293223"/>
                <a:gd name="connsiteX36" fmla="*/ 209006 w 836023"/>
                <a:gd name="connsiteY36" fmla="*/ 757646 h 1293223"/>
                <a:gd name="connsiteX37" fmla="*/ 235131 w 836023"/>
                <a:gd name="connsiteY37" fmla="*/ 718457 h 1293223"/>
                <a:gd name="connsiteX38" fmla="*/ 313509 w 836023"/>
                <a:gd name="connsiteY38" fmla="*/ 692332 h 1293223"/>
                <a:gd name="connsiteX39" fmla="*/ 391886 w 836023"/>
                <a:gd name="connsiteY39" fmla="*/ 679269 h 1293223"/>
                <a:gd name="connsiteX40" fmla="*/ 483326 w 836023"/>
                <a:gd name="connsiteY40" fmla="*/ 653143 h 1293223"/>
                <a:gd name="connsiteX41" fmla="*/ 522514 w 836023"/>
                <a:gd name="connsiteY41" fmla="*/ 627017 h 1293223"/>
                <a:gd name="connsiteX42" fmla="*/ 535577 w 836023"/>
                <a:gd name="connsiteY42" fmla="*/ 444137 h 1293223"/>
                <a:gd name="connsiteX43" fmla="*/ 496389 w 836023"/>
                <a:gd name="connsiteY43" fmla="*/ 418012 h 1293223"/>
                <a:gd name="connsiteX44" fmla="*/ 483326 w 836023"/>
                <a:gd name="connsiteY44" fmla="*/ 378823 h 129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6023" h="1293223">
                  <a:moveTo>
                    <a:pt x="378823" y="640080"/>
                  </a:moveTo>
                  <a:cubicBezTo>
                    <a:pt x="444182" y="632818"/>
                    <a:pt x="490580" y="645889"/>
                    <a:pt x="535577" y="600892"/>
                  </a:cubicBezTo>
                  <a:cubicBezTo>
                    <a:pt x="546678" y="589791"/>
                    <a:pt x="552994" y="574766"/>
                    <a:pt x="561703" y="561703"/>
                  </a:cubicBezTo>
                  <a:cubicBezTo>
                    <a:pt x="558457" y="538983"/>
                    <a:pt x="553116" y="462645"/>
                    <a:pt x="535577" y="431075"/>
                  </a:cubicBezTo>
                  <a:cubicBezTo>
                    <a:pt x="460716" y="296324"/>
                    <a:pt x="499821" y="402182"/>
                    <a:pt x="470263" y="313509"/>
                  </a:cubicBezTo>
                  <a:cubicBezTo>
                    <a:pt x="474617" y="239486"/>
                    <a:pt x="467574" y="163899"/>
                    <a:pt x="483326" y="91440"/>
                  </a:cubicBezTo>
                  <a:cubicBezTo>
                    <a:pt x="489996" y="60758"/>
                    <a:pt x="505115" y="20678"/>
                    <a:pt x="535577" y="13063"/>
                  </a:cubicBezTo>
                  <a:lnTo>
                    <a:pt x="587829" y="0"/>
                  </a:lnTo>
                  <a:cubicBezTo>
                    <a:pt x="640080" y="4354"/>
                    <a:pt x="692864" y="4443"/>
                    <a:pt x="744583" y="13063"/>
                  </a:cubicBezTo>
                  <a:cubicBezTo>
                    <a:pt x="771747" y="17590"/>
                    <a:pt x="822960" y="39189"/>
                    <a:pt x="822960" y="39189"/>
                  </a:cubicBezTo>
                  <a:cubicBezTo>
                    <a:pt x="827314" y="52252"/>
                    <a:pt x="836023" y="64608"/>
                    <a:pt x="836023" y="78377"/>
                  </a:cubicBezTo>
                  <a:cubicBezTo>
                    <a:pt x="836023" y="109166"/>
                    <a:pt x="828998" y="139625"/>
                    <a:pt x="822960" y="169817"/>
                  </a:cubicBezTo>
                  <a:cubicBezTo>
                    <a:pt x="817648" y="196378"/>
                    <a:pt x="803037" y="228929"/>
                    <a:pt x="783771" y="248195"/>
                  </a:cubicBezTo>
                  <a:cubicBezTo>
                    <a:pt x="772670" y="259296"/>
                    <a:pt x="757646" y="265612"/>
                    <a:pt x="744583" y="274320"/>
                  </a:cubicBezTo>
                  <a:cubicBezTo>
                    <a:pt x="696938" y="417254"/>
                    <a:pt x="772926" y="200748"/>
                    <a:pt x="705394" y="352697"/>
                  </a:cubicBezTo>
                  <a:cubicBezTo>
                    <a:pt x="676976" y="416638"/>
                    <a:pt x="683742" y="424873"/>
                    <a:pt x="666206" y="483326"/>
                  </a:cubicBezTo>
                  <a:cubicBezTo>
                    <a:pt x="658293" y="509703"/>
                    <a:pt x="648789" y="535577"/>
                    <a:pt x="640080" y="561703"/>
                  </a:cubicBezTo>
                  <a:lnTo>
                    <a:pt x="627017" y="600892"/>
                  </a:lnTo>
                  <a:lnTo>
                    <a:pt x="561703" y="796835"/>
                  </a:lnTo>
                  <a:cubicBezTo>
                    <a:pt x="551859" y="826367"/>
                    <a:pt x="523649" y="850033"/>
                    <a:pt x="496389" y="862149"/>
                  </a:cubicBezTo>
                  <a:cubicBezTo>
                    <a:pt x="471223" y="873334"/>
                    <a:pt x="444137" y="879566"/>
                    <a:pt x="418011" y="888275"/>
                  </a:cubicBezTo>
                  <a:lnTo>
                    <a:pt x="378823" y="901337"/>
                  </a:lnTo>
                  <a:lnTo>
                    <a:pt x="339634" y="914400"/>
                  </a:lnTo>
                  <a:cubicBezTo>
                    <a:pt x="326571" y="927463"/>
                    <a:pt x="314638" y="941762"/>
                    <a:pt x="300446" y="953589"/>
                  </a:cubicBezTo>
                  <a:cubicBezTo>
                    <a:pt x="288385" y="963640"/>
                    <a:pt x="272359" y="968614"/>
                    <a:pt x="261257" y="979715"/>
                  </a:cubicBezTo>
                  <a:cubicBezTo>
                    <a:pt x="250156" y="990816"/>
                    <a:pt x="243840" y="1005840"/>
                    <a:pt x="235131" y="1018903"/>
                  </a:cubicBezTo>
                  <a:cubicBezTo>
                    <a:pt x="204041" y="1112174"/>
                    <a:pt x="231920" y="1082004"/>
                    <a:pt x="169817" y="1123406"/>
                  </a:cubicBezTo>
                  <a:lnTo>
                    <a:pt x="65314" y="1280160"/>
                  </a:lnTo>
                  <a:cubicBezTo>
                    <a:pt x="57676" y="1291617"/>
                    <a:pt x="39189" y="1288869"/>
                    <a:pt x="26126" y="1293223"/>
                  </a:cubicBezTo>
                  <a:cubicBezTo>
                    <a:pt x="-7021" y="1193783"/>
                    <a:pt x="-5401" y="1241850"/>
                    <a:pt x="13063" y="1149532"/>
                  </a:cubicBezTo>
                  <a:cubicBezTo>
                    <a:pt x="21772" y="1162595"/>
                    <a:pt x="23490" y="1188720"/>
                    <a:pt x="39189" y="1188720"/>
                  </a:cubicBezTo>
                  <a:cubicBezTo>
                    <a:pt x="52958" y="1188720"/>
                    <a:pt x="46093" y="1161848"/>
                    <a:pt x="52251" y="1149532"/>
                  </a:cubicBezTo>
                  <a:cubicBezTo>
                    <a:pt x="59272" y="1135490"/>
                    <a:pt x="72001" y="1124690"/>
                    <a:pt x="78377" y="1110343"/>
                  </a:cubicBezTo>
                  <a:cubicBezTo>
                    <a:pt x="140559" y="970436"/>
                    <a:pt x="71502" y="1081467"/>
                    <a:pt x="130629" y="992777"/>
                  </a:cubicBezTo>
                  <a:cubicBezTo>
                    <a:pt x="134983" y="979714"/>
                    <a:pt x="141427" y="967171"/>
                    <a:pt x="143691" y="953589"/>
                  </a:cubicBezTo>
                  <a:cubicBezTo>
                    <a:pt x="150173" y="914696"/>
                    <a:pt x="144285" y="873429"/>
                    <a:pt x="156754" y="836023"/>
                  </a:cubicBezTo>
                  <a:cubicBezTo>
                    <a:pt x="166683" y="806235"/>
                    <a:pt x="191589" y="783772"/>
                    <a:pt x="209006" y="757646"/>
                  </a:cubicBezTo>
                  <a:cubicBezTo>
                    <a:pt x="217715" y="744583"/>
                    <a:pt x="220237" y="723421"/>
                    <a:pt x="235131" y="718457"/>
                  </a:cubicBezTo>
                  <a:lnTo>
                    <a:pt x="313509" y="692332"/>
                  </a:lnTo>
                  <a:cubicBezTo>
                    <a:pt x="338636" y="683957"/>
                    <a:pt x="365914" y="684463"/>
                    <a:pt x="391886" y="679269"/>
                  </a:cubicBezTo>
                  <a:cubicBezTo>
                    <a:pt x="432891" y="671068"/>
                    <a:pt x="445977" y="665593"/>
                    <a:pt x="483326" y="653143"/>
                  </a:cubicBezTo>
                  <a:cubicBezTo>
                    <a:pt x="496389" y="644434"/>
                    <a:pt x="511413" y="638118"/>
                    <a:pt x="522514" y="627017"/>
                  </a:cubicBezTo>
                  <a:cubicBezTo>
                    <a:pt x="572909" y="576622"/>
                    <a:pt x="557444" y="515205"/>
                    <a:pt x="535577" y="444137"/>
                  </a:cubicBezTo>
                  <a:cubicBezTo>
                    <a:pt x="530960" y="429132"/>
                    <a:pt x="509452" y="426720"/>
                    <a:pt x="496389" y="418012"/>
                  </a:cubicBezTo>
                  <a:lnTo>
                    <a:pt x="483326" y="378823"/>
                  </a:ln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2" name="テキスト ボックス 11"/>
          <p:cNvSpPr txBox="1"/>
          <p:nvPr/>
        </p:nvSpPr>
        <p:spPr>
          <a:xfrm>
            <a:off x="4337520" y="1062594"/>
            <a:ext cx="7328262" cy="369332"/>
          </a:xfrm>
          <a:prstGeom prst="rect">
            <a:avLst/>
          </a:prstGeom>
          <a:solidFill>
            <a:srgbClr val="FFFF00"/>
          </a:solidFill>
          <a:ln>
            <a:solidFill>
              <a:srgbClr val="FF0000"/>
            </a:solidFill>
          </a:ln>
        </p:spPr>
        <p:txBody>
          <a:bodyPr wrap="square" rtlCol="0">
            <a:spAutoFit/>
          </a:bodyPr>
          <a:lstStyle/>
          <a:p>
            <a:r>
              <a:rPr lang="ja-JP" altLang="en-US" b="1" dirty="0"/>
              <a:t>心の持ち方こそが人間の幸不幸や、体の健康不健康の分かれ道です</a:t>
            </a:r>
          </a:p>
        </p:txBody>
      </p:sp>
      <p:sp>
        <p:nvSpPr>
          <p:cNvPr id="7" name="タイトル 1">
            <a:extLst>
              <a:ext uri="{FF2B5EF4-FFF2-40B4-BE49-F238E27FC236}">
                <a16:creationId xmlns:a16="http://schemas.microsoft.com/office/drawing/2014/main" id="{ECA82B0C-F897-1CEA-8552-A834613D6E36}"/>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心と身体の二刀流の健康方法（心編）</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10" name="テキスト ボックス 9">
            <a:extLst>
              <a:ext uri="{FF2B5EF4-FFF2-40B4-BE49-F238E27FC236}">
                <a16:creationId xmlns:a16="http://schemas.microsoft.com/office/drawing/2014/main" id="{4D93B016-42C0-82E0-3023-CB2AEA1D2726}"/>
              </a:ext>
            </a:extLst>
          </p:cNvPr>
          <p:cNvSpPr txBox="1"/>
          <p:nvPr/>
        </p:nvSpPr>
        <p:spPr>
          <a:xfrm>
            <a:off x="673389" y="6191669"/>
            <a:ext cx="4736811" cy="369332"/>
          </a:xfrm>
          <a:prstGeom prst="rect">
            <a:avLst/>
          </a:prstGeom>
          <a:solidFill>
            <a:srgbClr val="FFFF00"/>
          </a:solidFill>
          <a:ln>
            <a:solidFill>
              <a:srgbClr val="FF0000"/>
            </a:solidFill>
          </a:ln>
        </p:spPr>
        <p:txBody>
          <a:bodyPr wrap="square" rtlCol="0">
            <a:spAutoFit/>
          </a:bodyPr>
          <a:lstStyle/>
          <a:p>
            <a:r>
              <a:rPr lang="ja-JP" altLang="en-US" b="1" dirty="0"/>
              <a:t>心理学：認知行動療法、ポジティブ心理学</a:t>
            </a:r>
          </a:p>
        </p:txBody>
      </p:sp>
      <p:sp>
        <p:nvSpPr>
          <p:cNvPr id="11" name="テキスト ボックス 10">
            <a:extLst>
              <a:ext uri="{FF2B5EF4-FFF2-40B4-BE49-F238E27FC236}">
                <a16:creationId xmlns:a16="http://schemas.microsoft.com/office/drawing/2014/main" id="{7C1D5FFB-C42A-25C7-FD1D-040F290CFCA2}"/>
              </a:ext>
            </a:extLst>
          </p:cNvPr>
          <p:cNvSpPr txBox="1"/>
          <p:nvPr/>
        </p:nvSpPr>
        <p:spPr>
          <a:xfrm>
            <a:off x="6575946" y="6191669"/>
            <a:ext cx="4736811" cy="369332"/>
          </a:xfrm>
          <a:prstGeom prst="rect">
            <a:avLst/>
          </a:prstGeom>
          <a:solidFill>
            <a:srgbClr val="FFFF00"/>
          </a:solidFill>
          <a:ln>
            <a:solidFill>
              <a:srgbClr val="FF0000"/>
            </a:solidFill>
          </a:ln>
        </p:spPr>
        <p:txBody>
          <a:bodyPr wrap="square" rtlCol="0">
            <a:spAutoFit/>
          </a:bodyPr>
          <a:lstStyle/>
          <a:p>
            <a:r>
              <a:rPr lang="ja-JP" altLang="en-US" b="1" dirty="0"/>
              <a:t>心理学：自律訓練法</a:t>
            </a:r>
          </a:p>
        </p:txBody>
      </p:sp>
    </p:spTree>
    <p:extLst>
      <p:ext uri="{BB962C8B-B14F-4D97-AF65-F5344CB8AC3E}">
        <p14:creationId xmlns:p14="http://schemas.microsoft.com/office/powerpoint/2010/main" val="75497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68883" y="1121187"/>
            <a:ext cx="2662218" cy="547824"/>
          </a:xfrm>
        </p:spPr>
        <p:txBody>
          <a:bodyPr>
            <a:normAutofit/>
          </a:bodyPr>
          <a:lstStyle/>
          <a:p>
            <a:r>
              <a:rPr lang="ja-JP" altLang="en-US" sz="2400" b="1" dirty="0">
                <a:latin typeface="メイリオ" panose="020B0604030504040204" pitchFamily="50" charset="-128"/>
                <a:ea typeface="メイリオ" panose="020B0604030504040204" pitchFamily="50" charset="-128"/>
              </a:rPr>
              <a:t>腹式呼吸の行い方</a:t>
            </a:r>
          </a:p>
        </p:txBody>
      </p:sp>
      <p:sp>
        <p:nvSpPr>
          <p:cNvPr id="4" name="スライド番号プレースホルダー 3"/>
          <p:cNvSpPr>
            <a:spLocks noGrp="1"/>
          </p:cNvSpPr>
          <p:nvPr>
            <p:ph type="sldNum" sz="quarter" idx="12"/>
          </p:nvPr>
        </p:nvSpPr>
        <p:spPr/>
        <p:txBody>
          <a:bodyPr/>
          <a:lstStyle/>
          <a:p>
            <a:fld id="{DAF3C347-3CF9-4913-A3DC-83C6ED2451CF}" type="slidenum">
              <a:rPr kumimoji="1" lang="ja-JP" altLang="en-US" smtClean="0"/>
              <a:t>17</a:t>
            </a:fld>
            <a:endParaRPr kumimoji="1" lang="ja-JP" altLang="en-US" dirty="0"/>
          </a:p>
        </p:txBody>
      </p:sp>
      <p:pic>
        <p:nvPicPr>
          <p:cNvPr id="2052" name="Picture 4" descr="般若心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521" y="1800705"/>
            <a:ext cx="7995648" cy="3876676"/>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p:cNvSpPr txBox="1">
            <a:spLocks/>
          </p:cNvSpPr>
          <p:nvPr/>
        </p:nvSpPr>
        <p:spPr>
          <a:xfrm>
            <a:off x="2189182" y="5680427"/>
            <a:ext cx="7354529" cy="980637"/>
          </a:xfrm>
          <a:prstGeom prst="rect">
            <a:avLst/>
          </a:prstGeom>
          <a:solidFill>
            <a:srgbClr val="FFFF00"/>
          </a:solidFill>
          <a:ln>
            <a:solidFill>
              <a:srgbClr val="FF0000"/>
            </a:solidFill>
          </a:ln>
        </p:spPr>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400" b="1" dirty="0">
                <a:latin typeface="メイリオ" panose="020B0604030504040204" pitchFamily="50" charset="-128"/>
                <a:ea typeface="メイリオ" panose="020B0604030504040204" pitchFamily="50" charset="-128"/>
              </a:rPr>
              <a:t>　　　　　　　　　　　　　　　</a:t>
            </a:r>
            <a:endParaRPr lang="en-US" altLang="ja-JP" sz="1200" b="1" dirty="0">
              <a:latin typeface="メイリオ" panose="020B0604030504040204" pitchFamily="50" charset="-128"/>
              <a:ea typeface="メイリオ" panose="020B0604030504040204" pitchFamily="50" charset="-128"/>
            </a:endParaRPr>
          </a:p>
          <a:p>
            <a:pPr marL="0" indent="0">
              <a:buNone/>
            </a:pPr>
            <a:r>
              <a:rPr lang="ja-JP" altLang="en-US" sz="2400" b="1" dirty="0">
                <a:latin typeface="メイリオ" panose="020B0604030504040204" pitchFamily="50" charset="-128"/>
                <a:ea typeface="メイリオ" panose="020B0604030504040204" pitchFamily="50" charset="-128"/>
              </a:rPr>
              <a:t>　まず、</a:t>
            </a:r>
            <a:r>
              <a:rPr lang="ja-JP" altLang="en-US" sz="2400" b="1" dirty="0">
                <a:solidFill>
                  <a:srgbClr val="FF0000"/>
                </a:solidFill>
                <a:latin typeface="メイリオ" panose="020B0604030504040204" pitchFamily="50" charset="-128"/>
                <a:ea typeface="メイリオ" panose="020B0604030504040204" pitchFamily="50" charset="-128"/>
              </a:rPr>
              <a:t>身体制御</a:t>
            </a:r>
            <a:r>
              <a:rPr lang="ja-JP" altLang="en-US" sz="2400" b="1" dirty="0">
                <a:latin typeface="メイリオ" panose="020B0604030504040204" pitchFamily="50" charset="-128"/>
                <a:ea typeface="メイリオ" panose="020B0604030504040204" pitchFamily="50" charset="-128"/>
              </a:rPr>
              <a:t>→「毎日唱える」→「自然に覚える」→「スピードアップ」→ </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　　　　　　　　　　　　　　「一息（一分）読経」→「長息呼吸」になると→</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　　　　</a:t>
            </a:r>
            <a:r>
              <a:rPr lang="ja-JP" altLang="en-US" sz="2400" b="1" dirty="0">
                <a:solidFill>
                  <a:srgbClr val="FF0000"/>
                </a:solidFill>
                <a:latin typeface="メイリオ" panose="020B0604030504040204" pitchFamily="50" charset="-128"/>
                <a:ea typeface="メイリオ" panose="020B0604030504040204" pitchFamily="50" charset="-128"/>
              </a:rPr>
              <a:t>心の制御</a:t>
            </a:r>
            <a:r>
              <a:rPr lang="ja-JP" altLang="en-US" sz="2400" b="1" dirty="0">
                <a:latin typeface="メイリオ" panose="020B0604030504040204" pitchFamily="50" charset="-128"/>
                <a:ea typeface="メイリオ" panose="020B0604030504040204" pitchFamily="50" charset="-128"/>
              </a:rPr>
              <a:t>（セルフコントロール）→「感情制御」→「怒らない、落ち着き、</a:t>
            </a:r>
            <a:br>
              <a:rPr lang="en-US" altLang="ja-JP" sz="2400" b="1" dirty="0">
                <a:latin typeface="メイリオ" panose="020B0604030504040204" pitchFamily="50" charset="-128"/>
                <a:ea typeface="メイリオ" panose="020B0604030504040204" pitchFamily="50" charset="-128"/>
              </a:rPr>
            </a:br>
            <a:r>
              <a:rPr lang="ja-JP" altLang="en-US" sz="2400" b="1" dirty="0">
                <a:latin typeface="メイリオ" panose="020B0604030504040204" pitchFamily="50" charset="-128"/>
                <a:ea typeface="メイリオ" panose="020B0604030504040204" pitchFamily="50" charset="-128"/>
              </a:rPr>
              <a:t>　　　　　　　　　　　　　　　　悲しまない、落ち込まない･･･」→「心の平安」</a:t>
            </a:r>
            <a:endParaRPr lang="en-US" altLang="ja-JP" sz="2400" b="1" dirty="0">
              <a:latin typeface="メイリオ" panose="020B0604030504040204" pitchFamily="50" charset="-128"/>
              <a:ea typeface="メイリオ" panose="020B0604030504040204" pitchFamily="50" charset="-128"/>
            </a:endParaRPr>
          </a:p>
          <a:p>
            <a:pPr marL="0" indent="0" algn="ctr">
              <a:buNone/>
            </a:pPr>
            <a:endParaRPr lang="ja-JP" altLang="en-US" sz="2400" b="1"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0" y="634451"/>
            <a:ext cx="7432766"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４　「こころ」と「からだ」を整える話２</a:t>
            </a:r>
          </a:p>
        </p:txBody>
      </p:sp>
      <p:sp>
        <p:nvSpPr>
          <p:cNvPr id="3" name="タイトル 1">
            <a:extLst>
              <a:ext uri="{FF2B5EF4-FFF2-40B4-BE49-F238E27FC236}">
                <a16:creationId xmlns:a16="http://schemas.microsoft.com/office/drawing/2014/main" id="{1E5A87B2-F528-A400-6BEB-5A1FF87F06B5}"/>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心と身体の二刀流の健康方法（心身接続部分）</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pic>
        <p:nvPicPr>
          <p:cNvPr id="5" name="図 4">
            <a:extLst>
              <a:ext uri="{FF2B5EF4-FFF2-40B4-BE49-F238E27FC236}">
                <a16:creationId xmlns:a16="http://schemas.microsoft.com/office/drawing/2014/main" id="{3E7FA6DC-2461-44E8-1A17-F20C84133442}"/>
              </a:ext>
            </a:extLst>
          </p:cNvPr>
          <p:cNvPicPr>
            <a:picLocks noChangeAspect="1"/>
          </p:cNvPicPr>
          <p:nvPr/>
        </p:nvPicPr>
        <p:blipFill>
          <a:blip r:embed="rId4"/>
          <a:stretch>
            <a:fillRect/>
          </a:stretch>
        </p:blipFill>
        <p:spPr>
          <a:xfrm>
            <a:off x="10248491" y="4335010"/>
            <a:ext cx="1384709" cy="1342371"/>
          </a:xfrm>
          <a:prstGeom prst="rect">
            <a:avLst/>
          </a:prstGeom>
        </p:spPr>
      </p:pic>
      <p:pic>
        <p:nvPicPr>
          <p:cNvPr id="8" name="図 7">
            <a:extLst>
              <a:ext uri="{FF2B5EF4-FFF2-40B4-BE49-F238E27FC236}">
                <a16:creationId xmlns:a16="http://schemas.microsoft.com/office/drawing/2014/main" id="{3E1DB982-7BFB-3A99-20C2-8A66092CAB3A}"/>
              </a:ext>
            </a:extLst>
          </p:cNvPr>
          <p:cNvPicPr>
            <a:picLocks noChangeAspect="1"/>
          </p:cNvPicPr>
          <p:nvPr/>
        </p:nvPicPr>
        <p:blipFill>
          <a:blip r:embed="rId5"/>
          <a:stretch>
            <a:fillRect/>
          </a:stretch>
        </p:blipFill>
        <p:spPr>
          <a:xfrm>
            <a:off x="332083" y="4459857"/>
            <a:ext cx="1458618" cy="1092675"/>
          </a:xfrm>
          <a:prstGeom prst="rect">
            <a:avLst/>
          </a:prstGeom>
        </p:spPr>
      </p:pic>
      <p:sp>
        <p:nvSpPr>
          <p:cNvPr id="10" name="楕円 9">
            <a:extLst>
              <a:ext uri="{FF2B5EF4-FFF2-40B4-BE49-F238E27FC236}">
                <a16:creationId xmlns:a16="http://schemas.microsoft.com/office/drawing/2014/main" id="{4EDAD0BA-A8F9-FA8B-4FC5-38975FF95797}"/>
              </a:ext>
            </a:extLst>
          </p:cNvPr>
          <p:cNvSpPr/>
          <p:nvPr/>
        </p:nvSpPr>
        <p:spPr>
          <a:xfrm>
            <a:off x="9982200" y="834506"/>
            <a:ext cx="2082800" cy="230239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ポイント：一分間の呼吸の数が少なくなるよう練習する</a:t>
            </a:r>
          </a:p>
        </p:txBody>
      </p:sp>
    </p:spTree>
    <p:extLst>
      <p:ext uri="{BB962C8B-B14F-4D97-AF65-F5344CB8AC3E}">
        <p14:creationId xmlns:p14="http://schemas.microsoft.com/office/powerpoint/2010/main" val="171698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リーフォーム 2"/>
          <p:cNvSpPr/>
          <p:nvPr/>
        </p:nvSpPr>
        <p:spPr>
          <a:xfrm>
            <a:off x="2922102" y="1130350"/>
            <a:ext cx="5111190" cy="3664428"/>
          </a:xfrm>
          <a:custGeom>
            <a:avLst/>
            <a:gdLst>
              <a:gd name="connsiteX0" fmla="*/ 861772 w 5111190"/>
              <a:gd name="connsiteY0" fmla="*/ 1508347 h 3664428"/>
              <a:gd name="connsiteX1" fmla="*/ 12687 w 5111190"/>
              <a:gd name="connsiteY1" fmla="*/ 1051147 h 3664428"/>
              <a:gd name="connsiteX2" fmla="*/ 1580229 w 5111190"/>
              <a:gd name="connsiteY2" fmla="*/ 881330 h 3664428"/>
              <a:gd name="connsiteX3" fmla="*/ 2063555 w 5111190"/>
              <a:gd name="connsiteY3" fmla="*/ 1260153 h 3664428"/>
              <a:gd name="connsiteX4" fmla="*/ 2416252 w 5111190"/>
              <a:gd name="connsiteY4" fmla="*/ 1325467 h 3664428"/>
              <a:gd name="connsiteX5" fmla="*/ 2821201 w 5111190"/>
              <a:gd name="connsiteY5" fmla="*/ 972770 h 3664428"/>
              <a:gd name="connsiteX6" fmla="*/ 2951829 w 5111190"/>
              <a:gd name="connsiteY6" fmla="*/ 502507 h 3664428"/>
              <a:gd name="connsiteX7" fmla="*/ 4049109 w 5111190"/>
              <a:gd name="connsiteY7" fmla="*/ 71433 h 3664428"/>
              <a:gd name="connsiteX8" fmla="*/ 5054949 w 5111190"/>
              <a:gd name="connsiteY8" fmla="*/ 110621 h 3664428"/>
              <a:gd name="connsiteX9" fmla="*/ 4924321 w 5111190"/>
              <a:gd name="connsiteY9" fmla="*/ 1129524 h 3664428"/>
              <a:gd name="connsiteX10" fmla="*/ 4427932 w 5111190"/>
              <a:gd name="connsiteY10" fmla="*/ 1547536 h 3664428"/>
              <a:gd name="connsiteX11" fmla="*/ 3866229 w 5111190"/>
              <a:gd name="connsiteY11" fmla="*/ 1939421 h 3664428"/>
              <a:gd name="connsiteX12" fmla="*/ 3931544 w 5111190"/>
              <a:gd name="connsiteY12" fmla="*/ 2448873 h 3664428"/>
              <a:gd name="connsiteX13" fmla="*/ 4297304 w 5111190"/>
              <a:gd name="connsiteY13" fmla="*/ 3297959 h 3664428"/>
              <a:gd name="connsiteX14" fmla="*/ 4114424 w 5111190"/>
              <a:gd name="connsiteY14" fmla="*/ 3637593 h 3664428"/>
              <a:gd name="connsiteX15" fmla="*/ 3657224 w 5111190"/>
              <a:gd name="connsiteY15" fmla="*/ 3598404 h 3664428"/>
              <a:gd name="connsiteX16" fmla="*/ 2938767 w 5111190"/>
              <a:gd name="connsiteY16" fmla="*/ 3245707 h 3664428"/>
              <a:gd name="connsiteX17" fmla="*/ 2442378 w 5111190"/>
              <a:gd name="connsiteY17" fmla="*/ 3324084 h 3664428"/>
              <a:gd name="connsiteX18" fmla="*/ 1723921 w 5111190"/>
              <a:gd name="connsiteY18" fmla="*/ 3598404 h 3664428"/>
              <a:gd name="connsiteX19" fmla="*/ 1279784 w 5111190"/>
              <a:gd name="connsiteY19" fmla="*/ 3036701 h 3664428"/>
              <a:gd name="connsiteX20" fmla="*/ 1371224 w 5111190"/>
              <a:gd name="connsiteY20" fmla="*/ 2435810 h 3664428"/>
              <a:gd name="connsiteX21" fmla="*/ 339258 w 5111190"/>
              <a:gd name="connsiteY21" fmla="*/ 1939421 h 3664428"/>
              <a:gd name="connsiteX22" fmla="*/ 443761 w 5111190"/>
              <a:gd name="connsiteY22" fmla="*/ 1560599 h 3664428"/>
              <a:gd name="connsiteX23" fmla="*/ 1253658 w 5111190"/>
              <a:gd name="connsiteY23" fmla="*/ 1808793 h 3664428"/>
              <a:gd name="connsiteX24" fmla="*/ 861772 w 5111190"/>
              <a:gd name="connsiteY24" fmla="*/ 1508347 h 366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11190" h="3664428">
                <a:moveTo>
                  <a:pt x="861772" y="1508347"/>
                </a:moveTo>
                <a:cubicBezTo>
                  <a:pt x="654944" y="1382073"/>
                  <a:pt x="-107056" y="1155650"/>
                  <a:pt x="12687" y="1051147"/>
                </a:cubicBezTo>
                <a:cubicBezTo>
                  <a:pt x="132430" y="946644"/>
                  <a:pt x="1238418" y="846496"/>
                  <a:pt x="1580229" y="881330"/>
                </a:cubicBezTo>
                <a:cubicBezTo>
                  <a:pt x="1922040" y="916164"/>
                  <a:pt x="1924218" y="1186130"/>
                  <a:pt x="2063555" y="1260153"/>
                </a:cubicBezTo>
                <a:cubicBezTo>
                  <a:pt x="2202892" y="1334176"/>
                  <a:pt x="2289978" y="1373364"/>
                  <a:pt x="2416252" y="1325467"/>
                </a:cubicBezTo>
                <a:cubicBezTo>
                  <a:pt x="2542526" y="1277570"/>
                  <a:pt x="2731938" y="1109930"/>
                  <a:pt x="2821201" y="972770"/>
                </a:cubicBezTo>
                <a:cubicBezTo>
                  <a:pt x="2910464" y="835610"/>
                  <a:pt x="2747178" y="652730"/>
                  <a:pt x="2951829" y="502507"/>
                </a:cubicBezTo>
                <a:cubicBezTo>
                  <a:pt x="3156480" y="352284"/>
                  <a:pt x="3698589" y="136747"/>
                  <a:pt x="4049109" y="71433"/>
                </a:cubicBezTo>
                <a:cubicBezTo>
                  <a:pt x="4399629" y="6119"/>
                  <a:pt x="4909080" y="-65727"/>
                  <a:pt x="5054949" y="110621"/>
                </a:cubicBezTo>
                <a:cubicBezTo>
                  <a:pt x="5200818" y="286969"/>
                  <a:pt x="5028824" y="890038"/>
                  <a:pt x="4924321" y="1129524"/>
                </a:cubicBezTo>
                <a:cubicBezTo>
                  <a:pt x="4819818" y="1369010"/>
                  <a:pt x="4604281" y="1412553"/>
                  <a:pt x="4427932" y="1547536"/>
                </a:cubicBezTo>
                <a:cubicBezTo>
                  <a:pt x="4251583" y="1682519"/>
                  <a:pt x="3948960" y="1789198"/>
                  <a:pt x="3866229" y="1939421"/>
                </a:cubicBezTo>
                <a:cubicBezTo>
                  <a:pt x="3783498" y="2089644"/>
                  <a:pt x="3859698" y="2222450"/>
                  <a:pt x="3931544" y="2448873"/>
                </a:cubicBezTo>
                <a:cubicBezTo>
                  <a:pt x="4003390" y="2675296"/>
                  <a:pt x="4266824" y="3099839"/>
                  <a:pt x="4297304" y="3297959"/>
                </a:cubicBezTo>
                <a:cubicBezTo>
                  <a:pt x="4327784" y="3496079"/>
                  <a:pt x="4221104" y="3587519"/>
                  <a:pt x="4114424" y="3637593"/>
                </a:cubicBezTo>
                <a:cubicBezTo>
                  <a:pt x="4007744" y="3687667"/>
                  <a:pt x="3853167" y="3663718"/>
                  <a:pt x="3657224" y="3598404"/>
                </a:cubicBezTo>
                <a:cubicBezTo>
                  <a:pt x="3461281" y="3533090"/>
                  <a:pt x="3141241" y="3291427"/>
                  <a:pt x="2938767" y="3245707"/>
                </a:cubicBezTo>
                <a:cubicBezTo>
                  <a:pt x="2736293" y="3199987"/>
                  <a:pt x="2644852" y="3265301"/>
                  <a:pt x="2442378" y="3324084"/>
                </a:cubicBezTo>
                <a:cubicBezTo>
                  <a:pt x="2239904" y="3382867"/>
                  <a:pt x="1917687" y="3646301"/>
                  <a:pt x="1723921" y="3598404"/>
                </a:cubicBezTo>
                <a:cubicBezTo>
                  <a:pt x="1530155" y="3550507"/>
                  <a:pt x="1338567" y="3230467"/>
                  <a:pt x="1279784" y="3036701"/>
                </a:cubicBezTo>
                <a:cubicBezTo>
                  <a:pt x="1221001" y="2842935"/>
                  <a:pt x="1527978" y="2618690"/>
                  <a:pt x="1371224" y="2435810"/>
                </a:cubicBezTo>
                <a:cubicBezTo>
                  <a:pt x="1214470" y="2252930"/>
                  <a:pt x="493835" y="2085289"/>
                  <a:pt x="339258" y="1939421"/>
                </a:cubicBezTo>
                <a:cubicBezTo>
                  <a:pt x="184681" y="1793553"/>
                  <a:pt x="291361" y="1582370"/>
                  <a:pt x="443761" y="1560599"/>
                </a:cubicBezTo>
                <a:cubicBezTo>
                  <a:pt x="596161" y="1538828"/>
                  <a:pt x="1186167" y="1817502"/>
                  <a:pt x="1253658" y="1808793"/>
                </a:cubicBezTo>
                <a:cubicBezTo>
                  <a:pt x="1321149" y="1800084"/>
                  <a:pt x="1068600" y="1634621"/>
                  <a:pt x="861772" y="1508347"/>
                </a:cubicBezTo>
                <a:close/>
              </a:path>
            </a:pathLst>
          </a:custGeom>
          <a:solidFill>
            <a:srgbClr val="CCE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a:xfrm>
            <a:off x="3546135" y="93879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コンテンツ プレースホルダー 2"/>
          <p:cNvSpPr txBox="1">
            <a:spLocks/>
          </p:cNvSpPr>
          <p:nvPr/>
        </p:nvSpPr>
        <p:spPr>
          <a:xfrm>
            <a:off x="2093702" y="5978774"/>
            <a:ext cx="7354529" cy="525135"/>
          </a:xfrm>
          <a:prstGeom prst="rect">
            <a:avLst/>
          </a:prstGeom>
          <a:solidFill>
            <a:srgbClr val="FFFF00"/>
          </a:solidFill>
          <a:ln>
            <a:solidFill>
              <a:srgbClr val="FF0000"/>
            </a:solidFill>
          </a:ln>
        </p:spPr>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400" b="1" dirty="0">
                <a:latin typeface="メイリオ" panose="020B0604030504040204" pitchFamily="50" charset="-128"/>
                <a:ea typeface="メイリオ" panose="020B0604030504040204" pitchFamily="50" charset="-128"/>
              </a:rPr>
              <a:t>　　　　　　　　　　　　　　　</a:t>
            </a:r>
            <a:endParaRPr lang="en-US" altLang="ja-JP" sz="1200" b="1" dirty="0">
              <a:latin typeface="メイリオ" panose="020B0604030504040204" pitchFamily="50" charset="-128"/>
              <a:ea typeface="メイリオ" panose="020B0604030504040204" pitchFamily="50" charset="-128"/>
            </a:endParaRPr>
          </a:p>
          <a:p>
            <a:pPr marL="0" indent="0" algn="ctr">
              <a:buNone/>
            </a:pPr>
            <a:r>
              <a:rPr lang="ja-JP" altLang="en-US" sz="2400" b="1" dirty="0">
                <a:latin typeface="メイリオ" panose="020B0604030504040204" pitchFamily="50" charset="-128"/>
                <a:ea typeface="メイリオ" panose="020B0604030504040204" pitchFamily="50" charset="-128"/>
              </a:rPr>
              <a:t>「カチンときたら」→「呼吸を整える」→「〇円満」を知っている</a:t>
            </a:r>
          </a:p>
        </p:txBody>
      </p:sp>
      <p:sp>
        <p:nvSpPr>
          <p:cNvPr id="2" name="円/楕円 1"/>
          <p:cNvSpPr/>
          <p:nvPr/>
        </p:nvSpPr>
        <p:spPr>
          <a:xfrm>
            <a:off x="3913030" y="1322592"/>
            <a:ext cx="3332502" cy="3278778"/>
          </a:xfrm>
          <a:prstGeom prst="ellipse">
            <a:avLst/>
          </a:prstGeom>
          <a:solidFill>
            <a:srgbClr val="FDEADA">
              <a:alpha val="4902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p:cNvSpPr txBox="1"/>
          <p:nvPr/>
        </p:nvSpPr>
        <p:spPr>
          <a:xfrm>
            <a:off x="6997337" y="1541417"/>
            <a:ext cx="574766" cy="523220"/>
          </a:xfrm>
          <a:prstGeom prst="rect">
            <a:avLst/>
          </a:prstGeom>
          <a:noFill/>
        </p:spPr>
        <p:txBody>
          <a:bodyPr wrap="square" rtlCol="0">
            <a:spAutoFit/>
          </a:bodyPr>
          <a:lstStyle/>
          <a:p>
            <a:r>
              <a:rPr lang="ja-JP" altLang="en-US" sz="2800" b="1" dirty="0"/>
              <a:t>怒</a:t>
            </a:r>
          </a:p>
        </p:txBody>
      </p:sp>
      <p:sp>
        <p:nvSpPr>
          <p:cNvPr id="6" name="テキスト ボックス 5"/>
          <p:cNvSpPr txBox="1"/>
          <p:nvPr/>
        </p:nvSpPr>
        <p:spPr>
          <a:xfrm>
            <a:off x="4946469" y="1803027"/>
            <a:ext cx="531228" cy="523220"/>
          </a:xfrm>
          <a:prstGeom prst="rect">
            <a:avLst/>
          </a:prstGeom>
          <a:noFill/>
        </p:spPr>
        <p:txBody>
          <a:bodyPr wrap="square" rtlCol="0">
            <a:spAutoFit/>
          </a:bodyPr>
          <a:lstStyle/>
          <a:p>
            <a:r>
              <a:rPr lang="ja-JP" altLang="en-US" sz="2800" b="1" dirty="0"/>
              <a:t>悲</a:t>
            </a:r>
          </a:p>
        </p:txBody>
      </p:sp>
      <p:sp>
        <p:nvSpPr>
          <p:cNvPr id="13" name="テキスト ボックス 12"/>
          <p:cNvSpPr txBox="1"/>
          <p:nvPr/>
        </p:nvSpPr>
        <p:spPr>
          <a:xfrm>
            <a:off x="3424315" y="2064637"/>
            <a:ext cx="574766" cy="523220"/>
          </a:xfrm>
          <a:prstGeom prst="rect">
            <a:avLst/>
          </a:prstGeom>
          <a:noFill/>
        </p:spPr>
        <p:txBody>
          <a:bodyPr wrap="square" rtlCol="0">
            <a:spAutoFit/>
          </a:bodyPr>
          <a:lstStyle/>
          <a:p>
            <a:r>
              <a:rPr lang="ja-JP" altLang="en-US" sz="2800" b="1" dirty="0"/>
              <a:t>肯</a:t>
            </a:r>
          </a:p>
        </p:txBody>
      </p:sp>
      <p:sp>
        <p:nvSpPr>
          <p:cNvPr id="14" name="テキスト ボックス 13"/>
          <p:cNvSpPr txBox="1"/>
          <p:nvPr/>
        </p:nvSpPr>
        <p:spPr>
          <a:xfrm>
            <a:off x="5405115" y="4261165"/>
            <a:ext cx="574766" cy="369332"/>
          </a:xfrm>
          <a:prstGeom prst="rect">
            <a:avLst/>
          </a:prstGeom>
          <a:noFill/>
        </p:spPr>
        <p:txBody>
          <a:bodyPr wrap="square" rtlCol="0">
            <a:spAutoFit/>
          </a:bodyPr>
          <a:lstStyle/>
          <a:p>
            <a:r>
              <a:rPr lang="ja-JP" altLang="en-US" b="1" dirty="0"/>
              <a:t>否</a:t>
            </a:r>
          </a:p>
        </p:txBody>
      </p:sp>
      <p:sp>
        <p:nvSpPr>
          <p:cNvPr id="15" name="テキスト ボックス 14"/>
          <p:cNvSpPr txBox="1"/>
          <p:nvPr/>
        </p:nvSpPr>
        <p:spPr>
          <a:xfrm>
            <a:off x="6709954" y="2962564"/>
            <a:ext cx="574766" cy="523220"/>
          </a:xfrm>
          <a:prstGeom prst="rect">
            <a:avLst/>
          </a:prstGeom>
          <a:noFill/>
        </p:spPr>
        <p:txBody>
          <a:bodyPr wrap="square" rtlCol="0">
            <a:spAutoFit/>
          </a:bodyPr>
          <a:lstStyle/>
          <a:p>
            <a:r>
              <a:rPr lang="ja-JP" altLang="en-US" sz="2800" b="1" dirty="0"/>
              <a:t>恐</a:t>
            </a:r>
          </a:p>
        </p:txBody>
      </p:sp>
      <p:sp>
        <p:nvSpPr>
          <p:cNvPr id="16" name="テキスト ボックス 15"/>
          <p:cNvSpPr txBox="1"/>
          <p:nvPr/>
        </p:nvSpPr>
        <p:spPr>
          <a:xfrm>
            <a:off x="6574971" y="4159856"/>
            <a:ext cx="574766" cy="523220"/>
          </a:xfrm>
          <a:prstGeom prst="rect">
            <a:avLst/>
          </a:prstGeom>
          <a:noFill/>
        </p:spPr>
        <p:txBody>
          <a:bodyPr wrap="square" rtlCol="0">
            <a:spAutoFit/>
          </a:bodyPr>
          <a:lstStyle/>
          <a:p>
            <a:r>
              <a:rPr lang="ja-JP" altLang="en-US" sz="2800" b="1" dirty="0"/>
              <a:t>喜</a:t>
            </a:r>
          </a:p>
        </p:txBody>
      </p:sp>
      <p:sp>
        <p:nvSpPr>
          <p:cNvPr id="17" name="テキスト ボックス 16"/>
          <p:cNvSpPr txBox="1"/>
          <p:nvPr/>
        </p:nvSpPr>
        <p:spPr>
          <a:xfrm>
            <a:off x="4345577" y="4208459"/>
            <a:ext cx="574766" cy="523220"/>
          </a:xfrm>
          <a:prstGeom prst="rect">
            <a:avLst/>
          </a:prstGeom>
          <a:noFill/>
        </p:spPr>
        <p:txBody>
          <a:bodyPr wrap="square" rtlCol="0">
            <a:spAutoFit/>
          </a:bodyPr>
          <a:lstStyle/>
          <a:p>
            <a:r>
              <a:rPr lang="ja-JP" altLang="en-US" sz="2800" b="1" dirty="0"/>
              <a:t>思</a:t>
            </a:r>
          </a:p>
        </p:txBody>
      </p:sp>
      <p:sp>
        <p:nvSpPr>
          <p:cNvPr id="21" name="テキスト ボックス 20"/>
          <p:cNvSpPr txBox="1"/>
          <p:nvPr/>
        </p:nvSpPr>
        <p:spPr>
          <a:xfrm>
            <a:off x="3338264" y="2709662"/>
            <a:ext cx="574766" cy="523220"/>
          </a:xfrm>
          <a:prstGeom prst="rect">
            <a:avLst/>
          </a:prstGeom>
          <a:noFill/>
        </p:spPr>
        <p:txBody>
          <a:bodyPr wrap="square" rtlCol="0">
            <a:spAutoFit/>
          </a:bodyPr>
          <a:lstStyle/>
          <a:p>
            <a:r>
              <a:rPr lang="ja-JP" altLang="en-US" sz="2800" b="1" dirty="0"/>
              <a:t>驚</a:t>
            </a:r>
          </a:p>
        </p:txBody>
      </p:sp>
      <p:sp>
        <p:nvSpPr>
          <p:cNvPr id="22" name="テキスト ボックス 21"/>
          <p:cNvSpPr txBox="1"/>
          <p:nvPr/>
        </p:nvSpPr>
        <p:spPr>
          <a:xfrm>
            <a:off x="3972955" y="3469854"/>
            <a:ext cx="574766" cy="369332"/>
          </a:xfrm>
          <a:prstGeom prst="rect">
            <a:avLst/>
          </a:prstGeom>
          <a:noFill/>
        </p:spPr>
        <p:txBody>
          <a:bodyPr wrap="square" rtlCol="0">
            <a:spAutoFit/>
          </a:bodyPr>
          <a:lstStyle/>
          <a:p>
            <a:r>
              <a:rPr lang="ja-JP" altLang="en-US" b="1" dirty="0"/>
              <a:t>憂</a:t>
            </a:r>
          </a:p>
        </p:txBody>
      </p:sp>
      <p:sp>
        <p:nvSpPr>
          <p:cNvPr id="23" name="テキスト ボックス 22"/>
          <p:cNvSpPr txBox="1"/>
          <p:nvPr/>
        </p:nvSpPr>
        <p:spPr>
          <a:xfrm>
            <a:off x="4607646" y="2926513"/>
            <a:ext cx="2063119" cy="954107"/>
          </a:xfrm>
          <a:prstGeom prst="rect">
            <a:avLst/>
          </a:prstGeom>
          <a:noFill/>
        </p:spPr>
        <p:txBody>
          <a:bodyPr wrap="square" rtlCol="0">
            <a:spAutoFit/>
          </a:bodyPr>
          <a:lstStyle/>
          <a:p>
            <a:r>
              <a:rPr lang="ja-JP" altLang="en-US" sz="2800" b="1" dirty="0">
                <a:solidFill>
                  <a:srgbClr val="E74FC6"/>
                </a:solidFill>
              </a:rPr>
              <a:t>心の平安</a:t>
            </a:r>
            <a:endParaRPr lang="en-US" altLang="ja-JP" sz="2800" b="1" dirty="0">
              <a:solidFill>
                <a:srgbClr val="E74FC6"/>
              </a:solidFill>
            </a:endParaRPr>
          </a:p>
          <a:p>
            <a:r>
              <a:rPr lang="en-US" altLang="ja-JP" sz="2800" b="1" dirty="0">
                <a:solidFill>
                  <a:srgbClr val="E74FC6"/>
                </a:solidFill>
              </a:rPr>
              <a:t> </a:t>
            </a:r>
            <a:r>
              <a:rPr lang="en-US" altLang="ja-JP" sz="2800" b="1" dirty="0"/>
              <a:t>【</a:t>
            </a:r>
            <a:r>
              <a:rPr lang="ja-JP" altLang="en-US" sz="2800" b="1" dirty="0"/>
              <a:t>静・深</a:t>
            </a:r>
            <a:r>
              <a:rPr lang="en-US" altLang="ja-JP" sz="2800" b="1" dirty="0"/>
              <a:t>】</a:t>
            </a:r>
            <a:endParaRPr lang="ja-JP" altLang="en-US" sz="2800" b="1" dirty="0"/>
          </a:p>
        </p:txBody>
      </p:sp>
      <p:sp>
        <p:nvSpPr>
          <p:cNvPr id="5" name="円形吹き出し 4"/>
          <p:cNvSpPr/>
          <p:nvPr/>
        </p:nvSpPr>
        <p:spPr>
          <a:xfrm>
            <a:off x="8199120" y="708381"/>
            <a:ext cx="1630288" cy="860927"/>
          </a:xfrm>
          <a:prstGeom prst="wedgeEllipseCallout">
            <a:avLst>
              <a:gd name="adj1" fmla="val -89477"/>
              <a:gd name="adj2" fmla="val 9621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荒い息</a:t>
            </a:r>
          </a:p>
        </p:txBody>
      </p:sp>
      <p:sp>
        <p:nvSpPr>
          <p:cNvPr id="25" name="円形吹き出し 24"/>
          <p:cNvSpPr/>
          <p:nvPr/>
        </p:nvSpPr>
        <p:spPr>
          <a:xfrm>
            <a:off x="2451463" y="1090571"/>
            <a:ext cx="1630288" cy="694213"/>
          </a:xfrm>
          <a:prstGeom prst="wedgeEllipseCallout">
            <a:avLst>
              <a:gd name="adj1" fmla="val 107981"/>
              <a:gd name="adj2" fmla="val 6890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浅い息</a:t>
            </a:r>
          </a:p>
        </p:txBody>
      </p:sp>
      <p:sp>
        <p:nvSpPr>
          <p:cNvPr id="26" name="円形吹き出し 25"/>
          <p:cNvSpPr/>
          <p:nvPr/>
        </p:nvSpPr>
        <p:spPr>
          <a:xfrm>
            <a:off x="1433656" y="2253736"/>
            <a:ext cx="1630288" cy="766725"/>
          </a:xfrm>
          <a:prstGeom prst="wedgeEllipseCallout">
            <a:avLst>
              <a:gd name="adj1" fmla="val 74898"/>
              <a:gd name="adj2" fmla="val -47763"/>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長い息</a:t>
            </a:r>
          </a:p>
        </p:txBody>
      </p:sp>
      <p:sp>
        <p:nvSpPr>
          <p:cNvPr id="27" name="円形吹き出し 26"/>
          <p:cNvSpPr/>
          <p:nvPr/>
        </p:nvSpPr>
        <p:spPr>
          <a:xfrm>
            <a:off x="4345577" y="4795564"/>
            <a:ext cx="1636478" cy="694213"/>
          </a:xfrm>
          <a:prstGeom prst="wedgeEllipseCallout">
            <a:avLst>
              <a:gd name="adj1" fmla="val 21457"/>
              <a:gd name="adj2" fmla="val -85396"/>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短い息</a:t>
            </a:r>
            <a:endParaRPr lang="ja-JP" altLang="en-US" dirty="0">
              <a:solidFill>
                <a:schemeClr val="tx1"/>
              </a:solidFill>
            </a:endParaRPr>
          </a:p>
        </p:txBody>
      </p:sp>
      <p:sp>
        <p:nvSpPr>
          <p:cNvPr id="28" name="円形吹き出し 27"/>
          <p:cNvSpPr/>
          <p:nvPr/>
        </p:nvSpPr>
        <p:spPr>
          <a:xfrm>
            <a:off x="7843529" y="3379879"/>
            <a:ext cx="1636478" cy="860927"/>
          </a:xfrm>
          <a:prstGeom prst="wedgeEllipseCallout">
            <a:avLst>
              <a:gd name="adj1" fmla="val -96257"/>
              <a:gd name="adj2" fmla="val -6310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吸う息</a:t>
            </a:r>
          </a:p>
        </p:txBody>
      </p:sp>
      <p:sp>
        <p:nvSpPr>
          <p:cNvPr id="29" name="円形吹き出し 28"/>
          <p:cNvSpPr/>
          <p:nvPr/>
        </p:nvSpPr>
        <p:spPr>
          <a:xfrm>
            <a:off x="2046514" y="4384573"/>
            <a:ext cx="2035236" cy="694213"/>
          </a:xfrm>
          <a:prstGeom prst="wedgeEllipseCallout">
            <a:avLst>
              <a:gd name="adj1" fmla="val 74898"/>
              <a:gd name="adj2" fmla="val -47763"/>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静かな息</a:t>
            </a:r>
          </a:p>
        </p:txBody>
      </p:sp>
      <p:sp>
        <p:nvSpPr>
          <p:cNvPr id="30" name="円形吹き出し 29"/>
          <p:cNvSpPr/>
          <p:nvPr/>
        </p:nvSpPr>
        <p:spPr>
          <a:xfrm>
            <a:off x="7125752" y="4794779"/>
            <a:ext cx="1636478" cy="694213"/>
          </a:xfrm>
          <a:prstGeom prst="wedgeEllipseCallout">
            <a:avLst>
              <a:gd name="adj1" fmla="val -69307"/>
              <a:gd name="adj2" fmla="val -75988"/>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400" b="1" dirty="0">
                <a:solidFill>
                  <a:prstClr val="black"/>
                </a:solidFill>
                <a:latin typeface="AR P丸ゴシック体E" panose="020F0900000000000000" pitchFamily="50" charset="-128"/>
                <a:ea typeface="AR P丸ゴシック体E" panose="020F0900000000000000" pitchFamily="50" charset="-128"/>
              </a:rPr>
              <a:t>深い息</a:t>
            </a:r>
          </a:p>
        </p:txBody>
      </p:sp>
      <p:sp>
        <p:nvSpPr>
          <p:cNvPr id="31" name="テキスト ボックス 30"/>
          <p:cNvSpPr txBox="1"/>
          <p:nvPr/>
        </p:nvSpPr>
        <p:spPr>
          <a:xfrm>
            <a:off x="151664" y="656092"/>
            <a:ext cx="5760720"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５　「こころ」と「からだ」は同じもの</a:t>
            </a:r>
          </a:p>
        </p:txBody>
      </p:sp>
      <p:sp>
        <p:nvSpPr>
          <p:cNvPr id="7" name="タイトル 1">
            <a:extLst>
              <a:ext uri="{FF2B5EF4-FFF2-40B4-BE49-F238E27FC236}">
                <a16:creationId xmlns:a16="http://schemas.microsoft.com/office/drawing/2014/main" id="{251ACE89-A4A1-EEE5-8190-74363DF2D455}"/>
              </a:ext>
            </a:extLst>
          </p:cNvPr>
          <p:cNvSpPr txBox="1">
            <a:spLocks/>
          </p:cNvSpPr>
          <p:nvPr/>
        </p:nvSpPr>
        <p:spPr>
          <a:xfrm>
            <a:off x="-1" y="-28135"/>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心と身体の二刀流の健康方法（心身反応対応図）</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27142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BA52A68-84C7-9BBC-BD72-BF26B33F5CF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BBCDA-8738-4D17-A8EE-1E7889E76742}" type="slidenum">
              <a:rPr kumimoji="1" lang="ja-JP" altLang="en-US" sz="1400" b="1" i="0" u="none" strike="noStrike" kern="1200" cap="none" spc="0" normalizeH="0" baseline="0" noProof="0" smtClean="0">
                <a:ln>
                  <a:noFill/>
                </a:ln>
                <a:solidFill>
                  <a:srgbClr val="4D4D4D"/>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400" b="1" i="0" u="none" strike="noStrike" kern="1200" cap="none" spc="0" normalizeH="0" baseline="0" noProof="0" dirty="0">
              <a:ln>
                <a:noFill/>
              </a:ln>
              <a:solidFill>
                <a:srgbClr val="4D4D4D"/>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5FF24573-A1F0-C628-5FA7-3387F6B46CB4}"/>
              </a:ext>
            </a:extLst>
          </p:cNvPr>
          <p:cNvPicPr>
            <a:picLocks noChangeAspect="1"/>
          </p:cNvPicPr>
          <p:nvPr/>
        </p:nvPicPr>
        <p:blipFill>
          <a:blip r:embed="rId3"/>
          <a:stretch>
            <a:fillRect/>
          </a:stretch>
        </p:blipFill>
        <p:spPr>
          <a:xfrm>
            <a:off x="375847" y="955665"/>
            <a:ext cx="10901753" cy="5314713"/>
          </a:xfrm>
          <a:prstGeom prst="rect">
            <a:avLst/>
          </a:prstGeom>
        </p:spPr>
      </p:pic>
      <p:sp>
        <p:nvSpPr>
          <p:cNvPr id="9" name="テキスト ボックス 8">
            <a:extLst>
              <a:ext uri="{FF2B5EF4-FFF2-40B4-BE49-F238E27FC236}">
                <a16:creationId xmlns:a16="http://schemas.microsoft.com/office/drawing/2014/main" id="{4DD4CE7A-14A9-4A3D-D2A6-B75F30D393CC}"/>
              </a:ext>
            </a:extLst>
          </p:cNvPr>
          <p:cNvSpPr txBox="1"/>
          <p:nvPr/>
        </p:nvSpPr>
        <p:spPr>
          <a:xfrm>
            <a:off x="5392771" y="1101969"/>
            <a:ext cx="162198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心の平安</a:t>
            </a:r>
            <a:endParaRPr kumimoji="1" lang="en-US" altLang="ja-JP" sz="2400"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100" b="1" i="0" u="none" strike="noStrike" kern="1200" cap="none" spc="0" normalizeH="0" baseline="0" noProof="0" dirty="0">
                <a:ln>
                  <a:noFill/>
                </a:ln>
                <a:solidFill>
                  <a:srgbClr val="E74FC6"/>
                </a:solidFill>
                <a:effectLst/>
                <a:uLnTx/>
                <a:uFillTx/>
                <a:latin typeface="Calibri"/>
                <a:ea typeface="ＭＳ Ｐゴシック" panose="020B0600070205080204" pitchFamily="50" charset="-128"/>
                <a:cs typeface="+mn-cs"/>
              </a:rPr>
              <a:t> </a:t>
            </a:r>
            <a:r>
              <a:rPr kumimoji="1" lang="ja-JP" altLang="en-US" sz="2100" b="1" i="0" u="none" strike="noStrike" kern="1200" cap="none" spc="0" normalizeH="0" baseline="0" noProof="0" dirty="0">
                <a:ln>
                  <a:noFill/>
                </a:ln>
                <a:solidFill>
                  <a:srgbClr val="E74FC6"/>
                </a:solidFill>
                <a:effectLst/>
                <a:uLnTx/>
                <a:uFillTx/>
                <a:latin typeface="Calibri"/>
                <a:ea typeface="ＭＳ Ｐゴシック" panose="020B0600070205080204" pitchFamily="50" charset="-128"/>
                <a:cs typeface="+mn-cs"/>
              </a:rPr>
              <a:t>　</a:t>
            </a:r>
            <a:r>
              <a:rPr kumimoji="1" lang="en-US" altLang="ja-JP" sz="2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静・深</a:t>
            </a:r>
            <a:r>
              <a:rPr kumimoji="1" lang="en-US" altLang="ja-JP" sz="2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2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a:extLst>
              <a:ext uri="{FF2B5EF4-FFF2-40B4-BE49-F238E27FC236}">
                <a16:creationId xmlns:a16="http://schemas.microsoft.com/office/drawing/2014/main" id="{2723088E-5A8A-2FEC-750E-D10AB587B803}"/>
              </a:ext>
            </a:extLst>
          </p:cNvPr>
          <p:cNvPicPr>
            <a:picLocks noChangeAspect="1"/>
          </p:cNvPicPr>
          <p:nvPr/>
        </p:nvPicPr>
        <p:blipFill>
          <a:blip r:embed="rId4"/>
          <a:stretch>
            <a:fillRect/>
          </a:stretch>
        </p:blipFill>
        <p:spPr>
          <a:xfrm>
            <a:off x="8375925" y="1101969"/>
            <a:ext cx="918457" cy="918457"/>
          </a:xfrm>
          <a:prstGeom prst="rect">
            <a:avLst/>
          </a:prstGeom>
        </p:spPr>
      </p:pic>
      <p:sp>
        <p:nvSpPr>
          <p:cNvPr id="12" name="矢印: 左カーブ 11">
            <a:extLst>
              <a:ext uri="{FF2B5EF4-FFF2-40B4-BE49-F238E27FC236}">
                <a16:creationId xmlns:a16="http://schemas.microsoft.com/office/drawing/2014/main" id="{B0C13EB5-D5DF-A370-C045-53504360AE35}"/>
              </a:ext>
            </a:extLst>
          </p:cNvPr>
          <p:cNvSpPr/>
          <p:nvPr/>
        </p:nvSpPr>
        <p:spPr>
          <a:xfrm rot="1273419">
            <a:off x="8329881" y="1945833"/>
            <a:ext cx="384732" cy="1463148"/>
          </a:xfrm>
          <a:prstGeom prst="curvedLeftArrow">
            <a:avLst>
              <a:gd name="adj1" fmla="val 50000"/>
              <a:gd name="adj2" fmla="val 90746"/>
              <a:gd name="adj3" fmla="val 46880"/>
            </a:avLst>
          </a:prstGeom>
          <a:solidFill>
            <a:srgbClr val="E4A506"/>
          </a:solidFill>
          <a:ln>
            <a:solidFill>
              <a:srgbClr val="E4A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 name="矢印: 左カーブ 12">
            <a:extLst>
              <a:ext uri="{FF2B5EF4-FFF2-40B4-BE49-F238E27FC236}">
                <a16:creationId xmlns:a16="http://schemas.microsoft.com/office/drawing/2014/main" id="{1E03FF7B-F627-6AC0-B690-8A7DAB2332AD}"/>
              </a:ext>
            </a:extLst>
          </p:cNvPr>
          <p:cNvSpPr/>
          <p:nvPr/>
        </p:nvSpPr>
        <p:spPr>
          <a:xfrm rot="17662394" flipH="1">
            <a:off x="3304622" y="2139222"/>
            <a:ext cx="435289" cy="1897449"/>
          </a:xfrm>
          <a:prstGeom prst="curvedLeftArrow">
            <a:avLst>
              <a:gd name="adj1" fmla="val 69551"/>
              <a:gd name="adj2" fmla="val 90746"/>
              <a:gd name="adj3" fmla="val 46880"/>
            </a:avLst>
          </a:prstGeom>
          <a:solidFill>
            <a:srgbClr val="E4A506"/>
          </a:solidFill>
          <a:ln>
            <a:solidFill>
              <a:srgbClr val="E4A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026" name="Picture 2" descr="金袋 円 黄イラスト - No: 22504947／無料イラスト/フリー素材 ...">
            <a:extLst>
              <a:ext uri="{FF2B5EF4-FFF2-40B4-BE49-F238E27FC236}">
                <a16:creationId xmlns:a16="http://schemas.microsoft.com/office/drawing/2014/main" id="{36E0F9B6-BC6E-3395-1176-4AF7607145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6349" y="1744462"/>
            <a:ext cx="1243012" cy="932945"/>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1">
            <a:extLst>
              <a:ext uri="{FF2B5EF4-FFF2-40B4-BE49-F238E27FC236}">
                <a16:creationId xmlns:a16="http://schemas.microsoft.com/office/drawing/2014/main" id="{AADC7980-E947-03F5-E0BA-002BF96163AC}"/>
              </a:ext>
            </a:extLst>
          </p:cNvPr>
          <p:cNvSpPr txBox="1">
            <a:spLocks/>
          </p:cNvSpPr>
          <p:nvPr/>
        </p:nvSpPr>
        <p:spPr>
          <a:xfrm>
            <a:off x="-1" y="-28135"/>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心と身体の二刀流の健康方法（心の平安編）</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6" name="テキスト ボックス 5">
            <a:extLst>
              <a:ext uri="{FF2B5EF4-FFF2-40B4-BE49-F238E27FC236}">
                <a16:creationId xmlns:a16="http://schemas.microsoft.com/office/drawing/2014/main" id="{0D38FA74-0F18-DA53-4A0A-F099B9E7D22C}"/>
              </a:ext>
            </a:extLst>
          </p:cNvPr>
          <p:cNvSpPr txBox="1"/>
          <p:nvPr/>
        </p:nvSpPr>
        <p:spPr>
          <a:xfrm>
            <a:off x="183584" y="669630"/>
            <a:ext cx="5760720"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６　「幸福」も「不幸」も伝染する</a:t>
            </a:r>
          </a:p>
        </p:txBody>
      </p:sp>
    </p:spTree>
    <p:extLst>
      <p:ext uri="{BB962C8B-B14F-4D97-AF65-F5344CB8AC3E}">
        <p14:creationId xmlns:p14="http://schemas.microsoft.com/office/powerpoint/2010/main" val="1245021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B29AC120-AE9D-42CC-89CF-EE657A36DBB6}"/>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大谷翔平はなぜに強い</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769E8C9D-464E-47BC-B23B-EBB859EF01FA}"/>
              </a:ext>
            </a:extLst>
          </p:cNvPr>
          <p:cNvSpPr/>
          <p:nvPr/>
        </p:nvSpPr>
        <p:spPr>
          <a:xfrm>
            <a:off x="213466" y="625589"/>
            <a:ext cx="3261254" cy="461665"/>
          </a:xfrm>
          <a:prstGeom prst="rect">
            <a:avLst/>
          </a:prstGeom>
        </p:spPr>
        <p:txBody>
          <a:bodyPr wrap="square">
            <a:spAutoFit/>
          </a:bodyPr>
          <a:lstStyle/>
          <a:p>
            <a:r>
              <a:rPr lang="ja-JP" altLang="en-US" sz="2400" b="1" dirty="0">
                <a:latin typeface="メイリオ" panose="020B0604030504040204" pitchFamily="50" charset="-128"/>
                <a:ea typeface="メイリオ" panose="020B0604030504040204" pitchFamily="50" charset="-128"/>
              </a:rPr>
              <a:t>大谷翔平が強いわけ</a:t>
            </a:r>
          </a:p>
        </p:txBody>
      </p:sp>
      <p:sp>
        <p:nvSpPr>
          <p:cNvPr id="3" name="スライド番号プレースホルダー 2">
            <a:extLst>
              <a:ext uri="{FF2B5EF4-FFF2-40B4-BE49-F238E27FC236}">
                <a16:creationId xmlns:a16="http://schemas.microsoft.com/office/drawing/2014/main" id="{97EFB5EA-9805-496E-A7D9-9CED3CB7CC94}"/>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2</a:t>
            </a:fld>
            <a:endParaRPr lang="ja-JP" altLang="en-US" dirty="0"/>
          </a:p>
        </p:txBody>
      </p:sp>
      <p:pic>
        <p:nvPicPr>
          <p:cNvPr id="9" name="図 8">
            <a:extLst>
              <a:ext uri="{FF2B5EF4-FFF2-40B4-BE49-F238E27FC236}">
                <a16:creationId xmlns:a16="http://schemas.microsoft.com/office/drawing/2014/main" id="{AD1F963E-9264-0CB8-6515-E18D02A959E5}"/>
              </a:ext>
            </a:extLst>
          </p:cNvPr>
          <p:cNvPicPr>
            <a:picLocks noChangeAspect="1"/>
          </p:cNvPicPr>
          <p:nvPr/>
        </p:nvPicPr>
        <p:blipFill>
          <a:blip r:embed="rId3"/>
          <a:stretch>
            <a:fillRect/>
          </a:stretch>
        </p:blipFill>
        <p:spPr>
          <a:xfrm>
            <a:off x="520618" y="2131420"/>
            <a:ext cx="4561198" cy="3391662"/>
          </a:xfrm>
          <a:prstGeom prst="rect">
            <a:avLst/>
          </a:prstGeom>
        </p:spPr>
      </p:pic>
      <p:pic>
        <p:nvPicPr>
          <p:cNvPr id="4" name="図 3">
            <a:extLst>
              <a:ext uri="{FF2B5EF4-FFF2-40B4-BE49-F238E27FC236}">
                <a16:creationId xmlns:a16="http://schemas.microsoft.com/office/drawing/2014/main" id="{BB658791-90E2-5E3F-DF93-A891B8DFBF7B}"/>
              </a:ext>
            </a:extLst>
          </p:cNvPr>
          <p:cNvPicPr>
            <a:picLocks noChangeAspect="1"/>
          </p:cNvPicPr>
          <p:nvPr/>
        </p:nvPicPr>
        <p:blipFill>
          <a:blip r:embed="rId4"/>
          <a:stretch>
            <a:fillRect/>
          </a:stretch>
        </p:blipFill>
        <p:spPr>
          <a:xfrm>
            <a:off x="5370338" y="932274"/>
            <a:ext cx="6315456" cy="5925725"/>
          </a:xfrm>
          <a:prstGeom prst="rect">
            <a:avLst/>
          </a:prstGeom>
        </p:spPr>
      </p:pic>
      <p:sp>
        <p:nvSpPr>
          <p:cNvPr id="10" name="テキスト ボックス 9">
            <a:extLst>
              <a:ext uri="{FF2B5EF4-FFF2-40B4-BE49-F238E27FC236}">
                <a16:creationId xmlns:a16="http://schemas.microsoft.com/office/drawing/2014/main" id="{1B9E349F-95B4-9F02-213B-0054DEB3129D}"/>
              </a:ext>
            </a:extLst>
          </p:cNvPr>
          <p:cNvSpPr txBox="1"/>
          <p:nvPr/>
        </p:nvSpPr>
        <p:spPr>
          <a:xfrm>
            <a:off x="274479" y="1825918"/>
            <a:ext cx="5053476" cy="413570"/>
          </a:xfrm>
          <a:prstGeom prst="rect">
            <a:avLst/>
          </a:prstGeom>
          <a:noFill/>
        </p:spPr>
        <p:txBody>
          <a:bodyPr wrap="square" rtlCol="0">
            <a:normAutofit fontScale="92500"/>
          </a:bodyPr>
          <a:lstStyle/>
          <a:p>
            <a:r>
              <a:rPr kumimoji="1" lang="ja-JP" altLang="en-US" sz="1400" b="1" dirty="0"/>
              <a:t>大谷翔平が高校生の時作成したドラフト１位になるためにする事</a:t>
            </a:r>
          </a:p>
        </p:txBody>
      </p:sp>
      <p:sp>
        <p:nvSpPr>
          <p:cNvPr id="5" name="テキスト ボックス 4">
            <a:extLst>
              <a:ext uri="{FF2B5EF4-FFF2-40B4-BE49-F238E27FC236}">
                <a16:creationId xmlns:a16="http://schemas.microsoft.com/office/drawing/2014/main" id="{E80AD9FA-0444-D0A0-9DF7-3332D3B71CE9}"/>
              </a:ext>
            </a:extLst>
          </p:cNvPr>
          <p:cNvSpPr txBox="1"/>
          <p:nvPr/>
        </p:nvSpPr>
        <p:spPr>
          <a:xfrm>
            <a:off x="6661024" y="992851"/>
            <a:ext cx="3941135" cy="256221"/>
          </a:xfrm>
          <a:prstGeom prst="rect">
            <a:avLst/>
          </a:prstGeom>
          <a:noFill/>
        </p:spPr>
        <p:txBody>
          <a:bodyPr wrap="square" rtlCol="0">
            <a:noAutofit/>
          </a:bodyPr>
          <a:lstStyle/>
          <a:p>
            <a:r>
              <a:rPr lang="ja-JP" altLang="en-US" sz="1400" b="1" dirty="0"/>
              <a:t>大谷翔平の曼陀羅図（目的・目標達成シート）</a:t>
            </a:r>
            <a:endParaRPr kumimoji="1" lang="ja-JP" altLang="en-US" sz="1400" b="1" dirty="0"/>
          </a:p>
        </p:txBody>
      </p:sp>
      <p:sp>
        <p:nvSpPr>
          <p:cNvPr id="12" name="正方形/長方形 11"/>
          <p:cNvSpPr/>
          <p:nvPr/>
        </p:nvSpPr>
        <p:spPr>
          <a:xfrm>
            <a:off x="213466" y="1087254"/>
            <a:ext cx="5667788" cy="738664"/>
          </a:xfrm>
          <a:prstGeom prst="rect">
            <a:avLst/>
          </a:prstGeom>
        </p:spPr>
        <p:txBody>
          <a:bodyPr wrap="square">
            <a:spAutoFit/>
          </a:bodyPr>
          <a:lstStyle/>
          <a:p>
            <a:pPr>
              <a:defRPr/>
            </a:pPr>
            <a:r>
              <a:rPr lang="ja-JP" altLang="en-US" sz="1400" dirty="0">
                <a:latin typeface="メイリオ" panose="020B0604030504040204" pitchFamily="50" charset="-128"/>
                <a:ea typeface="メイリオ" panose="020B0604030504040204" pitchFamily="50" charset="-128"/>
              </a:rPr>
              <a:t>１　基本データ：身長１９３ｃｍ、体重９７ｋｇ、血液型：Ｂ型</a:t>
            </a:r>
            <a:endParaRPr lang="en-US" altLang="ja-JP" sz="1400" dirty="0">
              <a:latin typeface="メイリオ" panose="020B0604030504040204" pitchFamily="50" charset="-128"/>
              <a:ea typeface="メイリオ" panose="020B0604030504040204" pitchFamily="50" charset="-128"/>
            </a:endParaRPr>
          </a:p>
          <a:p>
            <a:pPr>
              <a:defRPr/>
            </a:pPr>
            <a:r>
              <a:rPr lang="ja-JP" altLang="en-US" sz="1400" dirty="0">
                <a:latin typeface="メイリオ" panose="020B0604030504040204" pitchFamily="50" charset="-128"/>
                <a:ea typeface="メイリオ" panose="020B0604030504040204" pitchFamily="50" charset="-128"/>
              </a:rPr>
              <a:t>２　愛読書：運命を拓く（中村天風）、富の福音（ｱﾝﾄﾞﾘｭｰｶｰﾈｷﾞｰ）</a:t>
            </a:r>
            <a:endParaRPr lang="en-US" altLang="ja-JP" sz="1400" dirty="0">
              <a:latin typeface="メイリオ" panose="020B0604030504040204" pitchFamily="50" charset="-128"/>
              <a:ea typeface="メイリオ" panose="020B0604030504040204" pitchFamily="50" charset="-128"/>
            </a:endParaRPr>
          </a:p>
          <a:p>
            <a:pPr>
              <a:defRPr/>
            </a:pPr>
            <a:r>
              <a:rPr lang="ja-JP" altLang="en-US" sz="1400" dirty="0">
                <a:latin typeface="メイリオ" panose="020B0604030504040204" pitchFamily="50" charset="-128"/>
                <a:ea typeface="メイリオ" panose="020B0604030504040204" pitchFamily="50" charset="-128"/>
              </a:rPr>
              <a:t>３　愛読漫画：スラムダンク（バスケットの話）　</a:t>
            </a:r>
            <a:endParaRPr lang="en-US" altLang="ja-JP" sz="1400" dirty="0">
              <a:latin typeface="メイリオ" panose="020B0604030504040204" pitchFamily="50" charset="-128"/>
              <a:ea typeface="メイリオ" panose="020B0604030504040204" pitchFamily="50" charset="-128"/>
            </a:endParaRPr>
          </a:p>
        </p:txBody>
      </p:sp>
      <p:sp>
        <p:nvSpPr>
          <p:cNvPr id="6" name="楕円 5">
            <a:extLst>
              <a:ext uri="{FF2B5EF4-FFF2-40B4-BE49-F238E27FC236}">
                <a16:creationId xmlns:a16="http://schemas.microsoft.com/office/drawing/2014/main" id="{A583D796-A143-E6D9-9DC3-B7F719A9633B}"/>
              </a:ext>
            </a:extLst>
          </p:cNvPr>
          <p:cNvSpPr/>
          <p:nvPr/>
        </p:nvSpPr>
        <p:spPr>
          <a:xfrm>
            <a:off x="6330509" y="3542301"/>
            <a:ext cx="766482" cy="70567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ln>
              <a:noFill/>
            </a:endParaRPr>
          </a:p>
        </p:txBody>
      </p:sp>
      <p:sp>
        <p:nvSpPr>
          <p:cNvPr id="7" name="楕円 6">
            <a:extLst>
              <a:ext uri="{FF2B5EF4-FFF2-40B4-BE49-F238E27FC236}">
                <a16:creationId xmlns:a16="http://schemas.microsoft.com/office/drawing/2014/main" id="{1D8E2299-C374-0F66-FB65-218B330E4EBA}"/>
              </a:ext>
            </a:extLst>
          </p:cNvPr>
          <p:cNvSpPr/>
          <p:nvPr/>
        </p:nvSpPr>
        <p:spPr>
          <a:xfrm>
            <a:off x="6330509" y="5200150"/>
            <a:ext cx="766482" cy="70567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ln>
              <a:noFill/>
            </a:endParaRPr>
          </a:p>
        </p:txBody>
      </p:sp>
      <p:sp>
        <p:nvSpPr>
          <p:cNvPr id="8" name="楕円 7">
            <a:extLst>
              <a:ext uri="{FF2B5EF4-FFF2-40B4-BE49-F238E27FC236}">
                <a16:creationId xmlns:a16="http://schemas.microsoft.com/office/drawing/2014/main" id="{9ED3AF6F-42A8-CFDA-109C-A60B3850705D}"/>
              </a:ext>
            </a:extLst>
          </p:cNvPr>
          <p:cNvSpPr/>
          <p:nvPr/>
        </p:nvSpPr>
        <p:spPr>
          <a:xfrm>
            <a:off x="8144825" y="5183335"/>
            <a:ext cx="766482" cy="70567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ln>
              <a:noFill/>
            </a:endParaRPr>
          </a:p>
        </p:txBody>
      </p:sp>
      <p:sp>
        <p:nvSpPr>
          <p:cNvPr id="11" name="正方形/長方形 10">
            <a:extLst>
              <a:ext uri="{FF2B5EF4-FFF2-40B4-BE49-F238E27FC236}">
                <a16:creationId xmlns:a16="http://schemas.microsoft.com/office/drawing/2014/main" id="{BF3C03C0-73C8-3EF2-C989-3207FDE2C07E}"/>
              </a:ext>
            </a:extLst>
          </p:cNvPr>
          <p:cNvSpPr/>
          <p:nvPr/>
        </p:nvSpPr>
        <p:spPr>
          <a:xfrm>
            <a:off x="319212" y="5553465"/>
            <a:ext cx="5667788" cy="1231106"/>
          </a:xfrm>
          <a:prstGeom prst="rect">
            <a:avLst/>
          </a:prstGeom>
        </p:spPr>
        <p:txBody>
          <a:bodyPr wrap="square">
            <a:spAutoFit/>
          </a:bodyPr>
          <a:lstStyle/>
          <a:p>
            <a:pPr>
              <a:defRPr/>
            </a:pPr>
            <a:r>
              <a:rPr lang="ja-JP" altLang="en-US" sz="1600" b="1" dirty="0">
                <a:solidFill>
                  <a:schemeClr val="bg1"/>
                </a:solidFill>
                <a:latin typeface="メイリオ" panose="020B0604030504040204" pitchFamily="50" charset="-128"/>
                <a:ea typeface="メイリオ" panose="020B0604030504040204" pitchFamily="50" charset="-128"/>
              </a:rPr>
              <a:t>活　　　　　</a:t>
            </a:r>
            <a:r>
              <a:rPr lang="ja-JP" altLang="en-US" sz="1600" b="1" dirty="0">
                <a:latin typeface="メイリオ" panose="020B0604030504040204" pitchFamily="50" charset="-128"/>
                <a:ea typeface="メイリオ" panose="020B0604030504040204" pitchFamily="50" charset="-128"/>
              </a:rPr>
              <a:t>目的・目標達成シート</a:t>
            </a:r>
            <a:r>
              <a:rPr lang="ja-JP" altLang="en-US" sz="1600" b="1" dirty="0">
                <a:solidFill>
                  <a:schemeClr val="bg1"/>
                </a:solidFill>
                <a:latin typeface="メイリオ" panose="020B0604030504040204" pitchFamily="50" charset="-128"/>
                <a:ea typeface="メイリオ" panose="020B0604030504040204" pitchFamily="50" charset="-128"/>
              </a:rPr>
              <a:t>場の安全衛生活</a:t>
            </a:r>
            <a:endParaRPr lang="en-US" altLang="ja-JP" sz="1600" b="1" dirty="0">
              <a:latin typeface="メイリオ" panose="020B0604030504040204" pitchFamily="50" charset="-128"/>
              <a:ea typeface="メイリオ" panose="020B0604030504040204" pitchFamily="50" charset="-128"/>
            </a:endParaRPr>
          </a:p>
          <a:p>
            <a:pPr>
              <a:defRPr/>
            </a:pPr>
            <a:r>
              <a:rPr lang="ja-JP" altLang="en-US" sz="1400" dirty="0">
                <a:latin typeface="メイリオ" panose="020B0604030504040204" pitchFamily="50" charset="-128"/>
                <a:ea typeface="メイリオ" panose="020B0604030504040204" pitchFamily="50" charset="-128"/>
              </a:rPr>
              <a:t>１　チャート伝授：花巻東高校／佐々木洋野球部監督</a:t>
            </a:r>
            <a:endParaRPr lang="en-US" altLang="ja-JP" sz="1400" dirty="0">
              <a:latin typeface="メイリオ" panose="020B0604030504040204" pitchFamily="50" charset="-128"/>
              <a:ea typeface="メイリオ" panose="020B0604030504040204" pitchFamily="50" charset="-128"/>
            </a:endParaRPr>
          </a:p>
          <a:p>
            <a:pPr>
              <a:defRPr/>
            </a:pPr>
            <a:r>
              <a:rPr lang="ja-JP" altLang="en-US" sz="1400" dirty="0">
                <a:latin typeface="メイリオ" panose="020B0604030504040204" pitchFamily="50" charset="-128"/>
                <a:ea typeface="メイリオ" panose="020B0604030504040204" pitchFamily="50" charset="-128"/>
              </a:rPr>
              <a:t>２　チャート考案：大阪公立中学校／原田隆史／原田メソッド　</a:t>
            </a:r>
            <a:endParaRPr lang="en-US" altLang="ja-JP" sz="1400" dirty="0">
              <a:latin typeface="メイリオ" panose="020B0604030504040204" pitchFamily="50" charset="-128"/>
              <a:ea typeface="メイリオ" panose="020B0604030504040204" pitchFamily="50" charset="-128"/>
            </a:endParaRPr>
          </a:p>
          <a:p>
            <a:pPr>
              <a:defRPr/>
            </a:pPr>
            <a:r>
              <a:rPr lang="ja-JP" altLang="en-US" sz="1600" dirty="0">
                <a:latin typeface="メイリオ" panose="020B0604030504040204" pitchFamily="50" charset="-128"/>
                <a:ea typeface="メイリオ" panose="020B0604030504040204" pitchFamily="50" charset="-128"/>
              </a:rPr>
              <a:t>３</a:t>
            </a:r>
            <a:r>
              <a:rPr lang="ja-JP" altLang="en-US" sz="1400" dirty="0">
                <a:latin typeface="メイリオ" panose="020B0604030504040204" pitchFamily="50" charset="-128"/>
                <a:ea typeface="メイリオ" panose="020B0604030504040204" pitchFamily="50" charset="-128"/>
              </a:rPr>
              <a:t>　チャート利用：大手</a:t>
            </a:r>
            <a:r>
              <a:rPr lang="en-US" altLang="ja-JP" sz="1400" dirty="0">
                <a:latin typeface="メイリオ" panose="020B0604030504040204" pitchFamily="50" charset="-128"/>
                <a:ea typeface="メイリオ" panose="020B0604030504040204" pitchFamily="50" charset="-128"/>
              </a:rPr>
              <a:t>500</a:t>
            </a:r>
            <a:r>
              <a:rPr lang="ja-JP" altLang="en-US" sz="1400" dirty="0">
                <a:latin typeface="メイリオ" panose="020B0604030504040204" pitchFamily="50" charset="-128"/>
                <a:ea typeface="メイリオ" panose="020B0604030504040204" pitchFamily="50" charset="-128"/>
              </a:rPr>
              <a:t>社以上、</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万人以上</a:t>
            </a:r>
            <a:endParaRPr lang="en-US" altLang="ja-JP" sz="1400" dirty="0">
              <a:latin typeface="メイリオ" panose="020B0604030504040204" pitchFamily="50" charset="-128"/>
              <a:ea typeface="メイリオ" panose="020B0604030504040204" pitchFamily="50" charset="-128"/>
            </a:endParaRPr>
          </a:p>
          <a:p>
            <a:pPr>
              <a:defRPr/>
            </a:pPr>
            <a:r>
              <a:rPr lang="ja-JP" altLang="en-US" sz="1400" dirty="0">
                <a:latin typeface="メイリオ" panose="020B0604030504040204" pitchFamily="50" charset="-128"/>
                <a:ea typeface="メイリオ" panose="020B0604030504040204" pitchFamily="50" charset="-128"/>
              </a:rPr>
              <a:t>４　チャート作成：大谷は１６枚作成、各欄に責任者明記</a:t>
            </a:r>
          </a:p>
        </p:txBody>
      </p:sp>
      <p:sp>
        <p:nvSpPr>
          <p:cNvPr id="13" name="正方形/長方形 12">
            <a:extLst>
              <a:ext uri="{FF2B5EF4-FFF2-40B4-BE49-F238E27FC236}">
                <a16:creationId xmlns:a16="http://schemas.microsoft.com/office/drawing/2014/main" id="{D034FC1E-35B5-C970-6D12-42EDAEA8453C}"/>
              </a:ext>
            </a:extLst>
          </p:cNvPr>
          <p:cNvSpPr/>
          <p:nvPr/>
        </p:nvSpPr>
        <p:spPr>
          <a:xfrm>
            <a:off x="7666892" y="5889005"/>
            <a:ext cx="576776" cy="38444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11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896" y="666153"/>
            <a:ext cx="3333639" cy="302531"/>
          </a:xfrm>
        </p:spPr>
        <p:txBody>
          <a:bodyPr>
            <a:normAutofit fontScale="90000"/>
          </a:bodyPr>
          <a:lstStyle/>
          <a:p>
            <a:pPr algn="l"/>
            <a:r>
              <a:rPr lang="ja-JP" altLang="en-US" sz="2000" b="1" dirty="0">
                <a:latin typeface="メイリオ" panose="020B0604030504040204" pitchFamily="50" charset="-128"/>
                <a:ea typeface="メイリオ" panose="020B0604030504040204" pitchFamily="50" charset="-128"/>
              </a:rPr>
              <a:t>夢の実現過程（時空の転換）</a:t>
            </a:r>
          </a:p>
        </p:txBody>
      </p:sp>
      <p:sp>
        <p:nvSpPr>
          <p:cNvPr id="4" name="スライド番号プレースホルダー 3"/>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2382984" y="5892780"/>
            <a:ext cx="7457704" cy="400110"/>
          </a:xfrm>
          <a:prstGeom prst="rect">
            <a:avLst/>
          </a:prstGeom>
          <a:solidFill>
            <a:srgbClr val="FFFF00"/>
          </a:solidFill>
          <a:ln w="38100">
            <a:solidFill>
              <a:srgbClr val="FF0000"/>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夢の実現は「人生目標ノート」を作ることから始めます</a:t>
            </a:r>
          </a:p>
        </p:txBody>
      </p:sp>
      <p:pic>
        <p:nvPicPr>
          <p:cNvPr id="2058" name="Picture 10" descr="9bf65ef7554ab119d5a30e870eb95d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535" y="1709704"/>
            <a:ext cx="1855807" cy="15413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クリックすると新しいウィンドウで開きます">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1518" y="1597563"/>
            <a:ext cx="1491997" cy="1765677"/>
          </a:xfrm>
          <a:prstGeom prst="rect">
            <a:avLst/>
          </a:prstGeom>
          <a:noFill/>
          <a:extLst>
            <a:ext uri="{909E8E84-426E-40DD-AFC4-6F175D3DCCD1}">
              <a14:hiddenFill xmlns:a14="http://schemas.microsoft.com/office/drawing/2010/main">
                <a:solidFill>
                  <a:srgbClr val="FFFFFF"/>
                </a:solidFill>
              </a14:hiddenFill>
            </a:ext>
          </a:extLst>
        </p:spPr>
      </p:pic>
      <p:sp>
        <p:nvSpPr>
          <p:cNvPr id="10" name="右矢印 9"/>
          <p:cNvSpPr/>
          <p:nvPr/>
        </p:nvSpPr>
        <p:spPr>
          <a:xfrm>
            <a:off x="3031997" y="2320901"/>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右矢印 10"/>
          <p:cNvSpPr/>
          <p:nvPr/>
        </p:nvSpPr>
        <p:spPr>
          <a:xfrm>
            <a:off x="5399226" y="2320901"/>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正方形/長方形 15"/>
          <p:cNvSpPr/>
          <p:nvPr/>
        </p:nvSpPr>
        <p:spPr>
          <a:xfrm>
            <a:off x="1725282" y="30759"/>
            <a:ext cx="45719" cy="374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4622" y="3780255"/>
            <a:ext cx="2609003" cy="173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右矢印 18"/>
          <p:cNvSpPr/>
          <p:nvPr/>
        </p:nvSpPr>
        <p:spPr>
          <a:xfrm rot="7259553">
            <a:off x="7747999" y="3374450"/>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9539474" y="3307191"/>
            <a:ext cx="1052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入居時</a:t>
            </a:r>
          </a:p>
        </p:txBody>
      </p:sp>
      <p:sp>
        <p:nvSpPr>
          <p:cNvPr id="21" name="テキスト ボックス 20"/>
          <p:cNvSpPr txBox="1"/>
          <p:nvPr/>
        </p:nvSpPr>
        <p:spPr>
          <a:xfrm>
            <a:off x="9539474" y="5515579"/>
            <a:ext cx="10188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４年後</a:t>
            </a:r>
          </a:p>
        </p:txBody>
      </p:sp>
      <p:sp>
        <p:nvSpPr>
          <p:cNvPr id="22" name="正方形/長方形 21"/>
          <p:cNvSpPr/>
          <p:nvPr/>
        </p:nvSpPr>
        <p:spPr>
          <a:xfrm>
            <a:off x="1649897" y="5241"/>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5206" y="1967096"/>
            <a:ext cx="4729049" cy="128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halno\Desktop\2002スクリーンセーッバー.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9304" y="3780256"/>
            <a:ext cx="3963796" cy="1739337"/>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a:xfrm>
            <a:off x="5551362" y="1063606"/>
            <a:ext cx="2105303" cy="828339"/>
          </a:xfrm>
          <a:prstGeom prst="wedgeRoundRectCallout">
            <a:avLst>
              <a:gd name="adj1" fmla="val -63636"/>
              <a:gd name="adj2" fmla="val 101894"/>
              <a:gd name="adj3" fmla="val 16667"/>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メモは</a:t>
            </a:r>
            <a:b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b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精神⇒物質世界</a:t>
            </a:r>
            <a:endPar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cs typeface="+mn-cs"/>
              </a:rPr>
              <a:t>への</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変換器です</a:t>
            </a:r>
          </a:p>
        </p:txBody>
      </p:sp>
      <p:sp>
        <p:nvSpPr>
          <p:cNvPr id="23" name="正方形/長方形 22"/>
          <p:cNvSpPr/>
          <p:nvPr/>
        </p:nvSpPr>
        <p:spPr>
          <a:xfrm>
            <a:off x="6889106" y="6541389"/>
            <a:ext cx="288524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Copyright 2019/http://msro.jp/All Rights Reserved</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a:extLst>
              <a:ext uri="{FF2B5EF4-FFF2-40B4-BE49-F238E27FC236}">
                <a16:creationId xmlns:a16="http://schemas.microsoft.com/office/drawing/2014/main" id="{90C9C137-5233-4544-AC5C-65740A5811F0}"/>
              </a:ext>
            </a:extLst>
          </p:cNvPr>
          <p:cNvSpPr/>
          <p:nvPr/>
        </p:nvSpPr>
        <p:spPr>
          <a:xfrm>
            <a:off x="159690" y="61795"/>
            <a:ext cx="45719" cy="374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正方形/長方形 27">
            <a:extLst>
              <a:ext uri="{FF2B5EF4-FFF2-40B4-BE49-F238E27FC236}">
                <a16:creationId xmlns:a16="http://schemas.microsoft.com/office/drawing/2014/main" id="{8C682795-C27B-4F9A-8CD2-9EB5FF5E63D6}"/>
              </a:ext>
            </a:extLst>
          </p:cNvPr>
          <p:cNvSpPr/>
          <p:nvPr/>
        </p:nvSpPr>
        <p:spPr>
          <a:xfrm>
            <a:off x="125896" y="935629"/>
            <a:ext cx="11810290" cy="504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0" name="吹き出し: 角を丸めた四角形 29">
            <a:extLst>
              <a:ext uri="{FF2B5EF4-FFF2-40B4-BE49-F238E27FC236}">
                <a16:creationId xmlns:a16="http://schemas.microsoft.com/office/drawing/2014/main" id="{2201E0B6-E555-4F72-BFC2-B90D88B9C47C}"/>
              </a:ext>
            </a:extLst>
          </p:cNvPr>
          <p:cNvSpPr/>
          <p:nvPr/>
        </p:nvSpPr>
        <p:spPr>
          <a:xfrm>
            <a:off x="370435" y="4035977"/>
            <a:ext cx="1536004" cy="1227892"/>
          </a:xfrm>
          <a:prstGeom prst="wedgeRoundRectCallout">
            <a:avLst>
              <a:gd name="adj1" fmla="val 118003"/>
              <a:gd name="adj2" fmla="val -4676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ＭＳ Ｐゴシック" panose="020B0600070205080204" pitchFamily="50" charset="-128"/>
                <a:cs typeface="+mn-cs"/>
              </a:rPr>
              <a:t>NAVI</a:t>
            </a:r>
            <a:r>
              <a:rPr kumimoji="1" lang="ja-JP" altLang="en-US" sz="11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ＭＳ Ｐゴシック" panose="020B0600070205080204" pitchFamily="50" charset="-128"/>
                <a:cs typeface="+mn-cs"/>
              </a:rPr>
              <a:t>（夢の実現）</a:t>
            </a:r>
            <a:endParaRPr kumimoji="1" lang="en-US" altLang="ja-JP" sz="11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ＭＳ Ｐゴシック" panose="020B0600070205080204" pitchFamily="50" charset="-128"/>
                <a:cs typeface="+mn-cs"/>
              </a:rPr>
              <a:t>私は、団地の近くに一軒家が欲しかったが、団地が後から立ち上がった！</a:t>
            </a:r>
            <a:endParaRPr kumimoji="1" lang="ja-JP" altLang="en-US" sz="11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タイトル 1">
            <a:extLst>
              <a:ext uri="{FF2B5EF4-FFF2-40B4-BE49-F238E27FC236}">
                <a16:creationId xmlns:a16="http://schemas.microsoft.com/office/drawing/2014/main" id="{052C991A-9D76-43A9-130F-CC0A94A04006}"/>
              </a:ext>
            </a:extLst>
          </p:cNvPr>
          <p:cNvSpPr txBox="1">
            <a:spLocks/>
          </p:cNvSpPr>
          <p:nvPr/>
        </p:nvSpPr>
        <p:spPr>
          <a:xfrm>
            <a:off x="-1" y="17603"/>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おまけ１：夢の実現過程</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80725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304" y="762172"/>
            <a:ext cx="6017828" cy="413977"/>
          </a:xfrm>
        </p:spPr>
        <p:txBody>
          <a:bodyPr>
            <a:normAutofit fontScale="90000"/>
          </a:bodyPr>
          <a:lstStyle/>
          <a:p>
            <a:pPr algn="l"/>
            <a:r>
              <a:rPr lang="ja-JP" altLang="en-US" sz="2000" b="1" dirty="0">
                <a:latin typeface="メイリオ" panose="020B0604030504040204" pitchFamily="50" charset="-128"/>
                <a:ea typeface="メイリオ" panose="020B0604030504040204" pitchFamily="50" charset="-128"/>
              </a:rPr>
              <a:t>過去を書換え、未来を決定づける（因果関係の転換）</a:t>
            </a:r>
          </a:p>
        </p:txBody>
      </p:sp>
      <p:sp>
        <p:nvSpPr>
          <p:cNvPr id="4" name="スライド番号プレースホルダー 3"/>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8" name="図 7" descr="ランプ が含まれている画像&#10;&#10;自動的に生成された説明">
            <a:extLst>
              <a:ext uri="{FF2B5EF4-FFF2-40B4-BE49-F238E27FC236}">
                <a16:creationId xmlns:a16="http://schemas.microsoft.com/office/drawing/2014/main" id="{A41875AA-E196-4FED-AF7B-12210AC89C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63568" y="2402717"/>
            <a:ext cx="2202320" cy="1658373"/>
          </a:xfrm>
          <a:prstGeom prst="rect">
            <a:avLst/>
          </a:prstGeom>
        </p:spPr>
      </p:pic>
      <p:pic>
        <p:nvPicPr>
          <p:cNvPr id="24" name="図 23" descr="ランプ が含まれている画像&#10;&#10;自動的に生成された説明">
            <a:extLst>
              <a:ext uri="{FF2B5EF4-FFF2-40B4-BE49-F238E27FC236}">
                <a16:creationId xmlns:a16="http://schemas.microsoft.com/office/drawing/2014/main" id="{8A084355-C842-4283-BCAB-C35292B2E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785574" y="-46315"/>
            <a:ext cx="4917380" cy="7088444"/>
          </a:xfrm>
          <a:prstGeom prst="rect">
            <a:avLst/>
          </a:prstGeom>
        </p:spPr>
      </p:pic>
      <p:sp>
        <p:nvSpPr>
          <p:cNvPr id="13" name="楕円 12">
            <a:extLst>
              <a:ext uri="{FF2B5EF4-FFF2-40B4-BE49-F238E27FC236}">
                <a16:creationId xmlns:a16="http://schemas.microsoft.com/office/drawing/2014/main" id="{C68C1085-8942-409E-81CB-7991774EE0B4}"/>
              </a:ext>
            </a:extLst>
          </p:cNvPr>
          <p:cNvSpPr/>
          <p:nvPr/>
        </p:nvSpPr>
        <p:spPr>
          <a:xfrm>
            <a:off x="8252211" y="1524000"/>
            <a:ext cx="2204249" cy="3810000"/>
          </a:xfrm>
          <a:prstGeom prst="ellipse">
            <a:avLst/>
          </a:prstGeom>
          <a:solidFill>
            <a:schemeClr val="accent3">
              <a:lumMod val="40000"/>
              <a:lumOff val="60000"/>
            </a:schemeClr>
          </a:solidFill>
          <a:ln>
            <a:solidFill>
              <a:srgbClr val="3DC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フローチャート: 直接アクセス記憶 8">
            <a:extLst>
              <a:ext uri="{FF2B5EF4-FFF2-40B4-BE49-F238E27FC236}">
                <a16:creationId xmlns:a16="http://schemas.microsoft.com/office/drawing/2014/main" id="{F84E0008-743E-4DEC-8704-2A84417E3A83}"/>
              </a:ext>
            </a:extLst>
          </p:cNvPr>
          <p:cNvSpPr/>
          <p:nvPr/>
        </p:nvSpPr>
        <p:spPr>
          <a:xfrm>
            <a:off x="3330385" y="2724241"/>
            <a:ext cx="771685" cy="1137920"/>
          </a:xfrm>
          <a:prstGeom prst="flowChartMagneticDrum">
            <a:avLst/>
          </a:prstGeom>
          <a:solidFill>
            <a:srgbClr val="E3FCA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楕円 13">
            <a:extLst>
              <a:ext uri="{FF2B5EF4-FFF2-40B4-BE49-F238E27FC236}">
                <a16:creationId xmlns:a16="http://schemas.microsoft.com/office/drawing/2014/main" id="{698D92FB-40DA-46D7-8EA2-F287DBA8DCA7}"/>
              </a:ext>
            </a:extLst>
          </p:cNvPr>
          <p:cNvSpPr/>
          <p:nvPr/>
        </p:nvSpPr>
        <p:spPr>
          <a:xfrm>
            <a:off x="7023780" y="3106761"/>
            <a:ext cx="838085" cy="143288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生きている自分が</a:t>
            </a:r>
            <a:endParaRPr kumimoji="1" lang="en-US" altLang="ja-JP" sz="1600" b="1"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見える</a:t>
            </a:r>
            <a:endParaRPr kumimoji="1" lang="en-US" altLang="ja-JP" sz="1600" b="1"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25" name="楕円 24">
            <a:extLst>
              <a:ext uri="{FF2B5EF4-FFF2-40B4-BE49-F238E27FC236}">
                <a16:creationId xmlns:a16="http://schemas.microsoft.com/office/drawing/2014/main" id="{1059CB62-8754-4F62-8A63-32A416794DD8}"/>
              </a:ext>
            </a:extLst>
          </p:cNvPr>
          <p:cNvSpPr/>
          <p:nvPr/>
        </p:nvSpPr>
        <p:spPr>
          <a:xfrm>
            <a:off x="8707137" y="1703614"/>
            <a:ext cx="1335830" cy="17253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a:t>
            </a:r>
            <a:r>
              <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100</a:t>
            </a: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歳</a:t>
            </a:r>
          </a:p>
        </p:txBody>
      </p:sp>
      <p:cxnSp>
        <p:nvCxnSpPr>
          <p:cNvPr id="16" name="直線コネクタ 15">
            <a:extLst>
              <a:ext uri="{FF2B5EF4-FFF2-40B4-BE49-F238E27FC236}">
                <a16:creationId xmlns:a16="http://schemas.microsoft.com/office/drawing/2014/main" id="{AFFA463D-0415-4457-AA58-5A99FE20EE39}"/>
              </a:ext>
            </a:extLst>
          </p:cNvPr>
          <p:cNvCxnSpPr>
            <a:cxnSpLocks/>
            <a:stCxn id="14" idx="0"/>
            <a:endCxn id="9" idx="4"/>
          </p:cNvCxnSpPr>
          <p:nvPr/>
        </p:nvCxnSpPr>
        <p:spPr>
          <a:xfrm flipH="1">
            <a:off x="4102070" y="3106761"/>
            <a:ext cx="3340753" cy="186441"/>
          </a:xfrm>
          <a:prstGeom prst="line">
            <a:avLst/>
          </a:prstGeom>
          <a:ln w="38100">
            <a:solidFill>
              <a:schemeClr val="bg1">
                <a:lumMod val="65000"/>
              </a:schemeClr>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AFB1615-3A89-45EF-AAB3-88B55C6D668A}"/>
              </a:ext>
            </a:extLst>
          </p:cNvPr>
          <p:cNvSpPr txBox="1"/>
          <p:nvPr/>
        </p:nvSpPr>
        <p:spPr>
          <a:xfrm>
            <a:off x="1856716" y="1514828"/>
            <a:ext cx="497370"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過去</a:t>
            </a:r>
          </a:p>
        </p:txBody>
      </p:sp>
      <p:sp>
        <p:nvSpPr>
          <p:cNvPr id="30" name="テキスト ボックス 29">
            <a:extLst>
              <a:ext uri="{FF2B5EF4-FFF2-40B4-BE49-F238E27FC236}">
                <a16:creationId xmlns:a16="http://schemas.microsoft.com/office/drawing/2014/main" id="{D7CFE918-DEA7-4D2A-803B-495607382417}"/>
              </a:ext>
            </a:extLst>
          </p:cNvPr>
          <p:cNvSpPr txBox="1"/>
          <p:nvPr/>
        </p:nvSpPr>
        <p:spPr>
          <a:xfrm>
            <a:off x="10162237" y="1556530"/>
            <a:ext cx="497370"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未来</a:t>
            </a:r>
          </a:p>
        </p:txBody>
      </p:sp>
      <p:sp>
        <p:nvSpPr>
          <p:cNvPr id="31" name="テキスト ボックス 30">
            <a:extLst>
              <a:ext uri="{FF2B5EF4-FFF2-40B4-BE49-F238E27FC236}">
                <a16:creationId xmlns:a16="http://schemas.microsoft.com/office/drawing/2014/main" id="{E1C116C9-B97C-4D3B-82FE-BE94F63A0E19}"/>
              </a:ext>
            </a:extLst>
          </p:cNvPr>
          <p:cNvSpPr txBox="1"/>
          <p:nvPr/>
        </p:nvSpPr>
        <p:spPr>
          <a:xfrm>
            <a:off x="3440898" y="1556530"/>
            <a:ext cx="497370"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現在</a:t>
            </a:r>
          </a:p>
        </p:txBody>
      </p:sp>
      <p:pic>
        <p:nvPicPr>
          <p:cNvPr id="2060" name="Picture 12" descr="クリックすると新しいウィンドウで開きます">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400" y="2836652"/>
            <a:ext cx="695869" cy="823514"/>
          </a:xfrm>
          <a:prstGeom prst="rect">
            <a:avLst/>
          </a:prstGeom>
          <a:noFill/>
          <a:extLst>
            <a:ext uri="{909E8E84-426E-40DD-AFC4-6F175D3DCCD1}">
              <a14:hiddenFill xmlns:a14="http://schemas.microsoft.com/office/drawing/2010/main">
                <a:solidFill>
                  <a:srgbClr val="FFFFFF"/>
                </a:solidFill>
              </a14:hiddenFill>
            </a:ext>
          </a:extLst>
        </p:spPr>
      </p:pic>
      <p:sp>
        <p:nvSpPr>
          <p:cNvPr id="11" name="右矢印 10"/>
          <p:cNvSpPr/>
          <p:nvPr/>
        </p:nvSpPr>
        <p:spPr>
          <a:xfrm rot="11008533">
            <a:off x="5650553" y="3420514"/>
            <a:ext cx="564734" cy="27940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右矢印 18"/>
          <p:cNvSpPr/>
          <p:nvPr/>
        </p:nvSpPr>
        <p:spPr>
          <a:xfrm rot="10228178">
            <a:off x="7070359" y="2489467"/>
            <a:ext cx="853811" cy="414675"/>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右矢印 9"/>
          <p:cNvSpPr/>
          <p:nvPr/>
        </p:nvSpPr>
        <p:spPr>
          <a:xfrm rot="10800000">
            <a:off x="2162569" y="3106761"/>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テキスト ボックス 20"/>
          <p:cNvSpPr txBox="1"/>
          <p:nvPr/>
        </p:nvSpPr>
        <p:spPr>
          <a:xfrm>
            <a:off x="6524265" y="4677759"/>
            <a:ext cx="517657" cy="10156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年後</a:t>
            </a:r>
          </a:p>
        </p:txBody>
      </p:sp>
      <p:sp>
        <p:nvSpPr>
          <p:cNvPr id="32" name="テキスト ボックス 31">
            <a:extLst>
              <a:ext uri="{FF2B5EF4-FFF2-40B4-BE49-F238E27FC236}">
                <a16:creationId xmlns:a16="http://schemas.microsoft.com/office/drawing/2014/main" id="{2273AAC8-B446-4151-A8A8-6348E23EF921}"/>
              </a:ext>
            </a:extLst>
          </p:cNvPr>
          <p:cNvSpPr txBox="1"/>
          <p:nvPr/>
        </p:nvSpPr>
        <p:spPr>
          <a:xfrm>
            <a:off x="9138399" y="5396183"/>
            <a:ext cx="517657" cy="10156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40</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年後</a:t>
            </a:r>
          </a:p>
        </p:txBody>
      </p:sp>
      <p:sp>
        <p:nvSpPr>
          <p:cNvPr id="34" name="楕円 33">
            <a:extLst>
              <a:ext uri="{FF2B5EF4-FFF2-40B4-BE49-F238E27FC236}">
                <a16:creationId xmlns:a16="http://schemas.microsoft.com/office/drawing/2014/main" id="{DB7EA130-F5B0-4F70-A789-0E7ECBF75A55}"/>
              </a:ext>
            </a:extLst>
          </p:cNvPr>
          <p:cNvSpPr/>
          <p:nvPr/>
        </p:nvSpPr>
        <p:spPr>
          <a:xfrm>
            <a:off x="9473272" y="3510498"/>
            <a:ext cx="628262" cy="1418972"/>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安全生活</a:t>
            </a:r>
          </a:p>
        </p:txBody>
      </p:sp>
      <p:sp>
        <p:nvSpPr>
          <p:cNvPr id="35" name="楕円 34">
            <a:extLst>
              <a:ext uri="{FF2B5EF4-FFF2-40B4-BE49-F238E27FC236}">
                <a16:creationId xmlns:a16="http://schemas.microsoft.com/office/drawing/2014/main" id="{17EB474B-06D7-4F34-B5D6-B615D02464DF}"/>
              </a:ext>
            </a:extLst>
          </p:cNvPr>
          <p:cNvSpPr/>
          <p:nvPr/>
        </p:nvSpPr>
        <p:spPr>
          <a:xfrm>
            <a:off x="8626819" y="3551292"/>
            <a:ext cx="628262" cy="1418972"/>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健康生活</a:t>
            </a:r>
          </a:p>
        </p:txBody>
      </p:sp>
      <p:sp>
        <p:nvSpPr>
          <p:cNvPr id="5" name="正方形/長方形 4"/>
          <p:cNvSpPr/>
          <p:nvPr/>
        </p:nvSpPr>
        <p:spPr>
          <a:xfrm>
            <a:off x="6889106" y="6541389"/>
            <a:ext cx="288524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Copyright 2019/http://msro.jp/All Rights Reserved</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テキスト ボックス 38">
            <a:extLst>
              <a:ext uri="{FF2B5EF4-FFF2-40B4-BE49-F238E27FC236}">
                <a16:creationId xmlns:a16="http://schemas.microsoft.com/office/drawing/2014/main" id="{03CFA574-F5AD-4B5C-9787-DD0EB30E739F}"/>
              </a:ext>
            </a:extLst>
          </p:cNvPr>
          <p:cNvSpPr txBox="1"/>
          <p:nvPr/>
        </p:nvSpPr>
        <p:spPr>
          <a:xfrm>
            <a:off x="1426263" y="5963572"/>
            <a:ext cx="78288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66FF"/>
                </a:solidFill>
                <a:effectLst/>
                <a:uLnTx/>
                <a:uFillTx/>
                <a:latin typeface="HGP創英ﾌﾟﾚｾﾞﾝｽEB" panose="02020800000000000000" pitchFamily="18" charset="-128"/>
                <a:ea typeface="HGP創英ﾌﾟﾚｾﾞﾝｽEB" panose="02020800000000000000" pitchFamily="18" charset="-128"/>
                <a:cs typeface="+mn-cs"/>
              </a:rPr>
              <a:t>　今、思っていること、今していること、で未来が変わる</a:t>
            </a:r>
          </a:p>
        </p:txBody>
      </p:sp>
      <p:sp>
        <p:nvSpPr>
          <p:cNvPr id="27" name="正方形/長方形 26">
            <a:extLst>
              <a:ext uri="{FF2B5EF4-FFF2-40B4-BE49-F238E27FC236}">
                <a16:creationId xmlns:a16="http://schemas.microsoft.com/office/drawing/2014/main" id="{411355DC-98B8-47D8-81FE-CEFAB1CADA81}"/>
              </a:ext>
            </a:extLst>
          </p:cNvPr>
          <p:cNvSpPr/>
          <p:nvPr/>
        </p:nvSpPr>
        <p:spPr>
          <a:xfrm>
            <a:off x="159690" y="61795"/>
            <a:ext cx="45719" cy="374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 name="タイトル 1">
            <a:extLst>
              <a:ext uri="{FF2B5EF4-FFF2-40B4-BE49-F238E27FC236}">
                <a16:creationId xmlns:a16="http://schemas.microsoft.com/office/drawing/2014/main" id="{8FFDCC0A-22CF-ABF0-3DC9-DDD90CB0CD53}"/>
              </a:ext>
            </a:extLst>
          </p:cNvPr>
          <p:cNvSpPr txBox="1">
            <a:spLocks/>
          </p:cNvSpPr>
          <p:nvPr/>
        </p:nvSpPr>
        <p:spPr>
          <a:xfrm>
            <a:off x="-1" y="17603"/>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おまけ２：</a:t>
            </a:r>
            <a:r>
              <a:rPr kumimoji="1" lang="ja-JP" altLang="en-US" sz="3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j-cs"/>
              </a:rPr>
              <a:t>過去にも未来にも行ける</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6" name="正方形/長方形 5">
            <a:extLst>
              <a:ext uri="{FF2B5EF4-FFF2-40B4-BE49-F238E27FC236}">
                <a16:creationId xmlns:a16="http://schemas.microsoft.com/office/drawing/2014/main" id="{B09439C7-D78A-CFBE-5401-2766801D20AC}"/>
              </a:ext>
            </a:extLst>
          </p:cNvPr>
          <p:cNvSpPr/>
          <p:nvPr/>
        </p:nvSpPr>
        <p:spPr>
          <a:xfrm>
            <a:off x="147987" y="1103457"/>
            <a:ext cx="11810290" cy="504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8352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3344803"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3074" name="Picture 2" descr="クリックすると新しいウィンドウで開きます">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4316" y="255736"/>
            <a:ext cx="4347819" cy="5797091"/>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67AC53AF-1BC0-4260-95E9-EC6BAD59C60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BBCDA-8738-4D17-A8EE-1E7889E76742}" type="slidenum">
              <a:rPr kumimoji="1" lang="ja-JP" altLang="en-US" sz="1400" b="1" i="0" u="none" strike="noStrike" kern="1200" cap="none" spc="0" normalizeH="0" baseline="0" noProof="0" smtClean="0">
                <a:ln>
                  <a:noFill/>
                </a:ln>
                <a:solidFill>
                  <a:srgbClr val="4D4D4D"/>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400" b="1" i="0" u="none" strike="noStrike" kern="1200" cap="none" spc="0" normalizeH="0" baseline="0" noProof="0" dirty="0">
              <a:ln>
                <a:noFill/>
              </a:ln>
              <a:solidFill>
                <a:srgbClr val="4D4D4D"/>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E86718C0-B389-111D-A856-C973097DF3D7}"/>
              </a:ext>
            </a:extLst>
          </p:cNvPr>
          <p:cNvSpPr txBox="1"/>
          <p:nvPr/>
        </p:nvSpPr>
        <p:spPr>
          <a:xfrm>
            <a:off x="1649093" y="6202154"/>
            <a:ext cx="78288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66FF"/>
                </a:solidFill>
                <a:effectLst/>
                <a:uLnTx/>
                <a:uFillTx/>
                <a:latin typeface="HGP創英ﾌﾟﾚｾﾞﾝｽEB" panose="02020800000000000000" pitchFamily="18" charset="-128"/>
                <a:ea typeface="HGP創英ﾌﾟﾚｾﾞﾝｽEB" panose="02020800000000000000" pitchFamily="18" charset="-128"/>
                <a:cs typeface="+mn-cs"/>
              </a:rPr>
              <a:t>　右に回るか、左に回るかは、あなたしだい</a:t>
            </a:r>
          </a:p>
        </p:txBody>
      </p:sp>
    </p:spTree>
    <p:extLst>
      <p:ext uri="{BB962C8B-B14F-4D97-AF65-F5344CB8AC3E}">
        <p14:creationId xmlns:p14="http://schemas.microsoft.com/office/powerpoint/2010/main" val="259446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61EBD53-51DF-40BE-9374-4BC34EB74762}"/>
              </a:ext>
            </a:extLst>
          </p:cNvPr>
          <p:cNvSpPr>
            <a:spLocks noGrp="1"/>
          </p:cNvSpPr>
          <p:nvPr>
            <p:ph type="sldNum" sz="quarter" idx="4"/>
          </p:nvPr>
        </p:nvSpPr>
        <p:spPr>
          <a:xfrm>
            <a:off x="9982200" y="5669762"/>
            <a:ext cx="457200" cy="273844"/>
          </a:xfrm>
          <a:prstGeom prst="rect">
            <a:avLst/>
          </a:prstGeom>
        </p:spPr>
        <p:txBody>
          <a:bodyPr vert="horz" lIns="0" tIns="34290" rIns="0" bIns="0" rtlCol="0" anchor="b" anchorCtr="0"/>
          <a:lstStyle>
            <a:defPPr>
              <a:defRPr lang="ja-JP"/>
            </a:defPPr>
            <a:lvl1pPr marL="0" algn="r" defTabSz="685800" rtl="0" eaLnBrk="1" latinLnBrk="0" hangingPunct="1">
              <a:defRPr kumimoji="1" sz="1050" b="1" kern="1200" baseline="0">
                <a:solidFill>
                  <a:srgbClr val="4D4D4D"/>
                </a:solidFill>
                <a:latin typeface="メイリオ" panose="020B0604030504040204" pitchFamily="50" charset="-128"/>
                <a:ea typeface="メイリオ" panose="020B0604030504040204" pitchFamily="50" charset="-128"/>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2B4BBCDA-8738-4D17-A8EE-1E7889E76742}" type="slidenum">
              <a:rPr kumimoji="1" lang="ja-JP" altLang="en-US" sz="1050" b="1" i="0" u="none" strike="noStrike" kern="1200" cap="none" spc="0" normalizeH="0" baseline="0" noProof="0">
                <a:ln>
                  <a:noFill/>
                </a:ln>
                <a:solidFill>
                  <a:srgbClr val="4D4D4D"/>
                </a:solidFill>
                <a:effectLst/>
                <a:uLnTx/>
                <a:uFillTx/>
                <a:latin typeface="メイリオ" panose="020B0604030504040204" pitchFamily="50" charset="-128"/>
                <a:ea typeface="メイリオ" panose="020B0604030504040204" pitchFamily="50" charset="-128"/>
                <a:cs typeface="+mn-cs"/>
              </a:rPr>
              <a:pPr marL="0" marR="0" lvl="0" indent="0" algn="r" defTabSz="685800" rtl="0" eaLnBrk="1" fontAlgn="base" latinLnBrk="0" hangingPunct="1">
                <a:lnSpc>
                  <a:spcPct val="100000"/>
                </a:lnSpc>
                <a:spcBef>
                  <a:spcPct val="0"/>
                </a:spcBef>
                <a:spcAft>
                  <a:spcPct val="0"/>
                </a:spcAft>
                <a:buClrTx/>
                <a:buSzTx/>
                <a:buFontTx/>
                <a:buNone/>
                <a:tabLst/>
                <a:defRPr/>
              </a:pPr>
              <a:t>23</a:t>
            </a:fld>
            <a:endParaRPr kumimoji="1" lang="ja-JP" altLang="en-US" sz="1050" b="1" i="0" u="none" strike="noStrike" kern="1200" cap="none" spc="0" normalizeH="0" baseline="0" noProof="0" dirty="0">
              <a:ln>
                <a:noFill/>
              </a:ln>
              <a:solidFill>
                <a:srgbClr val="4D4D4D"/>
              </a:solidFill>
              <a:effectLst/>
              <a:uLnTx/>
              <a:uFillTx/>
              <a:latin typeface="メイリオ" panose="020B0604030504040204" pitchFamily="50" charset="-128"/>
              <a:ea typeface="メイリオ" panose="020B0604030504040204" pitchFamily="50" charset="-128"/>
              <a:cs typeface="+mn-cs"/>
            </a:endParaRPr>
          </a:p>
        </p:txBody>
      </p:sp>
      <p:pic>
        <p:nvPicPr>
          <p:cNvPr id="1026" name="Picture 2" descr="12462_03">
            <a:extLst>
              <a:ext uri="{FF2B5EF4-FFF2-40B4-BE49-F238E27FC236}">
                <a16:creationId xmlns:a16="http://schemas.microsoft.com/office/drawing/2014/main" id="{13ADFCF1-9385-4EFF-ADDA-5B4A669A2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1" y="1475994"/>
            <a:ext cx="6429375"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F2E3A25-7F64-47CC-A846-2862612335E4}"/>
              </a:ext>
            </a:extLst>
          </p:cNvPr>
          <p:cNvSpPr txBox="1"/>
          <p:nvPr/>
        </p:nvSpPr>
        <p:spPr>
          <a:xfrm>
            <a:off x="1955102" y="4361711"/>
            <a:ext cx="4167950" cy="2308324"/>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Doom Scrolling</a:t>
            </a: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　⇔正常性バイアス</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労災事故⇔健康安全</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暗い職場⇔快適職場</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行き詰まる職場⇔風通しの良い職場</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家庭の幸福⇔家庭の不幸</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俺は不幸のどん底⇔今日日に感謝</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
        <p:nvSpPr>
          <p:cNvPr id="6" name="テキスト ボックス 5">
            <a:extLst>
              <a:ext uri="{FF2B5EF4-FFF2-40B4-BE49-F238E27FC236}">
                <a16:creationId xmlns:a16="http://schemas.microsoft.com/office/drawing/2014/main" id="{E247904A-2DB9-4F7A-BEB2-104248B9258E}"/>
              </a:ext>
            </a:extLst>
          </p:cNvPr>
          <p:cNvSpPr txBox="1"/>
          <p:nvPr/>
        </p:nvSpPr>
        <p:spPr>
          <a:xfrm>
            <a:off x="6271450" y="4361711"/>
            <a:ext cx="4167950" cy="169277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ひどい会社⇔この会社でラッキー</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憎たらしい上司⇔尊敬できる上司</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自分は病気⇔軽い病気で感謝</a:t>
            </a: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2489890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E09551-0DDA-1409-961B-D561B5A6EEBA}"/>
              </a:ext>
            </a:extLst>
          </p:cNvPr>
          <p:cNvSpPr>
            <a:spLocks noGrp="1"/>
          </p:cNvSpPr>
          <p:nvPr>
            <p:ph type="title"/>
          </p:nvPr>
        </p:nvSpPr>
        <p:spPr/>
        <p:txBody>
          <a:bodyPr/>
          <a:lstStyle/>
          <a:p>
            <a:r>
              <a:rPr kumimoji="1" lang="ja-JP" altLang="en-US" dirty="0"/>
              <a:t>おわり</a:t>
            </a:r>
          </a:p>
        </p:txBody>
      </p:sp>
      <p:sp>
        <p:nvSpPr>
          <p:cNvPr id="3" name="コンテンツ プレースホルダー 2">
            <a:extLst>
              <a:ext uri="{FF2B5EF4-FFF2-40B4-BE49-F238E27FC236}">
                <a16:creationId xmlns:a16="http://schemas.microsoft.com/office/drawing/2014/main" id="{80CF8D14-DA0A-9767-BC49-5C16A05C988D}"/>
              </a:ext>
            </a:extLst>
          </p:cNvPr>
          <p:cNvSpPr>
            <a:spLocks noGrp="1"/>
          </p:cNvSpPr>
          <p:nvPr>
            <p:ph idx="1"/>
          </p:nvPr>
        </p:nvSpPr>
        <p:spPr/>
        <p:txBody>
          <a:bodyPr>
            <a:normAutofit lnSpcReduction="10000"/>
          </a:bodyPr>
          <a:lstStyle/>
          <a:p>
            <a:r>
              <a:rPr kumimoji="1" lang="ja-JP" altLang="en-US" dirty="0"/>
              <a:t>ご清聴ありがとうございました</a:t>
            </a:r>
            <a:endParaRPr kumimoji="1"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dirty="0"/>
              <a:t>　　　　　　　　　　　　　　　　　　</a:t>
            </a:r>
            <a:r>
              <a:rPr kumimoji="1" lang="ja-JP" altLang="en-US" sz="1800" dirty="0"/>
              <a:t>松井産業労働コンサルタント事務所</a:t>
            </a:r>
            <a:endParaRPr kumimoji="1" lang="en-US" altLang="ja-JP" sz="1800" dirty="0"/>
          </a:p>
          <a:p>
            <a:pPr marL="0" indent="0">
              <a:buNone/>
            </a:pPr>
            <a:r>
              <a:rPr kumimoji="1" lang="ja-JP" altLang="en-US" sz="1800" dirty="0"/>
              <a:t>　　　　　　　　　　　　　　　　　　　　　　　　　　　　　　　　　　　　　代表　松井玄考</a:t>
            </a:r>
          </a:p>
        </p:txBody>
      </p:sp>
    </p:spTree>
    <p:extLst>
      <p:ext uri="{BB962C8B-B14F-4D97-AF65-F5344CB8AC3E}">
        <p14:creationId xmlns:p14="http://schemas.microsoft.com/office/powerpoint/2010/main" val="3689013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B60D379B-1C83-2F0F-B7B3-50BCF428E94E}"/>
              </a:ext>
            </a:extLst>
          </p:cNvPr>
          <p:cNvGraphicFramePr>
            <a:graphicFrameLocks noGrp="1"/>
          </p:cNvGraphicFramePr>
          <p:nvPr>
            <p:ph idx="1"/>
          </p:nvPr>
        </p:nvGraphicFramePr>
        <p:xfrm>
          <a:off x="838200" y="597559"/>
          <a:ext cx="10515597" cy="6127752"/>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88741283"/>
                    </a:ext>
                  </a:extLst>
                </a:gridCol>
                <a:gridCol w="3505199">
                  <a:extLst>
                    <a:ext uri="{9D8B030D-6E8A-4147-A177-3AD203B41FA5}">
                      <a16:colId xmlns:a16="http://schemas.microsoft.com/office/drawing/2014/main" val="2061190865"/>
                    </a:ext>
                  </a:extLst>
                </a:gridCol>
                <a:gridCol w="3505199">
                  <a:extLst>
                    <a:ext uri="{9D8B030D-6E8A-4147-A177-3AD203B41FA5}">
                      <a16:colId xmlns:a16="http://schemas.microsoft.com/office/drawing/2014/main" val="3031201632"/>
                    </a:ext>
                  </a:extLst>
                </a:gridCol>
              </a:tblGrid>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785778155"/>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836792959"/>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367278330"/>
                  </a:ext>
                </a:extLst>
              </a:tr>
            </a:tbl>
          </a:graphicData>
        </a:graphic>
      </p:graphicFrame>
      <p:sp>
        <p:nvSpPr>
          <p:cNvPr id="6" name="テキスト ボックス 5">
            <a:extLst>
              <a:ext uri="{FF2B5EF4-FFF2-40B4-BE49-F238E27FC236}">
                <a16:creationId xmlns:a16="http://schemas.microsoft.com/office/drawing/2014/main" id="{250AAE66-5C2B-14D4-9D7B-820161F21210}"/>
              </a:ext>
            </a:extLst>
          </p:cNvPr>
          <p:cNvSpPr txBox="1"/>
          <p:nvPr/>
        </p:nvSpPr>
        <p:spPr>
          <a:xfrm>
            <a:off x="8342142" y="914400"/>
            <a:ext cx="2546252" cy="1508105"/>
          </a:xfrm>
          <a:prstGeom prst="rect">
            <a:avLst/>
          </a:prstGeom>
          <a:noFill/>
        </p:spPr>
        <p:txBody>
          <a:bodyPr wrap="square" rtlCol="0">
            <a:spAutoFit/>
          </a:bodyPr>
          <a:lstStyle/>
          <a:p>
            <a:r>
              <a:rPr kumimoji="1" lang="ja-JP" altLang="en-US" sz="2000" b="1" dirty="0">
                <a:latin typeface="+mj-lt"/>
              </a:rPr>
              <a:t>会社の状況</a:t>
            </a:r>
            <a:endParaRPr kumimoji="1" lang="en-US" altLang="ja-JP" sz="2000" b="1" dirty="0">
              <a:latin typeface="+mj-lt"/>
            </a:endParaRPr>
          </a:p>
          <a:p>
            <a:r>
              <a:rPr lang="ja-JP" altLang="en-US" dirty="0"/>
              <a:t>１社長</a:t>
            </a:r>
            <a:endParaRPr lang="en-US" altLang="ja-JP" dirty="0"/>
          </a:p>
          <a:p>
            <a:r>
              <a:rPr kumimoji="1" lang="ja-JP" altLang="en-US" dirty="0"/>
              <a:t>２事業実績</a:t>
            </a:r>
            <a:endParaRPr kumimoji="1" lang="en-US" altLang="ja-JP" dirty="0"/>
          </a:p>
          <a:p>
            <a:r>
              <a:rPr lang="ja-JP" altLang="en-US" dirty="0"/>
              <a:t>３将来性</a:t>
            </a:r>
            <a:endParaRPr lang="en-US" altLang="ja-JP" dirty="0"/>
          </a:p>
          <a:p>
            <a:r>
              <a:rPr kumimoji="1" lang="ja-JP" altLang="en-US" dirty="0"/>
              <a:t>４立ち位置</a:t>
            </a:r>
          </a:p>
        </p:txBody>
      </p:sp>
      <p:sp>
        <p:nvSpPr>
          <p:cNvPr id="7" name="テキスト ボックス 6">
            <a:extLst>
              <a:ext uri="{FF2B5EF4-FFF2-40B4-BE49-F238E27FC236}">
                <a16:creationId xmlns:a16="http://schemas.microsoft.com/office/drawing/2014/main" id="{601B7853-8C84-7C66-D56E-4C29C8FE1E8F}"/>
              </a:ext>
            </a:extLst>
          </p:cNvPr>
          <p:cNvSpPr txBox="1"/>
          <p:nvPr/>
        </p:nvSpPr>
        <p:spPr>
          <a:xfrm>
            <a:off x="8342142" y="4963551"/>
            <a:ext cx="2546252" cy="1508105"/>
          </a:xfrm>
          <a:prstGeom prst="rect">
            <a:avLst/>
          </a:prstGeom>
          <a:noFill/>
        </p:spPr>
        <p:txBody>
          <a:bodyPr wrap="square" rtlCol="0">
            <a:spAutoFit/>
          </a:bodyPr>
          <a:lstStyle/>
          <a:p>
            <a:r>
              <a:rPr kumimoji="1" lang="ja-JP" altLang="en-US" sz="2000" b="1" dirty="0">
                <a:latin typeface="+mj-lt"/>
              </a:rPr>
              <a:t>社会の情勢</a:t>
            </a:r>
            <a:endParaRPr kumimoji="1" lang="en-US" altLang="ja-JP" sz="2000" b="1" dirty="0">
              <a:latin typeface="+mj-lt"/>
            </a:endParaRPr>
          </a:p>
          <a:p>
            <a:r>
              <a:rPr lang="ja-JP" altLang="en-US" dirty="0"/>
              <a:t>１国際情勢</a:t>
            </a:r>
            <a:endParaRPr lang="en-US" altLang="ja-JP" dirty="0"/>
          </a:p>
          <a:p>
            <a:r>
              <a:rPr kumimoji="1" lang="ja-JP" altLang="en-US" dirty="0"/>
              <a:t>２国内情勢</a:t>
            </a:r>
            <a:endParaRPr kumimoji="1" lang="en-US" altLang="ja-JP" dirty="0"/>
          </a:p>
          <a:p>
            <a:r>
              <a:rPr lang="ja-JP" altLang="en-US" dirty="0"/>
              <a:t>３未来予測</a:t>
            </a:r>
            <a:endParaRPr lang="en-US" altLang="ja-JP" dirty="0"/>
          </a:p>
          <a:p>
            <a:r>
              <a:rPr kumimoji="1" lang="ja-JP" altLang="en-US" dirty="0"/>
              <a:t>４会社との整合性</a:t>
            </a:r>
          </a:p>
        </p:txBody>
      </p:sp>
      <p:sp>
        <p:nvSpPr>
          <p:cNvPr id="8" name="テキスト ボックス 7">
            <a:extLst>
              <a:ext uri="{FF2B5EF4-FFF2-40B4-BE49-F238E27FC236}">
                <a16:creationId xmlns:a16="http://schemas.microsoft.com/office/drawing/2014/main" id="{393860CF-4088-033B-0EF0-2E43EFC8D2DE}"/>
              </a:ext>
            </a:extLst>
          </p:cNvPr>
          <p:cNvSpPr txBox="1"/>
          <p:nvPr/>
        </p:nvSpPr>
        <p:spPr>
          <a:xfrm>
            <a:off x="1446628" y="914399"/>
            <a:ext cx="2546252" cy="1508105"/>
          </a:xfrm>
          <a:prstGeom prst="rect">
            <a:avLst/>
          </a:prstGeom>
          <a:noFill/>
        </p:spPr>
        <p:txBody>
          <a:bodyPr wrap="square" rtlCol="0">
            <a:spAutoFit/>
          </a:bodyPr>
          <a:lstStyle/>
          <a:p>
            <a:r>
              <a:rPr kumimoji="1" lang="ja-JP" altLang="en-US" sz="2000" b="1" dirty="0">
                <a:latin typeface="+mj-lt"/>
              </a:rPr>
              <a:t>上司の分析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４自分との相違点</a:t>
            </a:r>
          </a:p>
        </p:txBody>
      </p:sp>
      <p:sp>
        <p:nvSpPr>
          <p:cNvPr id="9" name="テキスト ボックス 8">
            <a:extLst>
              <a:ext uri="{FF2B5EF4-FFF2-40B4-BE49-F238E27FC236}">
                <a16:creationId xmlns:a16="http://schemas.microsoft.com/office/drawing/2014/main" id="{C3E2812E-C161-E5DB-1667-F3123E8A2718}"/>
              </a:ext>
            </a:extLst>
          </p:cNvPr>
          <p:cNvSpPr txBox="1"/>
          <p:nvPr/>
        </p:nvSpPr>
        <p:spPr>
          <a:xfrm>
            <a:off x="1287195" y="4963551"/>
            <a:ext cx="2546252" cy="1508105"/>
          </a:xfrm>
          <a:prstGeom prst="rect">
            <a:avLst/>
          </a:prstGeom>
          <a:noFill/>
        </p:spPr>
        <p:txBody>
          <a:bodyPr wrap="square" rtlCol="0">
            <a:spAutoFit/>
          </a:bodyPr>
          <a:lstStyle/>
          <a:p>
            <a:r>
              <a:rPr lang="ja-JP" altLang="en-US" sz="2000" b="1" dirty="0">
                <a:latin typeface="+mj-lt"/>
              </a:rPr>
              <a:t>自分</a:t>
            </a:r>
            <a:r>
              <a:rPr kumimoji="1" lang="ja-JP" altLang="en-US" sz="2000" b="1" dirty="0">
                <a:latin typeface="+mj-lt"/>
              </a:rPr>
              <a:t>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a:t>
            </a:r>
            <a:r>
              <a:rPr lang="ja-JP" altLang="en-US" dirty="0"/>
              <a:t>身体的精神的強度</a:t>
            </a:r>
            <a:endParaRPr kumimoji="1" lang="ja-JP" altLang="en-US" dirty="0"/>
          </a:p>
        </p:txBody>
      </p:sp>
      <p:sp>
        <p:nvSpPr>
          <p:cNvPr id="10" name="テキスト ボックス 9">
            <a:extLst>
              <a:ext uri="{FF2B5EF4-FFF2-40B4-BE49-F238E27FC236}">
                <a16:creationId xmlns:a16="http://schemas.microsoft.com/office/drawing/2014/main" id="{AE6D7E16-ED71-CD55-8CA0-9D6A6864AF7B}"/>
              </a:ext>
            </a:extLst>
          </p:cNvPr>
          <p:cNvSpPr txBox="1"/>
          <p:nvPr/>
        </p:nvSpPr>
        <p:spPr>
          <a:xfrm>
            <a:off x="4933454" y="914399"/>
            <a:ext cx="2546252" cy="1508105"/>
          </a:xfrm>
          <a:prstGeom prst="rect">
            <a:avLst/>
          </a:prstGeom>
          <a:noFill/>
        </p:spPr>
        <p:txBody>
          <a:bodyPr wrap="square" rtlCol="0">
            <a:spAutoFit/>
          </a:bodyPr>
          <a:lstStyle/>
          <a:p>
            <a:r>
              <a:rPr lang="ja-JP" altLang="en-US" sz="2000" b="1" dirty="0">
                <a:latin typeface="+mj-lt"/>
              </a:rPr>
              <a:t>仕事の量的</a:t>
            </a:r>
            <a:r>
              <a:rPr kumimoji="1" lang="ja-JP" altLang="en-US" sz="2000" b="1" dirty="0">
                <a:latin typeface="+mj-lt"/>
              </a:rPr>
              <a:t>分析</a:t>
            </a:r>
            <a:endParaRPr kumimoji="1" lang="en-US" altLang="ja-JP" sz="2000" b="1" dirty="0">
              <a:latin typeface="+mj-lt"/>
            </a:endParaRPr>
          </a:p>
          <a:p>
            <a:r>
              <a:rPr lang="ja-JP" altLang="en-US" dirty="0"/>
              <a:t>１人手不足</a:t>
            </a:r>
            <a:endParaRPr lang="en-US" altLang="ja-JP" dirty="0"/>
          </a:p>
          <a:p>
            <a:r>
              <a:rPr kumimoji="1" lang="ja-JP" altLang="en-US" dirty="0"/>
              <a:t>２高齢化・機械化対応</a:t>
            </a:r>
            <a:endParaRPr kumimoji="1" lang="en-US" altLang="ja-JP" dirty="0"/>
          </a:p>
          <a:p>
            <a:r>
              <a:rPr lang="ja-JP" altLang="en-US" dirty="0"/>
              <a:t>３元請けの重圧</a:t>
            </a:r>
            <a:endParaRPr lang="en-US" altLang="ja-JP" dirty="0"/>
          </a:p>
          <a:p>
            <a:r>
              <a:rPr kumimoji="1" lang="ja-JP" altLang="en-US" dirty="0"/>
              <a:t>４改善の見込み</a:t>
            </a:r>
          </a:p>
        </p:txBody>
      </p:sp>
      <p:sp>
        <p:nvSpPr>
          <p:cNvPr id="11" name="テキスト ボックス 10">
            <a:extLst>
              <a:ext uri="{FF2B5EF4-FFF2-40B4-BE49-F238E27FC236}">
                <a16:creationId xmlns:a16="http://schemas.microsoft.com/office/drawing/2014/main" id="{5F5EE790-56EB-868F-9561-1CAA9DE15E23}"/>
              </a:ext>
            </a:extLst>
          </p:cNvPr>
          <p:cNvSpPr txBox="1"/>
          <p:nvPr/>
        </p:nvSpPr>
        <p:spPr>
          <a:xfrm>
            <a:off x="4933454" y="4963551"/>
            <a:ext cx="2546252" cy="1508105"/>
          </a:xfrm>
          <a:prstGeom prst="rect">
            <a:avLst/>
          </a:prstGeom>
          <a:noFill/>
        </p:spPr>
        <p:txBody>
          <a:bodyPr wrap="square" rtlCol="0">
            <a:spAutoFit/>
          </a:bodyPr>
          <a:lstStyle/>
          <a:p>
            <a:r>
              <a:rPr kumimoji="1" lang="ja-JP" altLang="en-US" sz="2000" b="1" dirty="0">
                <a:latin typeface="+mj-lt"/>
              </a:rPr>
              <a:t>自己の夢分析</a:t>
            </a:r>
            <a:endParaRPr kumimoji="1" lang="en-US" altLang="ja-JP" sz="2000" b="1" dirty="0">
              <a:latin typeface="+mj-lt"/>
            </a:endParaRPr>
          </a:p>
          <a:p>
            <a:r>
              <a:rPr lang="ja-JP" altLang="en-US" dirty="0"/>
              <a:t>１会社の夢</a:t>
            </a:r>
            <a:endParaRPr lang="en-US" altLang="ja-JP" dirty="0"/>
          </a:p>
          <a:p>
            <a:r>
              <a:rPr kumimoji="1" lang="ja-JP" altLang="en-US" dirty="0"/>
              <a:t>２未来社会との一致</a:t>
            </a:r>
            <a:endParaRPr kumimoji="1" lang="en-US" altLang="ja-JP" dirty="0"/>
          </a:p>
          <a:p>
            <a:r>
              <a:rPr lang="ja-JP" altLang="en-US" dirty="0"/>
              <a:t>３情熱の持続性</a:t>
            </a:r>
            <a:endParaRPr lang="en-US" altLang="ja-JP" dirty="0"/>
          </a:p>
          <a:p>
            <a:r>
              <a:rPr kumimoji="1" lang="ja-JP" altLang="en-US" dirty="0"/>
              <a:t>４社内での自己実現</a:t>
            </a:r>
          </a:p>
        </p:txBody>
      </p:sp>
      <p:sp>
        <p:nvSpPr>
          <p:cNvPr id="12" name="テキスト ボックス 11">
            <a:extLst>
              <a:ext uri="{FF2B5EF4-FFF2-40B4-BE49-F238E27FC236}">
                <a16:creationId xmlns:a16="http://schemas.microsoft.com/office/drawing/2014/main" id="{7B8E15A8-06BC-B354-5575-F0B26EC0CFDA}"/>
              </a:ext>
            </a:extLst>
          </p:cNvPr>
          <p:cNvSpPr txBox="1"/>
          <p:nvPr/>
        </p:nvSpPr>
        <p:spPr>
          <a:xfrm>
            <a:off x="1446628" y="3005916"/>
            <a:ext cx="2546252" cy="1508105"/>
          </a:xfrm>
          <a:prstGeom prst="rect">
            <a:avLst/>
          </a:prstGeom>
          <a:noFill/>
        </p:spPr>
        <p:txBody>
          <a:bodyPr wrap="square" rtlCol="0">
            <a:spAutoFit/>
          </a:bodyPr>
          <a:lstStyle/>
          <a:p>
            <a:r>
              <a:rPr kumimoji="1" lang="ja-JP" altLang="en-US" sz="2000" b="1" dirty="0">
                <a:latin typeface="+mj-lt"/>
              </a:rPr>
              <a:t>職場の周囲との相性</a:t>
            </a:r>
            <a:endParaRPr kumimoji="1" lang="en-US" altLang="ja-JP" sz="2000" b="1" dirty="0">
              <a:latin typeface="+mj-lt"/>
            </a:endParaRPr>
          </a:p>
          <a:p>
            <a:r>
              <a:rPr lang="ja-JP" altLang="en-US" dirty="0"/>
              <a:t>１協調性の度合い</a:t>
            </a:r>
            <a:endParaRPr lang="en-US" altLang="ja-JP" dirty="0"/>
          </a:p>
          <a:p>
            <a:r>
              <a:rPr kumimoji="1" lang="ja-JP" altLang="en-US" dirty="0"/>
              <a:t>２</a:t>
            </a:r>
            <a:r>
              <a:rPr lang="ja-JP" altLang="en-US" dirty="0"/>
              <a:t>権力勾配の強さ</a:t>
            </a:r>
            <a:endParaRPr kumimoji="1" lang="en-US" altLang="ja-JP" dirty="0"/>
          </a:p>
          <a:p>
            <a:r>
              <a:rPr lang="ja-JP" altLang="en-US" dirty="0"/>
              <a:t>３仕事の精度要求</a:t>
            </a:r>
            <a:endParaRPr lang="en-US" altLang="ja-JP" dirty="0"/>
          </a:p>
          <a:p>
            <a:r>
              <a:rPr kumimoji="1" lang="ja-JP" altLang="en-US" dirty="0"/>
              <a:t>４</a:t>
            </a:r>
            <a:r>
              <a:rPr lang="ja-JP" altLang="en-US" dirty="0"/>
              <a:t>仕事の速度要求</a:t>
            </a:r>
            <a:endParaRPr kumimoji="1" lang="ja-JP" altLang="en-US" dirty="0"/>
          </a:p>
        </p:txBody>
      </p:sp>
      <p:sp>
        <p:nvSpPr>
          <p:cNvPr id="13" name="テキスト ボックス 12">
            <a:extLst>
              <a:ext uri="{FF2B5EF4-FFF2-40B4-BE49-F238E27FC236}">
                <a16:creationId xmlns:a16="http://schemas.microsoft.com/office/drawing/2014/main" id="{CB726C71-0712-B7EA-65EE-2135972C8F14}"/>
              </a:ext>
            </a:extLst>
          </p:cNvPr>
          <p:cNvSpPr txBox="1"/>
          <p:nvPr/>
        </p:nvSpPr>
        <p:spPr>
          <a:xfrm>
            <a:off x="8342142" y="2938975"/>
            <a:ext cx="2546252" cy="1508105"/>
          </a:xfrm>
          <a:prstGeom prst="rect">
            <a:avLst/>
          </a:prstGeom>
          <a:noFill/>
        </p:spPr>
        <p:txBody>
          <a:bodyPr wrap="square" rtlCol="0">
            <a:spAutoFit/>
          </a:bodyPr>
          <a:lstStyle/>
          <a:p>
            <a:r>
              <a:rPr kumimoji="1" lang="ja-JP" altLang="en-US" sz="2000" b="1" dirty="0">
                <a:latin typeface="+mj-lt"/>
              </a:rPr>
              <a:t>未来性</a:t>
            </a:r>
            <a:endParaRPr kumimoji="1" lang="en-US" altLang="ja-JP" sz="2000" b="1" dirty="0">
              <a:latin typeface="+mj-lt"/>
            </a:endParaRPr>
          </a:p>
          <a:p>
            <a:r>
              <a:rPr lang="ja-JP" altLang="en-US" dirty="0"/>
              <a:t>１社会ベクトル</a:t>
            </a:r>
            <a:endParaRPr lang="en-US" altLang="ja-JP" dirty="0"/>
          </a:p>
          <a:p>
            <a:r>
              <a:rPr kumimoji="1" lang="ja-JP" altLang="en-US" dirty="0"/>
              <a:t>２競争力</a:t>
            </a:r>
            <a:endParaRPr kumimoji="1" lang="en-US" altLang="ja-JP" dirty="0"/>
          </a:p>
          <a:p>
            <a:r>
              <a:rPr lang="ja-JP" altLang="en-US" dirty="0"/>
              <a:t>３リスクヘッジ</a:t>
            </a:r>
            <a:endParaRPr lang="en-US" altLang="ja-JP" dirty="0"/>
          </a:p>
          <a:p>
            <a:r>
              <a:rPr kumimoji="1" lang="ja-JP" altLang="en-US" dirty="0"/>
              <a:t>４社会との修正可能性</a:t>
            </a:r>
          </a:p>
        </p:txBody>
      </p:sp>
      <p:sp>
        <p:nvSpPr>
          <p:cNvPr id="3" name="タイトル 1">
            <a:extLst>
              <a:ext uri="{FF2B5EF4-FFF2-40B4-BE49-F238E27FC236}">
                <a16:creationId xmlns:a16="http://schemas.microsoft.com/office/drawing/2014/main" id="{718DE5B0-B800-8DBA-1889-10F2D25664DB}"/>
              </a:ext>
            </a:extLst>
          </p:cNvPr>
          <p:cNvSpPr txBox="1">
            <a:spLocks/>
          </p:cNvSpPr>
          <p:nvPr/>
        </p:nvSpPr>
        <p:spPr>
          <a:xfrm>
            <a:off x="0" y="-30366"/>
            <a:ext cx="12192000" cy="553052"/>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solidFill>
                  <a:schemeClr val="bg1"/>
                </a:solidFill>
                <a:latin typeface="+mn-ea"/>
              </a:rPr>
              <a:t>　　</a:t>
            </a:r>
            <a:r>
              <a:rPr lang="ja-JP" altLang="en-US" sz="2800" b="1" dirty="0">
                <a:solidFill>
                  <a:schemeClr val="bg1"/>
                </a:solidFill>
                <a:latin typeface="+mn-ea"/>
              </a:rPr>
              <a:t>上司との上手な関係を築く目的・目標達成シート　</a:t>
            </a:r>
          </a:p>
        </p:txBody>
      </p:sp>
      <p:pic>
        <p:nvPicPr>
          <p:cNvPr id="16" name="図 15">
            <a:extLst>
              <a:ext uri="{FF2B5EF4-FFF2-40B4-BE49-F238E27FC236}">
                <a16:creationId xmlns:a16="http://schemas.microsoft.com/office/drawing/2014/main" id="{F55E7539-C289-235D-7206-DB283DB11804}"/>
              </a:ext>
            </a:extLst>
          </p:cNvPr>
          <p:cNvPicPr>
            <a:picLocks noChangeAspect="1"/>
          </p:cNvPicPr>
          <p:nvPr/>
        </p:nvPicPr>
        <p:blipFill>
          <a:blip r:embed="rId3"/>
          <a:stretch>
            <a:fillRect/>
          </a:stretch>
        </p:blipFill>
        <p:spPr>
          <a:xfrm>
            <a:off x="5554877" y="3224444"/>
            <a:ext cx="1303405" cy="1251268"/>
          </a:xfrm>
          <a:prstGeom prst="rect">
            <a:avLst/>
          </a:prstGeom>
        </p:spPr>
      </p:pic>
      <p:sp>
        <p:nvSpPr>
          <p:cNvPr id="17" name="正方形/長方形 16">
            <a:extLst>
              <a:ext uri="{FF2B5EF4-FFF2-40B4-BE49-F238E27FC236}">
                <a16:creationId xmlns:a16="http://schemas.microsoft.com/office/drawing/2014/main" id="{2E2CD32B-756C-FCDB-3347-5E8D5CBA4B7B}"/>
              </a:ext>
            </a:extLst>
          </p:cNvPr>
          <p:cNvSpPr/>
          <p:nvPr/>
        </p:nvSpPr>
        <p:spPr>
          <a:xfrm>
            <a:off x="4543446" y="2687861"/>
            <a:ext cx="591808" cy="7278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01D0C17-9275-ECB6-955A-B352A37B0419}"/>
              </a:ext>
            </a:extLst>
          </p:cNvPr>
          <p:cNvSpPr txBox="1"/>
          <p:nvPr/>
        </p:nvSpPr>
        <p:spPr>
          <a:xfrm>
            <a:off x="5245325" y="2754309"/>
            <a:ext cx="2546252" cy="369332"/>
          </a:xfrm>
          <a:prstGeom prst="rect">
            <a:avLst/>
          </a:prstGeom>
          <a:solidFill>
            <a:srgbClr val="FFFF00"/>
          </a:solidFill>
          <a:ln>
            <a:solidFill>
              <a:srgbClr val="FF0000"/>
            </a:solidFill>
          </a:ln>
        </p:spPr>
        <p:txBody>
          <a:bodyPr wrap="square" rtlCol="0">
            <a:spAutoFit/>
          </a:bodyPr>
          <a:lstStyle/>
          <a:p>
            <a:r>
              <a:rPr lang="ja-JP" altLang="en-US" b="1" dirty="0"/>
              <a:t>職場の良好な人間関係</a:t>
            </a:r>
          </a:p>
        </p:txBody>
      </p:sp>
      <p:sp>
        <p:nvSpPr>
          <p:cNvPr id="19" name="矢印: 右 18">
            <a:extLst>
              <a:ext uri="{FF2B5EF4-FFF2-40B4-BE49-F238E27FC236}">
                <a16:creationId xmlns:a16="http://schemas.microsoft.com/office/drawing/2014/main" id="{F674A8F1-B430-C357-0C43-2FD9ED132D52}"/>
              </a:ext>
            </a:extLst>
          </p:cNvPr>
          <p:cNvSpPr/>
          <p:nvPr/>
        </p:nvSpPr>
        <p:spPr>
          <a:xfrm rot="7681813">
            <a:off x="4162301" y="4508927"/>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E07081ED-9011-4A9A-CC4A-F0F202158D91}"/>
              </a:ext>
            </a:extLst>
          </p:cNvPr>
          <p:cNvSpPr/>
          <p:nvPr/>
        </p:nvSpPr>
        <p:spPr>
          <a:xfrm rot="18502157">
            <a:off x="7719673" y="244021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A6F369EB-C4A9-837C-4162-C438D57D8A8E}"/>
              </a:ext>
            </a:extLst>
          </p:cNvPr>
          <p:cNvSpPr/>
          <p:nvPr/>
        </p:nvSpPr>
        <p:spPr>
          <a:xfrm>
            <a:off x="7758737" y="3499780"/>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1BB99F44-8CE2-A305-91CF-EE018C32FA94}"/>
              </a:ext>
            </a:extLst>
          </p:cNvPr>
          <p:cNvSpPr/>
          <p:nvPr/>
        </p:nvSpPr>
        <p:spPr>
          <a:xfrm rot="2373620">
            <a:off x="7720355" y="452310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D175BDB7-F218-8213-A752-76F42D53DC71}"/>
              </a:ext>
            </a:extLst>
          </p:cNvPr>
          <p:cNvSpPr/>
          <p:nvPr/>
        </p:nvSpPr>
        <p:spPr>
          <a:xfrm rot="16200000">
            <a:off x="5935200" y="2387262"/>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3257C36E-272B-64D2-6D52-76F4DF3A022F}"/>
              </a:ext>
            </a:extLst>
          </p:cNvPr>
          <p:cNvSpPr/>
          <p:nvPr/>
        </p:nvSpPr>
        <p:spPr>
          <a:xfrm rot="13444507">
            <a:off x="4161357" y="2444827"/>
            <a:ext cx="269603" cy="31406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E1D7E63E-D858-351F-71ED-70EF2691A23A}"/>
              </a:ext>
            </a:extLst>
          </p:cNvPr>
          <p:cNvSpPr/>
          <p:nvPr/>
        </p:nvSpPr>
        <p:spPr>
          <a:xfrm rot="5169543">
            <a:off x="5941604" y="4541083"/>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1B59E7E-92AE-8938-9194-2A3538601BAA}"/>
              </a:ext>
            </a:extLst>
          </p:cNvPr>
          <p:cNvSpPr/>
          <p:nvPr/>
        </p:nvSpPr>
        <p:spPr>
          <a:xfrm>
            <a:off x="4412503" y="3479323"/>
            <a:ext cx="906194" cy="40345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目的</a:t>
            </a:r>
          </a:p>
        </p:txBody>
      </p:sp>
      <p:sp>
        <p:nvSpPr>
          <p:cNvPr id="27" name="楕円 26">
            <a:extLst>
              <a:ext uri="{FF2B5EF4-FFF2-40B4-BE49-F238E27FC236}">
                <a16:creationId xmlns:a16="http://schemas.microsoft.com/office/drawing/2014/main" id="{C94570CA-74C6-9C54-B061-072B665F8BBA}"/>
              </a:ext>
            </a:extLst>
          </p:cNvPr>
          <p:cNvSpPr/>
          <p:nvPr/>
        </p:nvSpPr>
        <p:spPr>
          <a:xfrm>
            <a:off x="540434" y="702647"/>
            <a:ext cx="906194" cy="403451"/>
          </a:xfrm>
          <a:prstGeom prst="ellipse">
            <a:avLst/>
          </a:prstGeom>
          <a:solidFill>
            <a:schemeClr val="accent1">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目標</a:t>
            </a:r>
          </a:p>
        </p:txBody>
      </p:sp>
    </p:spTree>
    <p:extLst>
      <p:ext uri="{BB962C8B-B14F-4D97-AF65-F5344CB8AC3E}">
        <p14:creationId xmlns:p14="http://schemas.microsoft.com/office/powerpoint/2010/main" val="285534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D97B0BF8-A305-AD5A-58D0-023E71235642}"/>
              </a:ext>
            </a:extLst>
          </p:cNvPr>
          <p:cNvSpPr txBox="1">
            <a:spLocks/>
          </p:cNvSpPr>
          <p:nvPr/>
        </p:nvSpPr>
        <p:spPr>
          <a:xfrm>
            <a:off x="0" y="-30366"/>
            <a:ext cx="12192000" cy="553052"/>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a:solidFill>
                  <a:schemeClr val="bg1"/>
                </a:solidFill>
                <a:latin typeface="+mn-ea"/>
              </a:rPr>
              <a:t>　　</a:t>
            </a:r>
            <a:r>
              <a:rPr lang="ja-JP" altLang="en-US" sz="2800" b="1">
                <a:solidFill>
                  <a:schemeClr val="bg1"/>
                </a:solidFill>
                <a:latin typeface="+mn-ea"/>
              </a:rPr>
              <a:t>上司との上手な関係を築く目的・目標達成シート　</a:t>
            </a:r>
            <a:endParaRPr lang="ja-JP" altLang="en-US" sz="2800" b="1" dirty="0">
              <a:solidFill>
                <a:schemeClr val="bg1"/>
              </a:solidFill>
              <a:latin typeface="+mn-ea"/>
            </a:endParaRPr>
          </a:p>
        </p:txBody>
      </p:sp>
      <p:sp>
        <p:nvSpPr>
          <p:cNvPr id="29" name="テキスト ボックス 28">
            <a:extLst>
              <a:ext uri="{FF2B5EF4-FFF2-40B4-BE49-F238E27FC236}">
                <a16:creationId xmlns:a16="http://schemas.microsoft.com/office/drawing/2014/main" id="{0FA2CDD2-A1B5-4802-FF64-A9C0E7BE549A}"/>
              </a:ext>
            </a:extLst>
          </p:cNvPr>
          <p:cNvSpPr txBox="1"/>
          <p:nvPr/>
        </p:nvSpPr>
        <p:spPr>
          <a:xfrm>
            <a:off x="3389620" y="3791044"/>
            <a:ext cx="1006982" cy="338554"/>
          </a:xfrm>
          <a:prstGeom prst="rect">
            <a:avLst/>
          </a:prstGeom>
          <a:noFill/>
        </p:spPr>
        <p:txBody>
          <a:bodyPr wrap="square">
            <a:spAutoFit/>
          </a:bodyPr>
          <a:lstStyle/>
          <a:p>
            <a:r>
              <a:rPr lang="ja-JP" altLang="en-US" sz="1600" b="1" dirty="0">
                <a:latin typeface="+mj-lt"/>
              </a:rPr>
              <a:t>社会情勢</a:t>
            </a:r>
            <a:endParaRPr kumimoji="1" lang="en-US" altLang="ja-JP" sz="1600" b="1" dirty="0">
              <a:latin typeface="+mj-lt"/>
            </a:endParaRPr>
          </a:p>
        </p:txBody>
      </p:sp>
      <p:grpSp>
        <p:nvGrpSpPr>
          <p:cNvPr id="45" name="グループ化 44">
            <a:extLst>
              <a:ext uri="{FF2B5EF4-FFF2-40B4-BE49-F238E27FC236}">
                <a16:creationId xmlns:a16="http://schemas.microsoft.com/office/drawing/2014/main" id="{66B6D6D5-6606-C633-FF3A-F2F3410EC149}"/>
              </a:ext>
            </a:extLst>
          </p:cNvPr>
          <p:cNvGrpSpPr/>
          <p:nvPr/>
        </p:nvGrpSpPr>
        <p:grpSpPr>
          <a:xfrm>
            <a:off x="821782" y="2865111"/>
            <a:ext cx="11302581" cy="3701966"/>
            <a:chOff x="705713" y="1276350"/>
            <a:chExt cx="11302581" cy="3701966"/>
          </a:xfrm>
        </p:grpSpPr>
        <p:cxnSp>
          <p:nvCxnSpPr>
            <p:cNvPr id="42" name="直線矢印コネクタ 41">
              <a:extLst>
                <a:ext uri="{FF2B5EF4-FFF2-40B4-BE49-F238E27FC236}">
                  <a16:creationId xmlns:a16="http://schemas.microsoft.com/office/drawing/2014/main" id="{3847088B-6532-90C1-68AC-B9EED5C4DA9E}"/>
                </a:ext>
              </a:extLst>
            </p:cNvPr>
            <p:cNvCxnSpPr>
              <a:cxnSpLocks/>
            </p:cNvCxnSpPr>
            <p:nvPr/>
          </p:nvCxnSpPr>
          <p:spPr>
            <a:xfrm>
              <a:off x="705713" y="1314450"/>
              <a:ext cx="1130258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DB133E74-45C3-F1FB-78B7-D3E2719AC0F4}"/>
                </a:ext>
              </a:extLst>
            </p:cNvPr>
            <p:cNvCxnSpPr>
              <a:cxnSpLocks/>
            </p:cNvCxnSpPr>
            <p:nvPr/>
          </p:nvCxnSpPr>
          <p:spPr>
            <a:xfrm>
              <a:off x="705713" y="1276350"/>
              <a:ext cx="0" cy="37019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3D0FCE61-B687-46CC-9A1D-4FA24D8975B8}"/>
              </a:ext>
            </a:extLst>
          </p:cNvPr>
          <p:cNvGrpSpPr/>
          <p:nvPr/>
        </p:nvGrpSpPr>
        <p:grpSpPr>
          <a:xfrm>
            <a:off x="1062853" y="1417070"/>
            <a:ext cx="3973469" cy="3490460"/>
            <a:chOff x="1062853" y="1417070"/>
            <a:chExt cx="3973469" cy="3490460"/>
          </a:xfrm>
        </p:grpSpPr>
        <p:grpSp>
          <p:nvGrpSpPr>
            <p:cNvPr id="36" name="グループ化 35">
              <a:extLst>
                <a:ext uri="{FF2B5EF4-FFF2-40B4-BE49-F238E27FC236}">
                  <a16:creationId xmlns:a16="http://schemas.microsoft.com/office/drawing/2014/main" id="{EDA9E8D0-1A5A-53E1-A1F2-FD16175FAF8A}"/>
                </a:ext>
              </a:extLst>
            </p:cNvPr>
            <p:cNvGrpSpPr/>
            <p:nvPr/>
          </p:nvGrpSpPr>
          <p:grpSpPr>
            <a:xfrm>
              <a:off x="1062853" y="1417070"/>
              <a:ext cx="3973469" cy="3490460"/>
              <a:chOff x="1062853" y="1417070"/>
              <a:chExt cx="3973469" cy="3490460"/>
            </a:xfrm>
          </p:grpSpPr>
          <mc:AlternateContent xmlns:mc="http://schemas.openxmlformats.org/markup-compatibility/2006">
            <mc:Choice xmlns:am3d="http://schemas.microsoft.com/office/drawing/2017/model3d" Requires="am3d">
              <p:graphicFrame>
                <p:nvGraphicFramePr>
                  <p:cNvPr id="6" name="3D モデル 5" descr="マグネット式ホワイトボードとマーカー">
                    <a:extLst>
                      <a:ext uri="{FF2B5EF4-FFF2-40B4-BE49-F238E27FC236}">
                        <a16:creationId xmlns:a16="http://schemas.microsoft.com/office/drawing/2014/main" id="{BDEC5063-921A-A1D8-44CE-13929C6E25B6}"/>
                      </a:ext>
                    </a:extLst>
                  </p:cNvPr>
                  <p:cNvGraphicFramePr>
                    <a:graphicFrameLocks noChangeAspect="1"/>
                  </p:cNvGraphicFramePr>
                  <p:nvPr>
                    <p:extLst>
                      <p:ext uri="{D42A27DB-BD31-4B8C-83A1-F6EECF244321}">
                        <p14:modId xmlns:p14="http://schemas.microsoft.com/office/powerpoint/2010/main" val="456745297"/>
                      </p:ext>
                    </p:extLst>
                  </p:nvPr>
                </p:nvGraphicFramePr>
                <p:xfrm>
                  <a:off x="1062853" y="1417070"/>
                  <a:ext cx="3973469" cy="3490460"/>
                </p:xfrm>
                <a:graphic>
                  <a:graphicData uri="http://schemas.microsoft.com/office/drawing/2017/model3d">
                    <am3d:model3d r:embed="rId3">
                      <am3d:spPr>
                        <a:xfrm>
                          <a:off x="0" y="0"/>
                          <a:ext cx="3973469" cy="3490460"/>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45074" ay="1955339" az="24280"/>
                        <am3d:postTrans dx="0" dy="0" dz="0"/>
                      </am3d:trans>
                      <am3d:raster rName="Office3DRenderer" rVer="16.0.8326">
                        <am3d:blip r:embed="rId4"/>
                      </am3d:raster>
                      <am3d:objViewport viewportSz="52215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モデル 5" descr="マグネット式ホワイトボードとマーカー">
                    <a:extLst>
                      <a:ext uri="{FF2B5EF4-FFF2-40B4-BE49-F238E27FC236}">
                        <a16:creationId xmlns:a16="http://schemas.microsoft.com/office/drawing/2014/main" id="{BDEC5063-921A-A1D8-44CE-13929C6E25B6}"/>
                      </a:ext>
                    </a:extLst>
                  </p:cNvPr>
                  <p:cNvPicPr>
                    <a:picLocks noGrp="1" noRot="1" noChangeAspect="1" noMove="1" noResize="1" noEditPoints="1" noAdjustHandles="1" noChangeArrowheads="1" noChangeShapeType="1" noCrop="1"/>
                  </p:cNvPicPr>
                  <p:nvPr/>
                </p:nvPicPr>
                <p:blipFill>
                  <a:blip r:embed="rId4"/>
                  <a:stretch>
                    <a:fillRect/>
                  </a:stretch>
                </p:blipFill>
                <p:spPr>
                  <a:xfrm>
                    <a:off x="1062853" y="1417070"/>
                    <a:ext cx="3973469" cy="3490460"/>
                  </a:xfrm>
                  <a:prstGeom prst="rect">
                    <a:avLst/>
                  </a:prstGeom>
                </p:spPr>
              </p:pic>
            </mc:Fallback>
          </mc:AlternateContent>
          <p:cxnSp>
            <p:nvCxnSpPr>
              <p:cNvPr id="8" name="直線コネクタ 7">
                <a:extLst>
                  <a:ext uri="{FF2B5EF4-FFF2-40B4-BE49-F238E27FC236}">
                    <a16:creationId xmlns:a16="http://schemas.microsoft.com/office/drawing/2014/main" id="{B1E8CE84-ABDC-B0DD-9D53-312E557167A7}"/>
                  </a:ext>
                </a:extLst>
              </p:cNvPr>
              <p:cNvCxnSpPr/>
              <p:nvPr/>
            </p:nvCxnSpPr>
            <p:spPr>
              <a:xfrm>
                <a:off x="2228850" y="1676400"/>
                <a:ext cx="0" cy="302895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1B267F96-EFAF-95AC-98CC-AE96931BEDB2}"/>
                  </a:ext>
                </a:extLst>
              </p:cNvPr>
              <p:cNvCxnSpPr>
                <a:cxnSpLocks/>
              </p:cNvCxnSpPr>
              <p:nvPr/>
            </p:nvCxnSpPr>
            <p:spPr>
              <a:xfrm>
                <a:off x="3371850" y="1771650"/>
                <a:ext cx="0" cy="270510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421B1893-158B-BDBA-AD87-394C2FB09384}"/>
                  </a:ext>
                </a:extLst>
              </p:cNvPr>
              <p:cNvCxnSpPr>
                <a:cxnSpLocks/>
              </p:cNvCxnSpPr>
              <p:nvPr/>
            </p:nvCxnSpPr>
            <p:spPr>
              <a:xfrm flipH="1" flipV="1">
                <a:off x="1062853" y="2419350"/>
                <a:ext cx="3333749" cy="30480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B6B8810D-69C5-F885-466F-C6E288005948}"/>
                  </a:ext>
                </a:extLst>
              </p:cNvPr>
              <p:cNvCxnSpPr>
                <a:cxnSpLocks/>
              </p:cNvCxnSpPr>
              <p:nvPr/>
            </p:nvCxnSpPr>
            <p:spPr>
              <a:xfrm flipH="1">
                <a:off x="1062853" y="3518410"/>
                <a:ext cx="3333749" cy="20802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62B30EA9-1B9A-6A42-8399-BAFCF38204A5}"/>
                  </a:ext>
                </a:extLst>
              </p:cNvPr>
              <p:cNvSpPr txBox="1"/>
              <p:nvPr/>
            </p:nvSpPr>
            <p:spPr>
              <a:xfrm>
                <a:off x="1062853" y="1896723"/>
                <a:ext cx="1377173" cy="338554"/>
              </a:xfrm>
              <a:prstGeom prst="rect">
                <a:avLst/>
              </a:prstGeom>
              <a:noFill/>
            </p:spPr>
            <p:txBody>
              <a:bodyPr wrap="square">
                <a:spAutoFit/>
              </a:bodyPr>
              <a:lstStyle/>
              <a:p>
                <a:r>
                  <a:rPr kumimoji="1" lang="ja-JP" altLang="en-US" sz="1600" b="1" dirty="0">
                    <a:latin typeface="+mj-lt"/>
                  </a:rPr>
                  <a:t>上司の分析</a:t>
                </a:r>
                <a:endParaRPr kumimoji="1" lang="en-US" altLang="ja-JP" sz="1600" b="1" dirty="0">
                  <a:latin typeface="+mj-lt"/>
                </a:endParaRPr>
              </a:p>
            </p:txBody>
          </p:sp>
          <p:sp>
            <p:nvSpPr>
              <p:cNvPr id="23" name="テキスト ボックス 22">
                <a:extLst>
                  <a:ext uri="{FF2B5EF4-FFF2-40B4-BE49-F238E27FC236}">
                    <a16:creationId xmlns:a16="http://schemas.microsoft.com/office/drawing/2014/main" id="{8AE9527A-0B6D-F1DA-0A0D-1452DFB71ADC}"/>
                  </a:ext>
                </a:extLst>
              </p:cNvPr>
              <p:cNvSpPr txBox="1"/>
              <p:nvPr/>
            </p:nvSpPr>
            <p:spPr>
              <a:xfrm>
                <a:off x="2217351" y="1997813"/>
                <a:ext cx="1377174" cy="338554"/>
              </a:xfrm>
              <a:prstGeom prst="rect">
                <a:avLst/>
              </a:prstGeom>
              <a:noFill/>
            </p:spPr>
            <p:txBody>
              <a:bodyPr wrap="square">
                <a:spAutoFit/>
              </a:bodyPr>
              <a:lstStyle/>
              <a:p>
                <a:r>
                  <a:rPr lang="ja-JP" altLang="en-US" sz="1600" b="1" dirty="0">
                    <a:latin typeface="+mj-lt"/>
                  </a:rPr>
                  <a:t>仕事の</a:t>
                </a:r>
                <a:r>
                  <a:rPr kumimoji="1" lang="ja-JP" altLang="en-US" sz="1600" b="1" dirty="0">
                    <a:latin typeface="+mj-lt"/>
                  </a:rPr>
                  <a:t>分析</a:t>
                </a:r>
                <a:endParaRPr kumimoji="1" lang="en-US" altLang="ja-JP" sz="1600" b="1" dirty="0">
                  <a:latin typeface="+mj-lt"/>
                </a:endParaRPr>
              </a:p>
            </p:txBody>
          </p:sp>
          <p:sp>
            <p:nvSpPr>
              <p:cNvPr id="24" name="テキスト ボックス 23">
                <a:extLst>
                  <a:ext uri="{FF2B5EF4-FFF2-40B4-BE49-F238E27FC236}">
                    <a16:creationId xmlns:a16="http://schemas.microsoft.com/office/drawing/2014/main" id="{9952B888-569B-3E94-6F40-A3A870652BDD}"/>
                  </a:ext>
                </a:extLst>
              </p:cNvPr>
              <p:cNvSpPr txBox="1"/>
              <p:nvPr/>
            </p:nvSpPr>
            <p:spPr>
              <a:xfrm>
                <a:off x="2240350" y="2714929"/>
                <a:ext cx="1131495" cy="338554"/>
              </a:xfrm>
              <a:prstGeom prst="rect">
                <a:avLst/>
              </a:prstGeom>
              <a:solidFill>
                <a:srgbClr val="FFFF00"/>
              </a:solidFill>
              <a:ln>
                <a:solidFill>
                  <a:srgbClr val="FF0000"/>
                </a:solidFill>
              </a:ln>
            </p:spPr>
            <p:txBody>
              <a:bodyPr wrap="square" rtlCol="0">
                <a:spAutoFit/>
              </a:bodyPr>
              <a:lstStyle/>
              <a:p>
                <a:r>
                  <a:rPr lang="ja-JP" altLang="en-US" sz="1600" b="1" dirty="0"/>
                  <a:t>人間関係</a:t>
                </a:r>
              </a:p>
            </p:txBody>
          </p:sp>
          <p:pic>
            <p:nvPicPr>
              <p:cNvPr id="25" name="図 24">
                <a:extLst>
                  <a:ext uri="{FF2B5EF4-FFF2-40B4-BE49-F238E27FC236}">
                    <a16:creationId xmlns:a16="http://schemas.microsoft.com/office/drawing/2014/main" id="{6B0782FE-3D33-2ACF-6017-7369CAFFABFC}"/>
                  </a:ext>
                </a:extLst>
              </p:cNvPr>
              <p:cNvPicPr>
                <a:picLocks noChangeAspect="1"/>
              </p:cNvPicPr>
              <p:nvPr/>
            </p:nvPicPr>
            <p:blipFill>
              <a:blip r:embed="rId5"/>
              <a:stretch>
                <a:fillRect/>
              </a:stretch>
            </p:blipFill>
            <p:spPr>
              <a:xfrm>
                <a:off x="2455129" y="2925834"/>
                <a:ext cx="690443" cy="661406"/>
              </a:xfrm>
              <a:prstGeom prst="rect">
                <a:avLst/>
              </a:prstGeom>
            </p:spPr>
          </p:pic>
          <p:sp>
            <p:nvSpPr>
              <p:cNvPr id="27" name="テキスト ボックス 26">
                <a:extLst>
                  <a:ext uri="{FF2B5EF4-FFF2-40B4-BE49-F238E27FC236}">
                    <a16:creationId xmlns:a16="http://schemas.microsoft.com/office/drawing/2014/main" id="{BE21AA1D-10C8-58FB-3009-98B1BD6F0377}"/>
                  </a:ext>
                </a:extLst>
              </p:cNvPr>
              <p:cNvSpPr txBox="1"/>
              <p:nvPr/>
            </p:nvSpPr>
            <p:spPr>
              <a:xfrm>
                <a:off x="3302008" y="2059309"/>
                <a:ext cx="1377174" cy="338554"/>
              </a:xfrm>
              <a:prstGeom prst="rect">
                <a:avLst/>
              </a:prstGeom>
              <a:noFill/>
            </p:spPr>
            <p:txBody>
              <a:bodyPr wrap="square">
                <a:spAutoFit/>
              </a:bodyPr>
              <a:lstStyle/>
              <a:p>
                <a:r>
                  <a:rPr lang="ja-JP" altLang="en-US" sz="1600" b="1" dirty="0">
                    <a:latin typeface="+mj-lt"/>
                  </a:rPr>
                  <a:t>会社の状況</a:t>
                </a:r>
                <a:endParaRPr kumimoji="1" lang="en-US" altLang="ja-JP" sz="1600" b="1" dirty="0">
                  <a:latin typeface="+mj-lt"/>
                </a:endParaRPr>
              </a:p>
            </p:txBody>
          </p:sp>
          <p:sp>
            <p:nvSpPr>
              <p:cNvPr id="28" name="テキスト ボックス 27">
                <a:extLst>
                  <a:ext uri="{FF2B5EF4-FFF2-40B4-BE49-F238E27FC236}">
                    <a16:creationId xmlns:a16="http://schemas.microsoft.com/office/drawing/2014/main" id="{549FFE85-8C60-AAD3-AF96-A822EE1AD512}"/>
                  </a:ext>
                </a:extLst>
              </p:cNvPr>
              <p:cNvSpPr txBox="1"/>
              <p:nvPr/>
            </p:nvSpPr>
            <p:spPr>
              <a:xfrm>
                <a:off x="3431756" y="2976146"/>
                <a:ext cx="875019" cy="338554"/>
              </a:xfrm>
              <a:prstGeom prst="rect">
                <a:avLst/>
              </a:prstGeom>
              <a:noFill/>
            </p:spPr>
            <p:txBody>
              <a:bodyPr wrap="square">
                <a:spAutoFit/>
              </a:bodyPr>
              <a:lstStyle/>
              <a:p>
                <a:r>
                  <a:rPr lang="ja-JP" altLang="en-US" sz="1600" b="1" dirty="0">
                    <a:latin typeface="+mj-lt"/>
                  </a:rPr>
                  <a:t>未来性</a:t>
                </a:r>
                <a:endParaRPr kumimoji="1" lang="en-US" altLang="ja-JP" sz="1600" b="1" dirty="0">
                  <a:latin typeface="+mj-lt"/>
                </a:endParaRPr>
              </a:p>
            </p:txBody>
          </p:sp>
          <p:sp>
            <p:nvSpPr>
              <p:cNvPr id="30" name="テキスト ボックス 29">
                <a:extLst>
                  <a:ext uri="{FF2B5EF4-FFF2-40B4-BE49-F238E27FC236}">
                    <a16:creationId xmlns:a16="http://schemas.microsoft.com/office/drawing/2014/main" id="{E0539167-EAEB-F301-3DBD-85ABC8CCF613}"/>
                  </a:ext>
                </a:extLst>
              </p:cNvPr>
              <p:cNvSpPr txBox="1"/>
              <p:nvPr/>
            </p:nvSpPr>
            <p:spPr>
              <a:xfrm>
                <a:off x="1088697" y="2946520"/>
                <a:ext cx="1377173" cy="338554"/>
              </a:xfrm>
              <a:prstGeom prst="rect">
                <a:avLst/>
              </a:prstGeom>
              <a:noFill/>
            </p:spPr>
            <p:txBody>
              <a:bodyPr wrap="square">
                <a:spAutoFit/>
              </a:bodyPr>
              <a:lstStyle/>
              <a:p>
                <a:r>
                  <a:rPr lang="ja-JP" altLang="en-US" sz="1600" b="1" dirty="0">
                    <a:latin typeface="+mj-lt"/>
                  </a:rPr>
                  <a:t>職場</a:t>
                </a:r>
                <a:r>
                  <a:rPr kumimoji="1" lang="ja-JP" altLang="en-US" sz="1600" b="1" dirty="0">
                    <a:latin typeface="+mj-lt"/>
                  </a:rPr>
                  <a:t>の相性</a:t>
                </a:r>
                <a:endParaRPr kumimoji="1" lang="en-US" altLang="ja-JP" sz="1600" b="1" dirty="0">
                  <a:latin typeface="+mj-lt"/>
                </a:endParaRPr>
              </a:p>
            </p:txBody>
          </p:sp>
          <p:sp>
            <p:nvSpPr>
              <p:cNvPr id="31" name="テキスト ボックス 30">
                <a:extLst>
                  <a:ext uri="{FF2B5EF4-FFF2-40B4-BE49-F238E27FC236}">
                    <a16:creationId xmlns:a16="http://schemas.microsoft.com/office/drawing/2014/main" id="{333C019A-EF7F-9EF7-6691-8C1B688CE1CB}"/>
                  </a:ext>
                </a:extLst>
              </p:cNvPr>
              <p:cNvSpPr txBox="1"/>
              <p:nvPr/>
            </p:nvSpPr>
            <p:spPr>
              <a:xfrm>
                <a:off x="1147473" y="4032334"/>
                <a:ext cx="1377173" cy="338554"/>
              </a:xfrm>
              <a:prstGeom prst="rect">
                <a:avLst/>
              </a:prstGeom>
              <a:noFill/>
            </p:spPr>
            <p:txBody>
              <a:bodyPr wrap="square">
                <a:spAutoFit/>
              </a:bodyPr>
              <a:lstStyle/>
              <a:p>
                <a:r>
                  <a:rPr kumimoji="1" lang="ja-JP" altLang="en-US" sz="1600" b="1" dirty="0">
                    <a:latin typeface="+mj-lt"/>
                  </a:rPr>
                  <a:t>自分の分析</a:t>
                </a:r>
                <a:endParaRPr kumimoji="1" lang="en-US" altLang="ja-JP" sz="1600" b="1" dirty="0">
                  <a:latin typeface="+mj-lt"/>
                </a:endParaRPr>
              </a:p>
            </p:txBody>
          </p:sp>
          <p:sp>
            <p:nvSpPr>
              <p:cNvPr id="32" name="テキスト ボックス 31">
                <a:extLst>
                  <a:ext uri="{FF2B5EF4-FFF2-40B4-BE49-F238E27FC236}">
                    <a16:creationId xmlns:a16="http://schemas.microsoft.com/office/drawing/2014/main" id="{0321264F-1F01-20EA-0493-C4AAD484DE6C}"/>
                  </a:ext>
                </a:extLst>
              </p:cNvPr>
              <p:cNvSpPr txBox="1"/>
              <p:nvPr/>
            </p:nvSpPr>
            <p:spPr>
              <a:xfrm>
                <a:off x="2373788" y="3959766"/>
                <a:ext cx="1046328" cy="338554"/>
              </a:xfrm>
              <a:prstGeom prst="rect">
                <a:avLst/>
              </a:prstGeom>
              <a:noFill/>
            </p:spPr>
            <p:txBody>
              <a:bodyPr wrap="square">
                <a:spAutoFit/>
              </a:bodyPr>
              <a:lstStyle/>
              <a:p>
                <a:r>
                  <a:rPr lang="ja-JP" altLang="en-US" sz="1600" b="1" dirty="0">
                    <a:latin typeface="+mj-lt"/>
                  </a:rPr>
                  <a:t>夢の</a:t>
                </a:r>
                <a:r>
                  <a:rPr kumimoji="1" lang="ja-JP" altLang="en-US" sz="1600" b="1" dirty="0">
                    <a:latin typeface="+mj-lt"/>
                  </a:rPr>
                  <a:t>分析</a:t>
                </a:r>
                <a:endParaRPr kumimoji="1" lang="en-US" altLang="ja-JP" sz="1600" b="1" dirty="0">
                  <a:latin typeface="+mj-lt"/>
                </a:endParaRPr>
              </a:p>
            </p:txBody>
          </p:sp>
        </p:grpSp>
        <p:sp>
          <p:nvSpPr>
            <p:cNvPr id="46" name="テキスト ボックス 45">
              <a:extLst>
                <a:ext uri="{FF2B5EF4-FFF2-40B4-BE49-F238E27FC236}">
                  <a16:creationId xmlns:a16="http://schemas.microsoft.com/office/drawing/2014/main" id="{D27232DA-E434-B1D1-5CB1-71248990B6CF}"/>
                </a:ext>
              </a:extLst>
            </p:cNvPr>
            <p:cNvSpPr txBox="1"/>
            <p:nvPr/>
          </p:nvSpPr>
          <p:spPr>
            <a:xfrm>
              <a:off x="3369004" y="3838155"/>
              <a:ext cx="1143000" cy="338554"/>
            </a:xfrm>
            <a:prstGeom prst="rect">
              <a:avLst/>
            </a:prstGeom>
            <a:noFill/>
          </p:spPr>
          <p:txBody>
            <a:bodyPr wrap="square" rtlCol="0">
              <a:spAutoFit/>
            </a:bodyPr>
            <a:lstStyle/>
            <a:p>
              <a:r>
                <a:rPr kumimoji="1" lang="ja-JP" altLang="en-US" sz="1600" b="1" dirty="0"/>
                <a:t>社会情勢</a:t>
              </a:r>
            </a:p>
          </p:txBody>
        </p:sp>
      </p:grpSp>
      <mc:AlternateContent xmlns:mc="http://schemas.openxmlformats.org/markup-compatibility/2006">
        <mc:Choice xmlns:am3d="http://schemas.microsoft.com/office/drawing/2017/model3d" Requires="am3d">
          <p:graphicFrame>
            <p:nvGraphicFramePr>
              <p:cNvPr id="48" name="3D モデル 47" descr="マグネット式ホワイトボードとマーカー">
                <a:extLst>
                  <a:ext uri="{FF2B5EF4-FFF2-40B4-BE49-F238E27FC236}">
                    <a16:creationId xmlns:a16="http://schemas.microsoft.com/office/drawing/2014/main" id="{BDFBB615-58E4-2F32-C74E-846A823C55ED}"/>
                  </a:ext>
                </a:extLst>
              </p:cNvPr>
              <p:cNvGraphicFramePr>
                <a:graphicFrameLocks noChangeAspect="1"/>
              </p:cNvGraphicFramePr>
              <p:nvPr>
                <p:extLst>
                  <p:ext uri="{D42A27DB-BD31-4B8C-83A1-F6EECF244321}">
                    <p14:modId xmlns:p14="http://schemas.microsoft.com/office/powerpoint/2010/main" val="3794345486"/>
                  </p:ext>
                </p:extLst>
              </p:nvPr>
            </p:nvGraphicFramePr>
            <p:xfrm>
              <a:off x="7201612" y="1230313"/>
              <a:ext cx="4922751" cy="4324349"/>
            </p:xfrm>
            <a:graphic>
              <a:graphicData uri="http://schemas.microsoft.com/office/drawing/2017/model3d">
                <am3d:model3d r:embed="rId3">
                  <am3d:spPr>
                    <a:xfrm>
                      <a:off x="0" y="0"/>
                      <a:ext cx="4922751" cy="4324349"/>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45074" ay="1955339" az="24280"/>
                    <am3d:postTrans dx="0" dy="0" dz="0"/>
                  </am3d:trans>
                  <am3d:raster rName="Office3DRenderer" rVer="16.0.8326">
                    <am3d:blip r:embed="rId6"/>
                  </am3d:raster>
                  <am3d:objViewport viewportSz="64689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モデル 47" descr="マグネット式ホワイトボードとマーカー">
                <a:extLst>
                  <a:ext uri="{FF2B5EF4-FFF2-40B4-BE49-F238E27FC236}">
                    <a16:creationId xmlns:a16="http://schemas.microsoft.com/office/drawing/2014/main" id="{BDFBB615-58E4-2F32-C74E-846A823C55ED}"/>
                  </a:ext>
                </a:extLst>
              </p:cNvPr>
              <p:cNvPicPr>
                <a:picLocks noGrp="1" noRot="1" noChangeAspect="1" noMove="1" noResize="1" noEditPoints="1" noAdjustHandles="1" noChangeArrowheads="1" noChangeShapeType="1" noCrop="1"/>
              </p:cNvPicPr>
              <p:nvPr/>
            </p:nvPicPr>
            <p:blipFill>
              <a:blip r:embed="rId6"/>
              <a:stretch>
                <a:fillRect/>
              </a:stretch>
            </p:blipFill>
            <p:spPr>
              <a:xfrm>
                <a:off x="7201612" y="1230313"/>
                <a:ext cx="4922751" cy="4324349"/>
              </a:xfrm>
              <a:prstGeom prst="rect">
                <a:avLst/>
              </a:prstGeom>
            </p:spPr>
          </p:pic>
        </mc:Fallback>
      </mc:AlternateContent>
      <p:cxnSp>
        <p:nvCxnSpPr>
          <p:cNvPr id="53" name="直線コネクタ 52">
            <a:extLst>
              <a:ext uri="{FF2B5EF4-FFF2-40B4-BE49-F238E27FC236}">
                <a16:creationId xmlns:a16="http://schemas.microsoft.com/office/drawing/2014/main" id="{2BE31BCE-CAC9-BC98-9FD5-C7DFC6DB495D}"/>
              </a:ext>
            </a:extLst>
          </p:cNvPr>
          <p:cNvCxnSpPr/>
          <p:nvPr/>
        </p:nvCxnSpPr>
        <p:spPr>
          <a:xfrm>
            <a:off x="3156608" y="2903211"/>
            <a:ext cx="135539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56" name="図 55">
            <a:extLst>
              <a:ext uri="{FF2B5EF4-FFF2-40B4-BE49-F238E27FC236}">
                <a16:creationId xmlns:a16="http://schemas.microsoft.com/office/drawing/2014/main" id="{AAB625BB-B1ED-4910-A1F3-86302762087C}"/>
              </a:ext>
            </a:extLst>
          </p:cNvPr>
          <p:cNvPicPr>
            <a:picLocks noChangeAspect="1"/>
          </p:cNvPicPr>
          <p:nvPr/>
        </p:nvPicPr>
        <p:blipFill>
          <a:blip r:embed="rId7"/>
          <a:stretch>
            <a:fillRect/>
          </a:stretch>
        </p:blipFill>
        <p:spPr>
          <a:xfrm>
            <a:off x="8365780" y="2397863"/>
            <a:ext cx="1975537" cy="1896514"/>
          </a:xfrm>
          <a:prstGeom prst="rect">
            <a:avLst/>
          </a:prstGeom>
          <a:effectLst>
            <a:softEdge rad="114300"/>
          </a:effectLst>
        </p:spPr>
      </p:pic>
      <p:cxnSp>
        <p:nvCxnSpPr>
          <p:cNvPr id="54" name="直線コネクタ 53">
            <a:extLst>
              <a:ext uri="{FF2B5EF4-FFF2-40B4-BE49-F238E27FC236}">
                <a16:creationId xmlns:a16="http://schemas.microsoft.com/office/drawing/2014/main" id="{EB09374A-F548-2B53-4263-C65479D99A4D}"/>
              </a:ext>
            </a:extLst>
          </p:cNvPr>
          <p:cNvCxnSpPr>
            <a:cxnSpLocks/>
          </p:cNvCxnSpPr>
          <p:nvPr/>
        </p:nvCxnSpPr>
        <p:spPr>
          <a:xfrm flipV="1">
            <a:off x="9353550" y="2903211"/>
            <a:ext cx="2111704" cy="22623"/>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57" name="テキスト ボックス 56">
            <a:extLst>
              <a:ext uri="{FF2B5EF4-FFF2-40B4-BE49-F238E27FC236}">
                <a16:creationId xmlns:a16="http://schemas.microsoft.com/office/drawing/2014/main" id="{E49E4B0C-DF60-6F31-FEEA-42C71254652B}"/>
              </a:ext>
            </a:extLst>
          </p:cNvPr>
          <p:cNvSpPr txBox="1"/>
          <p:nvPr/>
        </p:nvSpPr>
        <p:spPr>
          <a:xfrm>
            <a:off x="2373789" y="1009650"/>
            <a:ext cx="1057968" cy="523220"/>
          </a:xfrm>
          <a:prstGeom prst="rect">
            <a:avLst/>
          </a:prstGeom>
          <a:noFill/>
        </p:spPr>
        <p:txBody>
          <a:bodyPr wrap="square" rtlCol="0">
            <a:spAutoFit/>
          </a:bodyPr>
          <a:lstStyle/>
          <a:p>
            <a:r>
              <a:rPr kumimoji="1" lang="ja-JP" altLang="en-US" sz="2800" b="1" dirty="0"/>
              <a:t>現在</a:t>
            </a:r>
          </a:p>
        </p:txBody>
      </p:sp>
      <p:sp>
        <p:nvSpPr>
          <p:cNvPr id="58" name="テキスト ボックス 57">
            <a:extLst>
              <a:ext uri="{FF2B5EF4-FFF2-40B4-BE49-F238E27FC236}">
                <a16:creationId xmlns:a16="http://schemas.microsoft.com/office/drawing/2014/main" id="{F26A387E-16B9-5102-B336-F352990C15F5}"/>
              </a:ext>
            </a:extLst>
          </p:cNvPr>
          <p:cNvSpPr txBox="1"/>
          <p:nvPr/>
        </p:nvSpPr>
        <p:spPr>
          <a:xfrm>
            <a:off x="9134003" y="1009650"/>
            <a:ext cx="1057968" cy="523220"/>
          </a:xfrm>
          <a:prstGeom prst="rect">
            <a:avLst/>
          </a:prstGeom>
          <a:noFill/>
        </p:spPr>
        <p:txBody>
          <a:bodyPr wrap="square" rtlCol="0">
            <a:spAutoFit/>
          </a:bodyPr>
          <a:lstStyle/>
          <a:p>
            <a:r>
              <a:rPr kumimoji="1" lang="ja-JP" altLang="en-US" sz="2800" b="1" dirty="0"/>
              <a:t>未来</a:t>
            </a:r>
          </a:p>
        </p:txBody>
      </p:sp>
      <p:sp>
        <p:nvSpPr>
          <p:cNvPr id="59" name="テキスト ボックス 58">
            <a:extLst>
              <a:ext uri="{FF2B5EF4-FFF2-40B4-BE49-F238E27FC236}">
                <a16:creationId xmlns:a16="http://schemas.microsoft.com/office/drawing/2014/main" id="{23F63045-9A2D-CAB5-25E7-1D5937E6EB37}"/>
              </a:ext>
            </a:extLst>
          </p:cNvPr>
          <p:cNvSpPr txBox="1"/>
          <p:nvPr/>
        </p:nvSpPr>
        <p:spPr>
          <a:xfrm>
            <a:off x="943627" y="6039728"/>
            <a:ext cx="1392809" cy="707886"/>
          </a:xfrm>
          <a:prstGeom prst="rect">
            <a:avLst/>
          </a:prstGeom>
          <a:noFill/>
        </p:spPr>
        <p:txBody>
          <a:bodyPr wrap="square" rtlCol="0">
            <a:spAutoFit/>
          </a:bodyPr>
          <a:lstStyle/>
          <a:p>
            <a:r>
              <a:rPr kumimoji="1" lang="en-US" altLang="ja-JP" sz="2000" b="1" dirty="0"/>
              <a:t>2</a:t>
            </a:r>
            <a:r>
              <a:rPr kumimoji="1" lang="ja-JP" altLang="en-US" sz="2000" b="1" dirty="0"/>
              <a:t>次元目標曼陀羅</a:t>
            </a:r>
          </a:p>
        </p:txBody>
      </p:sp>
      <p:sp>
        <p:nvSpPr>
          <p:cNvPr id="60" name="テキスト ボックス 59">
            <a:extLst>
              <a:ext uri="{FF2B5EF4-FFF2-40B4-BE49-F238E27FC236}">
                <a16:creationId xmlns:a16="http://schemas.microsoft.com/office/drawing/2014/main" id="{9BF892BF-056F-E91E-E06F-F48105E2D170}"/>
              </a:ext>
            </a:extLst>
          </p:cNvPr>
          <p:cNvSpPr txBox="1"/>
          <p:nvPr/>
        </p:nvSpPr>
        <p:spPr>
          <a:xfrm>
            <a:off x="11678700" y="1687122"/>
            <a:ext cx="671754" cy="1015663"/>
          </a:xfrm>
          <a:prstGeom prst="rect">
            <a:avLst/>
          </a:prstGeom>
          <a:noFill/>
        </p:spPr>
        <p:txBody>
          <a:bodyPr wrap="square" rtlCol="0">
            <a:spAutoFit/>
          </a:bodyPr>
          <a:lstStyle/>
          <a:p>
            <a:r>
              <a:rPr lang="ja-JP" altLang="en-US" sz="2000" b="1" dirty="0"/>
              <a:t>時間軸</a:t>
            </a:r>
            <a:endParaRPr kumimoji="1" lang="ja-JP" altLang="en-US" sz="2000" b="1" dirty="0"/>
          </a:p>
        </p:txBody>
      </p:sp>
    </p:spTree>
    <p:extLst>
      <p:ext uri="{BB962C8B-B14F-4D97-AF65-F5344CB8AC3E}">
        <p14:creationId xmlns:p14="http://schemas.microsoft.com/office/powerpoint/2010/main" val="443709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27</a:t>
            </a:fld>
            <a:endParaRPr lang="ja-JP" altLang="en-US">
              <a:solidFill>
                <a:srgbClr val="90C226"/>
              </a:solidFill>
            </a:endParaRPr>
          </a:p>
        </p:txBody>
      </p:sp>
      <p:sp>
        <p:nvSpPr>
          <p:cNvPr id="5" name="テキスト ボックス 4">
            <a:extLst>
              <a:ext uri="{FF2B5EF4-FFF2-40B4-BE49-F238E27FC236}">
                <a16:creationId xmlns:a16="http://schemas.microsoft.com/office/drawing/2014/main" id="{E5E1DE5A-A975-4BFF-8E4D-980211A8CC48}"/>
              </a:ext>
            </a:extLst>
          </p:cNvPr>
          <p:cNvSpPr txBox="1"/>
          <p:nvPr/>
        </p:nvSpPr>
        <p:spPr>
          <a:xfrm>
            <a:off x="2368518" y="1505081"/>
            <a:ext cx="7454964" cy="861724"/>
          </a:xfrm>
          <a:prstGeom prst="rect">
            <a:avLst/>
          </a:prstGeom>
          <a:solidFill>
            <a:schemeClr val="tx2">
              <a:lumMod val="20000"/>
              <a:lumOff val="80000"/>
            </a:schemeClr>
          </a:solidFill>
          <a:ln>
            <a:noFill/>
          </a:ln>
        </p:spPr>
        <p:txBody>
          <a:bodyPr wrap="square" rtlCol="0">
            <a:normAutofit fontScale="85000" lnSpcReduction="20000"/>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１「人の手助けは大切だが、人は自分で自分の運</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命を切り拓かねばならぬ。」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BC48184C-5310-433D-9CF5-FC83D2CD5333}"/>
              </a:ext>
            </a:extLst>
          </p:cNvPr>
          <p:cNvSpPr txBox="1">
            <a:spLocks/>
          </p:cNvSpPr>
          <p:nvPr/>
        </p:nvSpPr>
        <p:spPr>
          <a:xfrm>
            <a:off x="0" y="0"/>
            <a:ext cx="12192000" cy="720000"/>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solidFill>
                  <a:schemeClr val="bg1"/>
                </a:solidFill>
                <a:latin typeface="+mn-ea"/>
              </a:rPr>
              <a:t>　　３　天風の基本理念は積極思考　</a:t>
            </a:r>
          </a:p>
        </p:txBody>
      </p:sp>
      <p:sp>
        <p:nvSpPr>
          <p:cNvPr id="20" name="正方形/長方形 19">
            <a:extLst>
              <a:ext uri="{FF2B5EF4-FFF2-40B4-BE49-F238E27FC236}">
                <a16:creationId xmlns:a16="http://schemas.microsoft.com/office/drawing/2014/main" id="{44EF4171-9E9D-400A-B307-2B52A7517AED}"/>
              </a:ext>
            </a:extLst>
          </p:cNvPr>
          <p:cNvSpPr/>
          <p:nvPr/>
        </p:nvSpPr>
        <p:spPr>
          <a:xfrm>
            <a:off x="159359" y="3242634"/>
            <a:ext cx="5166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180FB0FB-B934-4E1A-A4CC-AA986E244C5F}"/>
              </a:ext>
            </a:extLst>
          </p:cNvPr>
          <p:cNvSpPr/>
          <p:nvPr/>
        </p:nvSpPr>
        <p:spPr>
          <a:xfrm>
            <a:off x="157886" y="2433727"/>
            <a:ext cx="5166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449CEF3-665E-448D-92D3-E85E5C1ACEB6}"/>
              </a:ext>
            </a:extLst>
          </p:cNvPr>
          <p:cNvSpPr/>
          <p:nvPr/>
        </p:nvSpPr>
        <p:spPr>
          <a:xfrm>
            <a:off x="122715" y="785081"/>
            <a:ext cx="5166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5AC83BD-AEA8-41BF-8752-3D0F272FE880}"/>
              </a:ext>
            </a:extLst>
          </p:cNvPr>
          <p:cNvSpPr/>
          <p:nvPr/>
        </p:nvSpPr>
        <p:spPr>
          <a:xfrm>
            <a:off x="365760" y="1634568"/>
            <a:ext cx="45719"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5B35407-8AB6-3AAE-4B40-F7DDA538355C}"/>
              </a:ext>
            </a:extLst>
          </p:cNvPr>
          <p:cNvSpPr txBox="1"/>
          <p:nvPr/>
        </p:nvSpPr>
        <p:spPr>
          <a:xfrm>
            <a:off x="2368518" y="2459763"/>
            <a:ext cx="7454964" cy="861724"/>
          </a:xfrm>
          <a:prstGeom prst="rect">
            <a:avLst/>
          </a:prstGeom>
          <a:solidFill>
            <a:schemeClr val="tx2">
              <a:lumMod val="20000"/>
              <a:lumOff val="80000"/>
            </a:schemeClr>
          </a:solidFill>
          <a:ln>
            <a:noFill/>
          </a:ln>
        </p:spPr>
        <p:txBody>
          <a:bodyPr wrap="square" rtlCol="0">
            <a:normAutofit fontScale="85000" lnSpcReduction="20000"/>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２「才能は初めからある人は少なく、努力を重ね</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て身につけたものが多い。」　</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65218A4-CF97-B37F-4BDD-D8304BDB3858}"/>
              </a:ext>
            </a:extLst>
          </p:cNvPr>
          <p:cNvSpPr txBox="1"/>
          <p:nvPr/>
        </p:nvSpPr>
        <p:spPr>
          <a:xfrm>
            <a:off x="2368518" y="3401832"/>
            <a:ext cx="7454964" cy="861724"/>
          </a:xfrm>
          <a:prstGeom prst="rect">
            <a:avLst/>
          </a:prstGeom>
          <a:solidFill>
            <a:schemeClr val="tx2">
              <a:lumMod val="20000"/>
              <a:lumOff val="80000"/>
            </a:schemeClr>
          </a:solidFill>
          <a:ln>
            <a:noFill/>
          </a:ln>
        </p:spPr>
        <p:txBody>
          <a:bodyPr wrap="square" rtlCol="0">
            <a:normAutofit fontScale="77500" lnSpcReduction="20000"/>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900" dirty="0">
                <a:latin typeface="メイリオ" panose="020B0604030504040204" pitchFamily="50" charset="-128"/>
                <a:ea typeface="メイリオ" panose="020B0604030504040204" pitchFamily="50" charset="-128"/>
              </a:rPr>
              <a:t>３「心がけさえよければ、どんな人でもどんな立場</a:t>
            </a:r>
            <a:br>
              <a:rPr lang="en-US" altLang="ja-JP" sz="2900" dirty="0">
                <a:latin typeface="メイリオ" panose="020B0604030504040204" pitchFamily="50" charset="-128"/>
                <a:ea typeface="メイリオ" panose="020B0604030504040204" pitchFamily="50" charset="-128"/>
              </a:rPr>
            </a:br>
            <a:r>
              <a:rPr lang="ja-JP" altLang="en-US" sz="2900" dirty="0">
                <a:latin typeface="メイリオ" panose="020B0604030504040204" pitchFamily="50" charset="-128"/>
                <a:ea typeface="メイリオ" panose="020B0604030504040204" pitchFamily="50" charset="-128"/>
              </a:rPr>
              <a:t>　　　でも、人生の中で花を咲かせることはできる。」　</a:t>
            </a:r>
            <a:r>
              <a:rPr lang="ja-JP" altLang="en-US" sz="3100" dirty="0">
                <a:latin typeface="メイリオ" panose="020B0604030504040204" pitchFamily="50" charset="-128"/>
                <a:ea typeface="メイリオ" panose="020B0604030504040204" pitchFamily="50" charset="-128"/>
              </a:rPr>
              <a:t>　　</a:t>
            </a:r>
            <a:r>
              <a:rPr kumimoji="1" lang="ja-JP" altLang="en-US" sz="3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3100" dirty="0">
                <a:latin typeface="メイリオ" panose="020B0604030504040204" pitchFamily="50" charset="-128"/>
                <a:ea typeface="メイリオ" panose="020B0604030504040204" pitchFamily="50" charset="-128"/>
              </a:rPr>
              <a:t>　　　</a:t>
            </a:r>
            <a:endParaRPr lang="en-US" altLang="ja-JP" sz="31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9E025FD-6EF9-AE2B-6028-172E1EC8DF0E}"/>
              </a:ext>
            </a:extLst>
          </p:cNvPr>
          <p:cNvSpPr txBox="1"/>
          <p:nvPr/>
        </p:nvSpPr>
        <p:spPr>
          <a:xfrm>
            <a:off x="2368518" y="4343901"/>
            <a:ext cx="7454964" cy="861724"/>
          </a:xfrm>
          <a:prstGeom prst="rect">
            <a:avLst/>
          </a:prstGeom>
          <a:solidFill>
            <a:schemeClr val="tx2">
              <a:lumMod val="20000"/>
              <a:lumOff val="80000"/>
            </a:schemeClr>
          </a:solidFill>
          <a:ln>
            <a:noFill/>
          </a:ln>
        </p:spPr>
        <p:txBody>
          <a:bodyPr wrap="square" rtlCol="0">
            <a:normAutofit fontScale="70000" lnSpcReduction="20000"/>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900" dirty="0">
                <a:latin typeface="メイリオ" panose="020B0604030504040204" pitchFamily="50" charset="-128"/>
                <a:ea typeface="メイリオ" panose="020B0604030504040204" pitchFamily="50" charset="-128"/>
              </a:rPr>
              <a:t>４「自分を知り、自分を大切にし、そして自分を活かす</a:t>
            </a:r>
            <a:br>
              <a:rPr lang="en-US" altLang="ja-JP" sz="2900" dirty="0">
                <a:latin typeface="メイリオ" panose="020B0604030504040204" pitchFamily="50" charset="-128"/>
                <a:ea typeface="メイリオ" panose="020B0604030504040204" pitchFamily="50" charset="-128"/>
              </a:rPr>
            </a:br>
            <a:r>
              <a:rPr lang="ja-JP" altLang="en-US" sz="2900" dirty="0">
                <a:latin typeface="メイリオ" panose="020B0604030504040204" pitchFamily="50" charset="-128"/>
                <a:ea typeface="メイリオ" panose="020B0604030504040204" pitchFamily="50" charset="-128"/>
              </a:rPr>
              <a:t>　　　こと。それが運命を切り拓くための第一歩である。」　　　</a:t>
            </a:r>
            <a:r>
              <a:rPr kumimoji="1" lang="ja-JP" altLang="en-US" sz="2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900" dirty="0">
                <a:latin typeface="メイリオ" panose="020B0604030504040204" pitchFamily="50" charset="-128"/>
                <a:ea typeface="メイリオ" panose="020B0604030504040204" pitchFamily="50" charset="-128"/>
              </a:rPr>
              <a:t>　　　</a:t>
            </a:r>
            <a:endParaRPr lang="en-US" altLang="ja-JP" sz="29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9B3EDF31-44B0-2085-1646-D255658E566E}"/>
              </a:ext>
            </a:extLst>
          </p:cNvPr>
          <p:cNvSpPr txBox="1"/>
          <p:nvPr/>
        </p:nvSpPr>
        <p:spPr>
          <a:xfrm>
            <a:off x="2368518" y="5285970"/>
            <a:ext cx="7454964" cy="861724"/>
          </a:xfrm>
          <a:prstGeom prst="rect">
            <a:avLst/>
          </a:prstGeom>
          <a:solidFill>
            <a:schemeClr val="tx2">
              <a:lumMod val="20000"/>
              <a:lumOff val="80000"/>
            </a:schemeClr>
          </a:solidFill>
          <a:ln>
            <a:noFill/>
          </a:ln>
        </p:spPr>
        <p:txBody>
          <a:bodyPr wrap="square" rtlCol="0">
            <a:normAutofit fontScale="85000" lnSpcReduction="20000"/>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５「人間が怠惰でなければ、その人は人生に</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おいて成功することはない。」　</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0625DEA-3A8F-6DE3-E46C-C15E2786E77B}"/>
              </a:ext>
            </a:extLst>
          </p:cNvPr>
          <p:cNvSpPr txBox="1"/>
          <p:nvPr/>
        </p:nvSpPr>
        <p:spPr>
          <a:xfrm>
            <a:off x="744279" y="1033177"/>
            <a:ext cx="1338828" cy="369332"/>
          </a:xfrm>
          <a:prstGeom prst="rect">
            <a:avLst/>
          </a:prstGeom>
          <a:noFill/>
          <a:ln>
            <a:solidFill>
              <a:schemeClr val="tx1"/>
            </a:solidFill>
          </a:ln>
        </p:spPr>
        <p:txBody>
          <a:bodyPr wrap="none" rtlCol="0">
            <a:spAutoFit/>
          </a:bodyPr>
          <a:lstStyle/>
          <a:p>
            <a:r>
              <a:rPr kumimoji="1" lang="ja-JP" altLang="en-US" dirty="0"/>
              <a:t>天風の言葉</a:t>
            </a:r>
          </a:p>
        </p:txBody>
      </p:sp>
    </p:spTree>
    <p:extLst>
      <p:ext uri="{BB962C8B-B14F-4D97-AF65-F5344CB8AC3E}">
        <p14:creationId xmlns:p14="http://schemas.microsoft.com/office/powerpoint/2010/main" val="404188713"/>
      </p:ext>
    </p:extLst>
  </p:cSld>
  <p:clrMapOvr>
    <a:masterClrMapping/>
  </p:clrMapOvr>
  <mc:AlternateContent xmlns:mc="http://schemas.openxmlformats.org/markup-compatibility/2006" xmlns:p14="http://schemas.microsoft.com/office/powerpoint/2010/main">
    <mc:Choice Requires="p14">
      <p:transition spd="slow" p14:dur="2000" advTm="13235"/>
    </mc:Choice>
    <mc:Fallback xmlns="">
      <p:transition spd="slow" advTm="13235"/>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正方形/長方形 19"/>
          <p:cNvSpPr/>
          <p:nvPr/>
        </p:nvSpPr>
        <p:spPr>
          <a:xfrm>
            <a:off x="3344803"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 name="テキスト ボックス 2"/>
          <p:cNvSpPr txBox="1"/>
          <p:nvPr/>
        </p:nvSpPr>
        <p:spPr>
          <a:xfrm>
            <a:off x="1857375" y="647700"/>
            <a:ext cx="7264322"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私のレジリエンス「力」レベルアップのしくみを知ろう</a:t>
            </a:r>
          </a:p>
        </p:txBody>
      </p:sp>
      <p:graphicFrame>
        <p:nvGraphicFramePr>
          <p:cNvPr id="16" name="図表 15"/>
          <p:cNvGraphicFramePr/>
          <p:nvPr/>
        </p:nvGraphicFramePr>
        <p:xfrm>
          <a:off x="1853647" y="1092200"/>
          <a:ext cx="6671228" cy="5082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正方形/長方形 17"/>
          <p:cNvSpPr/>
          <p:nvPr/>
        </p:nvSpPr>
        <p:spPr>
          <a:xfrm>
            <a:off x="3196673" y="4201260"/>
            <a:ext cx="1956352" cy="95176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直角三角形 18"/>
          <p:cNvSpPr/>
          <p:nvPr/>
        </p:nvSpPr>
        <p:spPr>
          <a:xfrm flipH="1">
            <a:off x="2571450" y="4201259"/>
            <a:ext cx="625222" cy="933450"/>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p:cNvSpPr/>
          <p:nvPr/>
        </p:nvSpPr>
        <p:spPr>
          <a:xfrm>
            <a:off x="4571173" y="2124810"/>
            <a:ext cx="581852" cy="9517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直角三角形 22"/>
          <p:cNvSpPr/>
          <p:nvPr/>
        </p:nvSpPr>
        <p:spPr>
          <a:xfrm flipH="1">
            <a:off x="3920273" y="2124810"/>
            <a:ext cx="625222" cy="951765"/>
          </a:xfrm>
          <a:prstGeom prst="rtTriangl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4333875" y="2369859"/>
            <a:ext cx="819150" cy="461665"/>
          </a:xfrm>
          <a:prstGeom prst="rect">
            <a:avLst/>
          </a:prstGeom>
          <a:noFill/>
        </p:spPr>
        <p:txBody>
          <a:bodyPr wrap="square" rtlCol="0">
            <a:spAutoFit/>
          </a:bodyPr>
          <a:lstStyle/>
          <a:p>
            <a:r>
              <a:rPr lang="ja-JP" altLang="en-US" sz="1200" b="1" dirty="0">
                <a:solidFill>
                  <a:schemeClr val="bg1"/>
                </a:solidFill>
                <a:latin typeface="メイリオ" panose="020B0604030504040204" pitchFamily="50" charset="-128"/>
                <a:ea typeface="メイリオ" panose="020B0604030504040204" pitchFamily="50" charset="-128"/>
              </a:rPr>
              <a:t>思い込み</a:t>
            </a:r>
            <a:br>
              <a:rPr lang="en-US" altLang="ja-JP" sz="1200" b="1" dirty="0">
                <a:solidFill>
                  <a:schemeClr val="bg1"/>
                </a:solidFill>
                <a:latin typeface="メイリオ" panose="020B0604030504040204" pitchFamily="50" charset="-128"/>
                <a:ea typeface="メイリオ" panose="020B0604030504040204" pitchFamily="50" charset="-128"/>
              </a:rPr>
            </a:br>
            <a:r>
              <a:rPr lang="ja-JP" altLang="en-US" sz="1200" b="1" dirty="0">
                <a:solidFill>
                  <a:schemeClr val="bg1"/>
                </a:solidFill>
                <a:latin typeface="メイリオ" panose="020B0604030504040204" pitchFamily="50" charset="-128"/>
                <a:ea typeface="メイリオ" panose="020B0604030504040204" pitchFamily="50" charset="-128"/>
              </a:rPr>
              <a:t>に挑む</a:t>
            </a:r>
          </a:p>
        </p:txBody>
      </p:sp>
      <p:sp>
        <p:nvSpPr>
          <p:cNvPr id="25" name="テキスト ボックス 24"/>
          <p:cNvSpPr txBox="1"/>
          <p:nvPr/>
        </p:nvSpPr>
        <p:spPr>
          <a:xfrm>
            <a:off x="3667125" y="4446309"/>
            <a:ext cx="1076325" cy="461665"/>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思考のワナを避ける</a:t>
            </a:r>
          </a:p>
        </p:txBody>
      </p:sp>
      <p:sp>
        <p:nvSpPr>
          <p:cNvPr id="26" name="テキスト ボックス 25"/>
          <p:cNvSpPr txBox="1"/>
          <p:nvPr/>
        </p:nvSpPr>
        <p:spPr>
          <a:xfrm>
            <a:off x="5572125" y="4429857"/>
            <a:ext cx="1076325" cy="461665"/>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氷山思考を見つける</a:t>
            </a:r>
          </a:p>
        </p:txBody>
      </p:sp>
      <p:sp>
        <p:nvSpPr>
          <p:cNvPr id="27" name="右中かっこ 26"/>
          <p:cNvSpPr/>
          <p:nvPr/>
        </p:nvSpPr>
        <p:spPr>
          <a:xfrm>
            <a:off x="8401050" y="4133850"/>
            <a:ext cx="457200" cy="2040673"/>
          </a:xfrm>
          <a:prstGeom prst="rightBrace">
            <a:avLst>
              <a:gd name="adj1" fmla="val 2291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 name="右中かっこ 27"/>
          <p:cNvSpPr/>
          <p:nvPr/>
        </p:nvSpPr>
        <p:spPr>
          <a:xfrm>
            <a:off x="8401050" y="3095623"/>
            <a:ext cx="457200" cy="1020337"/>
          </a:xfrm>
          <a:prstGeom prst="rightBrace">
            <a:avLst>
              <a:gd name="adj1" fmla="val 18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9" name="右中かっこ 28"/>
          <p:cNvSpPr/>
          <p:nvPr/>
        </p:nvSpPr>
        <p:spPr>
          <a:xfrm>
            <a:off x="8401050" y="2056238"/>
            <a:ext cx="457200" cy="1020337"/>
          </a:xfrm>
          <a:prstGeom prst="rightBrace">
            <a:avLst>
              <a:gd name="adj1" fmla="val 18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0" name="右中かっこ 29"/>
          <p:cNvSpPr/>
          <p:nvPr/>
        </p:nvSpPr>
        <p:spPr>
          <a:xfrm>
            <a:off x="8401050" y="1200151"/>
            <a:ext cx="457200" cy="856087"/>
          </a:xfrm>
          <a:prstGeom prst="rightBrace">
            <a:avLst>
              <a:gd name="adj1" fmla="val 18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1" name="テキスト ボックス 30"/>
          <p:cNvSpPr txBox="1"/>
          <p:nvPr/>
        </p:nvSpPr>
        <p:spPr>
          <a:xfrm>
            <a:off x="8972549" y="5015686"/>
            <a:ext cx="1304925" cy="276999"/>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思考を分析する</a:t>
            </a:r>
          </a:p>
        </p:txBody>
      </p:sp>
      <p:sp>
        <p:nvSpPr>
          <p:cNvPr id="32" name="テキスト ボックス 31"/>
          <p:cNvSpPr txBox="1"/>
          <p:nvPr/>
        </p:nvSpPr>
        <p:spPr>
          <a:xfrm>
            <a:off x="8924924" y="3467291"/>
            <a:ext cx="1304925" cy="276999"/>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思考を変える</a:t>
            </a:r>
          </a:p>
        </p:txBody>
      </p:sp>
      <p:sp>
        <p:nvSpPr>
          <p:cNvPr id="33" name="テキスト ボックス 32"/>
          <p:cNvSpPr txBox="1"/>
          <p:nvPr/>
        </p:nvSpPr>
        <p:spPr>
          <a:xfrm>
            <a:off x="8982072" y="2427906"/>
            <a:ext cx="1304925" cy="276999"/>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視点を移す</a:t>
            </a:r>
          </a:p>
        </p:txBody>
      </p:sp>
      <p:sp>
        <p:nvSpPr>
          <p:cNvPr id="34" name="テキスト ボックス 33"/>
          <p:cNvSpPr txBox="1"/>
          <p:nvPr/>
        </p:nvSpPr>
        <p:spPr>
          <a:xfrm>
            <a:off x="8894198" y="1489694"/>
            <a:ext cx="1409704" cy="276999"/>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レジリエンス完了</a:t>
            </a:r>
          </a:p>
        </p:txBody>
      </p:sp>
      <p:sp>
        <p:nvSpPr>
          <p:cNvPr id="35" name="テキスト ボックス 34"/>
          <p:cNvSpPr txBox="1"/>
          <p:nvPr/>
        </p:nvSpPr>
        <p:spPr>
          <a:xfrm>
            <a:off x="6400800" y="6242447"/>
            <a:ext cx="2000250" cy="677108"/>
          </a:xfrm>
          <a:prstGeom prst="rect">
            <a:avLst/>
          </a:prstGeom>
          <a:noFill/>
        </p:spPr>
        <p:txBody>
          <a:bodyPr wrap="square" rtlCol="0">
            <a:spAutoFit/>
          </a:bodyPr>
          <a:lstStyle/>
          <a:p>
            <a:r>
              <a:rPr lang="en-US" altLang="ja-JP" sz="1000" dirty="0"/>
              <a:t>©2002,Adaptiv Learning Systems,</a:t>
            </a:r>
          </a:p>
          <a:p>
            <a:r>
              <a:rPr lang="en-US" altLang="ja-JP" sz="1000" dirty="0"/>
              <a:t>                       </a:t>
            </a:r>
            <a:r>
              <a:rPr lang="en-US" altLang="ja-JP" sz="1000" dirty="0" err="1"/>
              <a:t>PowerThinking</a:t>
            </a:r>
            <a:r>
              <a:rPr lang="en-US" altLang="ja-JP" sz="1000" dirty="0"/>
              <a:t> Corp.</a:t>
            </a:r>
          </a:p>
          <a:p>
            <a:endParaRPr lang="ja-JP" altLang="en-US" dirty="0"/>
          </a:p>
        </p:txBody>
      </p:sp>
      <p:sp>
        <p:nvSpPr>
          <p:cNvPr id="36" name="コンテンツ プレースホルダー 2"/>
          <p:cNvSpPr txBox="1">
            <a:spLocks/>
          </p:cNvSpPr>
          <p:nvPr/>
        </p:nvSpPr>
        <p:spPr>
          <a:xfrm>
            <a:off x="2403119" y="988016"/>
            <a:ext cx="1360449" cy="2779473"/>
          </a:xfrm>
          <a:prstGeom prst="rect">
            <a:avLst/>
          </a:prstGeom>
          <a:ln>
            <a:solidFill>
              <a:schemeClr val="accent6">
                <a:lumMod val="75000"/>
              </a:schemeClr>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レジリエンス要素の醸成</a:t>
            </a:r>
            <a:endParaRPr lang="en-US" altLang="ja-JP" sz="1600" b="1" dirty="0"/>
          </a:p>
          <a:p>
            <a:pPr marL="0" indent="0">
              <a:buNone/>
            </a:pPr>
            <a:r>
              <a:rPr lang="ja-JP" altLang="en-US" sz="1600" b="1" dirty="0"/>
              <a:t>１感情調整力</a:t>
            </a:r>
            <a:endParaRPr lang="en-US" altLang="ja-JP" sz="1600" b="1" dirty="0"/>
          </a:p>
          <a:p>
            <a:pPr marL="0" indent="0">
              <a:buNone/>
            </a:pPr>
            <a:r>
              <a:rPr lang="ja-JP" altLang="en-US" sz="1600" b="1" dirty="0"/>
              <a:t>２衝動調整力</a:t>
            </a:r>
            <a:endParaRPr lang="en-US" altLang="ja-JP" sz="1600" b="1" dirty="0"/>
          </a:p>
          <a:p>
            <a:pPr marL="0" indent="0">
              <a:buNone/>
            </a:pPr>
            <a:r>
              <a:rPr lang="ja-JP" altLang="en-US" sz="1600" b="1" dirty="0"/>
              <a:t>３共感力</a:t>
            </a:r>
            <a:endParaRPr lang="en-US" altLang="ja-JP" sz="1600" b="1" dirty="0"/>
          </a:p>
          <a:p>
            <a:pPr marL="0" indent="0">
              <a:buNone/>
            </a:pPr>
            <a:r>
              <a:rPr lang="ja-JP" altLang="en-US" sz="1600" b="1" dirty="0"/>
              <a:t>４楽観力</a:t>
            </a:r>
            <a:endParaRPr lang="en-US" altLang="ja-JP" sz="1600" b="1" dirty="0"/>
          </a:p>
          <a:p>
            <a:pPr marL="0" indent="0">
              <a:buNone/>
            </a:pPr>
            <a:r>
              <a:rPr lang="ja-JP" altLang="en-US" sz="1600" b="1" dirty="0"/>
              <a:t>５原因分析力</a:t>
            </a:r>
            <a:endParaRPr lang="en-US" altLang="ja-JP" sz="1600" b="1" dirty="0"/>
          </a:p>
          <a:p>
            <a:pPr marL="0" indent="0">
              <a:buNone/>
            </a:pPr>
            <a:r>
              <a:rPr lang="ja-JP" altLang="en-US" sz="1600" b="1" dirty="0"/>
              <a:t>６自己効力感</a:t>
            </a:r>
            <a:endParaRPr lang="en-US" altLang="ja-JP" sz="1600" b="1" dirty="0"/>
          </a:p>
          <a:p>
            <a:pPr marL="0" indent="0">
              <a:buNone/>
            </a:pPr>
            <a:r>
              <a:rPr lang="ja-JP" altLang="en-US" sz="1600" b="1" dirty="0"/>
              <a:t>７リーチアウト力（働きかけ）</a:t>
            </a:r>
            <a:endParaRPr lang="en-US" altLang="ja-JP" sz="1600" b="1" dirty="0"/>
          </a:p>
          <a:p>
            <a:pPr marL="0" indent="0">
              <a:buNone/>
            </a:pPr>
            <a:endParaRPr lang="en-US" altLang="ja-JP" sz="1600" b="1" dirty="0"/>
          </a:p>
          <a:p>
            <a:pPr marL="0" indent="0">
              <a:buNone/>
            </a:pPr>
            <a:endParaRPr lang="en-US" altLang="ja-JP" sz="1600" b="1" dirty="0"/>
          </a:p>
          <a:p>
            <a:pPr marL="0" indent="0">
              <a:buNone/>
            </a:pPr>
            <a:endParaRPr lang="ja-JP" altLang="en-US" sz="1050" b="1" dirty="0"/>
          </a:p>
          <a:p>
            <a:pPr marL="0" indent="0">
              <a:buNone/>
            </a:pPr>
            <a:endParaRPr lang="ja-JP" altLang="en-US" dirty="0"/>
          </a:p>
        </p:txBody>
      </p:sp>
      <p:sp>
        <p:nvSpPr>
          <p:cNvPr id="38"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fld id="{DAF3C347-3CF9-4913-A3DC-83C6ED2451CF}" type="slidenum">
              <a:rPr kumimoji="1" lang="ja-JP" altLang="en-US" smtClean="0"/>
              <a:pPr/>
              <a:t>28</a:t>
            </a:fld>
            <a:endParaRPr kumimoji="1" lang="ja-JP" altLang="en-US" dirty="0"/>
          </a:p>
        </p:txBody>
      </p:sp>
      <p:sp>
        <p:nvSpPr>
          <p:cNvPr id="5" name="正方形/長方形 4">
            <a:extLst>
              <a:ext uri="{FF2B5EF4-FFF2-40B4-BE49-F238E27FC236}">
                <a16:creationId xmlns:a16="http://schemas.microsoft.com/office/drawing/2014/main" id="{1456EE32-B8B2-EDDE-F67D-25BBFB5B4093}"/>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E57A7B47-C35A-9488-3C0A-2FB41ACA5E14}"/>
              </a:ext>
            </a:extLst>
          </p:cNvPr>
          <p:cNvSpPr/>
          <p:nvPr/>
        </p:nvSpPr>
        <p:spPr>
          <a:xfrm>
            <a:off x="0" y="1358200"/>
            <a:ext cx="2377441"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ポジティブ心理学</a:t>
            </a:r>
            <a:endParaRPr lang="en-US" altLang="ja-JP" sz="1600" b="1" dirty="0">
              <a:solidFill>
                <a:schemeClr val="tx1"/>
              </a:solidFill>
            </a:endParaRPr>
          </a:p>
          <a:p>
            <a:pPr algn="ctr"/>
            <a:r>
              <a:rPr kumimoji="1" lang="ja-JP" altLang="en-US" sz="1600" b="1" dirty="0">
                <a:solidFill>
                  <a:schemeClr val="tx1"/>
                </a:solidFill>
              </a:rPr>
              <a:t>理論（レジリエンス）</a:t>
            </a:r>
          </a:p>
        </p:txBody>
      </p:sp>
      <p:sp>
        <p:nvSpPr>
          <p:cNvPr id="7" name="タイトル 1">
            <a:extLst>
              <a:ext uri="{FF2B5EF4-FFF2-40B4-BE49-F238E27FC236}">
                <a16:creationId xmlns:a16="http://schemas.microsoft.com/office/drawing/2014/main" id="{9550B4A7-63D5-0690-58BB-D2800343138F}"/>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　　</a:t>
            </a:r>
            <a:r>
              <a:rPr lang="ja-JP" altLang="en-US" sz="3200" dirty="0">
                <a:solidFill>
                  <a:prstClr val="white"/>
                </a:solidFill>
                <a:latin typeface="ＭＳ Ｐゴシック" panose="020B0600070205080204" pitchFamily="50" charset="-128"/>
                <a:ea typeface="ＭＳ Ｐゴシック" panose="020B0600070205080204" pitchFamily="50" charset="-128"/>
              </a:rPr>
              <a:t>４</a:t>
            </a: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j-cs"/>
              </a:rPr>
              <a:t>　積極思考はポジティブ心理学</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4156882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正方形/長方形 19"/>
          <p:cNvSpPr/>
          <p:nvPr/>
        </p:nvSpPr>
        <p:spPr>
          <a:xfrm>
            <a:off x="3344803"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 name="コンテンツ プレースホルダー 2"/>
          <p:cNvSpPr txBox="1">
            <a:spLocks/>
          </p:cNvSpPr>
          <p:nvPr/>
        </p:nvSpPr>
        <p:spPr>
          <a:xfrm>
            <a:off x="1580284" y="572897"/>
            <a:ext cx="6592713" cy="354019"/>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私のレジリエンス「力」検証　（自己発見スキル／</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ABC</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3" name="図表 12"/>
          <p:cNvGraphicFramePr/>
          <p:nvPr/>
        </p:nvGraphicFramePr>
        <p:xfrm>
          <a:off x="2646556" y="4283247"/>
          <a:ext cx="7237141" cy="2372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円/楕円 10"/>
          <p:cNvSpPr/>
          <p:nvPr/>
        </p:nvSpPr>
        <p:spPr>
          <a:xfrm>
            <a:off x="7136295" y="924788"/>
            <a:ext cx="769434" cy="657296"/>
          </a:xfrm>
          <a:prstGeom prst="ellipse">
            <a:avLst/>
          </a:prstGeom>
          <a:solidFill>
            <a:srgbClr val="FFC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感情</a:t>
            </a:r>
          </a:p>
        </p:txBody>
      </p:sp>
      <p:sp>
        <p:nvSpPr>
          <p:cNvPr id="15" name="円/楕円 14"/>
          <p:cNvSpPr/>
          <p:nvPr/>
        </p:nvSpPr>
        <p:spPr>
          <a:xfrm>
            <a:off x="6331065" y="925278"/>
            <a:ext cx="628184" cy="430155"/>
          </a:xfrm>
          <a:prstGeom prst="ellipse">
            <a:avLst/>
          </a:prstGeom>
          <a:solidFill>
            <a:srgbClr val="FFC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感情</a:t>
            </a:r>
          </a:p>
        </p:txBody>
      </p:sp>
      <p:sp>
        <p:nvSpPr>
          <p:cNvPr id="12" name="コンテンツ プレースホルダー 2"/>
          <p:cNvSpPr txBox="1">
            <a:spLocks/>
          </p:cNvSpPr>
          <p:nvPr/>
        </p:nvSpPr>
        <p:spPr>
          <a:xfrm>
            <a:off x="2477730" y="3545421"/>
            <a:ext cx="7354529" cy="525135"/>
          </a:xfrm>
          <a:prstGeom prst="rect">
            <a:avLst/>
          </a:prstGeom>
          <a:solidFill>
            <a:srgbClr val="FFFF00"/>
          </a:solidFill>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レジリエンスへの反転要素</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１感情調整力２衝動調整力３共感力４楽観力５原因分析力６自己効力感７リーチアウト力（働きかけ）</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下矢印 2"/>
          <p:cNvSpPr/>
          <p:nvPr/>
        </p:nvSpPr>
        <p:spPr>
          <a:xfrm>
            <a:off x="5904271" y="3351471"/>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下矢印 13"/>
          <p:cNvSpPr/>
          <p:nvPr/>
        </p:nvSpPr>
        <p:spPr>
          <a:xfrm>
            <a:off x="5904271" y="4112056"/>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graphicFrame>
        <p:nvGraphicFramePr>
          <p:cNvPr id="19" name="図表 18"/>
          <p:cNvGraphicFramePr/>
          <p:nvPr/>
        </p:nvGraphicFramePr>
        <p:xfrm>
          <a:off x="2595118" y="1096115"/>
          <a:ext cx="7237141" cy="23721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タイトル 1">
            <a:extLst>
              <a:ext uri="{FF2B5EF4-FFF2-40B4-BE49-F238E27FC236}">
                <a16:creationId xmlns:a16="http://schemas.microsoft.com/office/drawing/2014/main" id="{79CF6E44-263D-CE27-A99C-2A6AFCB990BD}"/>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　　</a:t>
            </a:r>
            <a:r>
              <a:rPr kumimoji="1" lang="ja-JP" altLang="en-US" sz="3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j-cs"/>
              </a:rPr>
              <a:t>５　ポジティブ心理学の核はレジリエンス</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7" name="四角形: 角を丸くする 6">
            <a:extLst>
              <a:ext uri="{FF2B5EF4-FFF2-40B4-BE49-F238E27FC236}">
                <a16:creationId xmlns:a16="http://schemas.microsoft.com/office/drawing/2014/main" id="{5B773622-3EE1-6C57-3336-78B9A28C500C}"/>
              </a:ext>
            </a:extLst>
          </p:cNvPr>
          <p:cNvSpPr/>
          <p:nvPr/>
        </p:nvSpPr>
        <p:spPr>
          <a:xfrm>
            <a:off x="129154" y="1400291"/>
            <a:ext cx="2377441"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ポジティブ心理学</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理論（レジリエンス）</a:t>
            </a:r>
          </a:p>
        </p:txBody>
      </p:sp>
    </p:spTree>
    <p:extLst>
      <p:ext uri="{BB962C8B-B14F-4D97-AF65-F5344CB8AC3E}">
        <p14:creationId xmlns:p14="http://schemas.microsoft.com/office/powerpoint/2010/main" val="219789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B29AC120-AE9D-42CC-89CF-EE657A36DBB6}"/>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中村天風を座右の銘とした</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97EFB5EA-9805-496E-A7D9-9CED3CB7CC94}"/>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3</a:t>
            </a:fld>
            <a:endParaRPr lang="ja-JP" altLang="en-US" dirty="0"/>
          </a:p>
        </p:txBody>
      </p:sp>
      <p:sp>
        <p:nvSpPr>
          <p:cNvPr id="7" name="テキスト ボックス 6">
            <a:extLst>
              <a:ext uri="{FF2B5EF4-FFF2-40B4-BE49-F238E27FC236}">
                <a16:creationId xmlns:a16="http://schemas.microsoft.com/office/drawing/2014/main" id="{170A3249-B0DF-A8AD-DE2B-0C3051D91B4B}"/>
              </a:ext>
            </a:extLst>
          </p:cNvPr>
          <p:cNvSpPr txBox="1"/>
          <p:nvPr/>
        </p:nvSpPr>
        <p:spPr>
          <a:xfrm>
            <a:off x="479595" y="757212"/>
            <a:ext cx="6097904" cy="4801314"/>
          </a:xfrm>
          <a:prstGeom prst="rect">
            <a:avLst/>
          </a:prstGeom>
          <a:noFill/>
        </p:spPr>
        <p:txBody>
          <a:bodyPr wrap="square">
            <a:spAutoFit/>
          </a:bodyPr>
          <a:lstStyle/>
          <a:p>
            <a:pPr algn="just"/>
            <a:r>
              <a:rPr lang="ja-JP" altLang="en-US" b="1" i="0" dirty="0">
                <a:solidFill>
                  <a:srgbClr val="000000"/>
                </a:solidFill>
                <a:effectLst/>
                <a:latin typeface="メイリオ" panose="020B0604030504040204" pitchFamily="50" charset="-128"/>
                <a:ea typeface="メイリオ" panose="020B0604030504040204" pitchFamily="50" charset="-128"/>
              </a:rPr>
              <a:t>中村天風（なかむら・てんぷう）</a:t>
            </a:r>
          </a:p>
          <a:p>
            <a:pPr algn="just"/>
            <a:r>
              <a:rPr lang="ja-JP" altLang="en-US" b="0" i="0" dirty="0">
                <a:solidFill>
                  <a:srgbClr val="000000"/>
                </a:solidFill>
                <a:effectLst/>
                <a:latin typeface="メイリオ" panose="020B0604030504040204" pitchFamily="50" charset="-128"/>
                <a:ea typeface="メイリオ" panose="020B0604030504040204" pitchFamily="50" charset="-128"/>
              </a:rPr>
              <a:t>明治</a:t>
            </a:r>
            <a:r>
              <a:rPr lang="en-US" altLang="ja-JP" b="0" i="0" dirty="0">
                <a:solidFill>
                  <a:srgbClr val="000000"/>
                </a:solidFill>
                <a:effectLst/>
                <a:latin typeface="メイリオ" panose="020B0604030504040204" pitchFamily="50" charset="-128"/>
                <a:ea typeface="メイリオ" panose="020B0604030504040204" pitchFamily="50" charset="-128"/>
              </a:rPr>
              <a:t>9</a:t>
            </a:r>
            <a:r>
              <a:rPr lang="ja-JP" altLang="en-US" b="0" i="0" dirty="0">
                <a:solidFill>
                  <a:srgbClr val="000000"/>
                </a:solidFill>
                <a:effectLst/>
                <a:latin typeface="メイリオ" panose="020B0604030504040204" pitchFamily="50" charset="-128"/>
                <a:ea typeface="メイリオ" panose="020B0604030504040204" pitchFamily="50" charset="-128"/>
              </a:rPr>
              <a:t>年（</a:t>
            </a:r>
            <a:r>
              <a:rPr lang="en-US" altLang="ja-JP" b="0" i="0" dirty="0">
                <a:solidFill>
                  <a:srgbClr val="000000"/>
                </a:solidFill>
                <a:effectLst/>
                <a:latin typeface="メイリオ" panose="020B0604030504040204" pitchFamily="50" charset="-128"/>
                <a:ea typeface="メイリオ" panose="020B0604030504040204" pitchFamily="50" charset="-128"/>
              </a:rPr>
              <a:t>1876</a:t>
            </a:r>
            <a:r>
              <a:rPr lang="ja-JP" altLang="en-US" b="0" i="0" dirty="0">
                <a:solidFill>
                  <a:srgbClr val="000000"/>
                </a:solidFill>
                <a:effectLst/>
                <a:latin typeface="メイリオ" panose="020B0604030504040204" pitchFamily="50" charset="-128"/>
                <a:ea typeface="メイリオ" panose="020B0604030504040204" pitchFamily="50" charset="-128"/>
              </a:rPr>
              <a:t>年）生まれ。日露戦争の時に軍事スパイとして従事。終戦後結核を発病し心身ともに弱くなったことから人生を深く考えるようになり、人生の真理を求めて欧米を遍歴。 一流の哲学者、宗教家を訪ねるが望む答えを得られず、失意のなか帰国を決意。その帰路ヨーガの聖者と出会いヒマラヤの麓で指導を受け、「自分は大宇宙の力と結びついている強い存在だ」という真理を悟ることで、病を克服し運命を切り拓く。帰国後は実業界で活躍するが、大正</a:t>
            </a:r>
            <a:r>
              <a:rPr lang="en-US" altLang="ja-JP" b="0" i="0" dirty="0">
                <a:solidFill>
                  <a:srgbClr val="000000"/>
                </a:solidFill>
                <a:effectLst/>
                <a:latin typeface="メイリオ" panose="020B0604030504040204" pitchFamily="50" charset="-128"/>
                <a:ea typeface="メイリオ" panose="020B0604030504040204" pitchFamily="50" charset="-128"/>
              </a:rPr>
              <a:t>8</a:t>
            </a:r>
            <a:r>
              <a:rPr lang="ja-JP" altLang="en-US" b="0" i="0" dirty="0">
                <a:solidFill>
                  <a:srgbClr val="000000"/>
                </a:solidFill>
                <a:effectLst/>
                <a:latin typeface="メイリオ" panose="020B0604030504040204" pitchFamily="50" charset="-128"/>
                <a:ea typeface="メイリオ" panose="020B0604030504040204" pitchFamily="50" charset="-128"/>
              </a:rPr>
              <a:t>年（</a:t>
            </a:r>
            <a:r>
              <a:rPr lang="en-US" altLang="ja-JP" b="0" i="0" dirty="0">
                <a:solidFill>
                  <a:srgbClr val="000000"/>
                </a:solidFill>
                <a:effectLst/>
                <a:latin typeface="メイリオ" panose="020B0604030504040204" pitchFamily="50" charset="-128"/>
                <a:ea typeface="メイリオ" panose="020B0604030504040204" pitchFamily="50" charset="-128"/>
              </a:rPr>
              <a:t>1919</a:t>
            </a:r>
            <a:r>
              <a:rPr lang="ja-JP" altLang="en-US" b="0" i="0" dirty="0">
                <a:solidFill>
                  <a:srgbClr val="000000"/>
                </a:solidFill>
                <a:effectLst/>
                <a:latin typeface="メイリオ" panose="020B0604030504040204" pitchFamily="50" charset="-128"/>
                <a:ea typeface="メイリオ" panose="020B0604030504040204" pitchFamily="50" charset="-128"/>
              </a:rPr>
              <a:t>年）、病や煩悩や貧困などに悩まされている人々を救おうと、自らの体験から“人間のいのち”の本来の在り方を研究、「心身統一法」を創見し講演活動を開始。その波乱の半生から得た「人生成功の哲学」は、触れる者をたちまち魅了し、皇族、政財界の重鎮をはじめ各界の頂点を極めた幾多の人々が「生涯の師」として心服した。昭和</a:t>
            </a:r>
            <a:r>
              <a:rPr lang="en-US" altLang="ja-JP" b="0" i="0" dirty="0">
                <a:solidFill>
                  <a:srgbClr val="000000"/>
                </a:solidFill>
                <a:effectLst/>
                <a:latin typeface="メイリオ" panose="020B0604030504040204" pitchFamily="50" charset="-128"/>
                <a:ea typeface="メイリオ" panose="020B0604030504040204" pitchFamily="50" charset="-128"/>
              </a:rPr>
              <a:t>43</a:t>
            </a:r>
            <a:r>
              <a:rPr lang="ja-JP" altLang="en-US" b="0" i="0" dirty="0">
                <a:solidFill>
                  <a:srgbClr val="000000"/>
                </a:solidFill>
                <a:effectLst/>
                <a:latin typeface="メイリオ" panose="020B0604030504040204" pitchFamily="50" charset="-128"/>
                <a:ea typeface="メイリオ" panose="020B0604030504040204" pitchFamily="50" charset="-128"/>
              </a:rPr>
              <a:t>年（</a:t>
            </a:r>
            <a:r>
              <a:rPr lang="en-US" altLang="ja-JP" b="0" i="0" dirty="0">
                <a:solidFill>
                  <a:srgbClr val="000000"/>
                </a:solidFill>
                <a:effectLst/>
                <a:latin typeface="メイリオ" panose="020B0604030504040204" pitchFamily="50" charset="-128"/>
                <a:ea typeface="メイリオ" panose="020B0604030504040204" pitchFamily="50" charset="-128"/>
              </a:rPr>
              <a:t>1968</a:t>
            </a:r>
            <a:r>
              <a:rPr lang="ja-JP" altLang="en-US" b="0" i="0" dirty="0">
                <a:solidFill>
                  <a:srgbClr val="000000"/>
                </a:solidFill>
                <a:effectLst/>
                <a:latin typeface="メイリオ" panose="020B0604030504040204" pitchFamily="50" charset="-128"/>
                <a:ea typeface="メイリオ" panose="020B0604030504040204" pitchFamily="50" charset="-128"/>
              </a:rPr>
              <a:t>年）没後も、天風門人となる者が後を絶たない。</a:t>
            </a:r>
          </a:p>
        </p:txBody>
      </p:sp>
      <p:pic>
        <p:nvPicPr>
          <p:cNvPr id="1026" name="Picture 2" descr="中村天風">
            <a:extLst>
              <a:ext uri="{FF2B5EF4-FFF2-40B4-BE49-F238E27FC236}">
                <a16:creationId xmlns:a16="http://schemas.microsoft.com/office/drawing/2014/main" id="{F0769E65-F6DC-CDE3-FD26-64480C9F4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905" y="609600"/>
            <a:ext cx="3867150" cy="62484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0D43C23-848F-B0D6-D6C4-9D3D2DFA3697}"/>
              </a:ext>
            </a:extLst>
          </p:cNvPr>
          <p:cNvSpPr txBox="1"/>
          <p:nvPr/>
        </p:nvSpPr>
        <p:spPr>
          <a:xfrm>
            <a:off x="304800" y="5500623"/>
            <a:ext cx="6223657" cy="1200329"/>
          </a:xfrm>
          <a:prstGeom prst="rect">
            <a:avLst/>
          </a:prstGeom>
          <a:noFill/>
          <a:ln>
            <a:solidFill>
              <a:schemeClr val="tx1"/>
            </a:solidFill>
          </a:ln>
        </p:spPr>
        <p:txBody>
          <a:bodyPr wrap="square">
            <a:spAutoFit/>
          </a:bodyPr>
          <a:lstStyle/>
          <a:p>
            <a:pPr>
              <a:defRPr/>
            </a:pPr>
            <a:r>
              <a:rPr lang="ja-JP" altLang="en-US" sz="1800" b="1" dirty="0">
                <a:latin typeface="メイリオ" panose="020B0604030504040204" pitchFamily="50" charset="-128"/>
                <a:ea typeface="メイリオ" panose="020B0604030504040204" pitchFamily="50" charset="-128"/>
              </a:rPr>
              <a:t>　中村天風⇒本：「運命を拓く」ほか</a:t>
            </a:r>
            <a:endParaRPr lang="en-US" altLang="ja-JP" sz="1800" b="1" dirty="0">
              <a:latin typeface="メイリオ" panose="020B0604030504040204" pitchFamily="50" charset="-128"/>
              <a:ea typeface="メイリオ" panose="020B0604030504040204" pitchFamily="50" charset="-128"/>
            </a:endParaRPr>
          </a:p>
          <a:p>
            <a:pPr>
              <a:defRPr/>
            </a:pPr>
            <a:r>
              <a:rPr lang="ja-JP" altLang="en-US" sz="1800" b="1" dirty="0">
                <a:latin typeface="メイリオ" panose="020B0604030504040204" pitchFamily="50" charset="-128"/>
                <a:ea typeface="メイリオ" panose="020B0604030504040204" pitchFamily="50" charset="-128"/>
              </a:rPr>
              <a:t>　　⇒人：松下幸之助、稲盛和夫、松岡修造ほか</a:t>
            </a:r>
            <a:endParaRPr lang="en-US" altLang="ja-JP" sz="1800" b="1" dirty="0">
              <a:latin typeface="メイリオ" panose="020B0604030504040204" pitchFamily="50" charset="-128"/>
              <a:ea typeface="メイリオ" panose="020B0604030504040204" pitchFamily="50" charset="-128"/>
            </a:endParaRPr>
          </a:p>
          <a:p>
            <a:pPr>
              <a:defRPr/>
            </a:pPr>
            <a:r>
              <a:rPr lang="ja-JP" altLang="en-US" sz="1800" b="1" dirty="0">
                <a:latin typeface="メイリオ" panose="020B0604030504040204" pitchFamily="50" charset="-128"/>
                <a:ea typeface="メイリオ" panose="020B0604030504040204" pitchFamily="50" charset="-128"/>
              </a:rPr>
              <a:t>　　⇒宗教：禅、哲学：心身統一（→合気にも）</a:t>
            </a:r>
            <a:endParaRPr lang="en-US" altLang="ja-JP" sz="1800" b="1" dirty="0">
              <a:latin typeface="メイリオ" panose="020B0604030504040204" pitchFamily="50" charset="-128"/>
              <a:ea typeface="メイリオ" panose="020B0604030504040204" pitchFamily="50" charset="-128"/>
            </a:endParaRPr>
          </a:p>
          <a:p>
            <a:pPr>
              <a:defRPr/>
            </a:pPr>
            <a:r>
              <a:rPr lang="ja-JP" altLang="en-US" b="1" dirty="0">
                <a:latin typeface="メイリオ" panose="020B0604030504040204" pitchFamily="50" charset="-128"/>
                <a:ea typeface="メイリオ" panose="020B0604030504040204" pitchFamily="50" charset="-128"/>
              </a:rPr>
              <a:t>　　⇒マーフィーの法則に近い（</a:t>
            </a:r>
            <a:r>
              <a:rPr lang="ja-JP" altLang="en-US" b="1" dirty="0">
                <a:solidFill>
                  <a:srgbClr val="FF0000"/>
                </a:solidFill>
                <a:latin typeface="メイリオ" panose="020B0604030504040204" pitchFamily="50" charset="-128"/>
                <a:ea typeface="メイリオ" panose="020B0604030504040204" pitchFamily="50" charset="-128"/>
              </a:rPr>
              <a:t>ポジティブ心理学</a:t>
            </a:r>
            <a:r>
              <a:rPr lang="ja-JP" altLang="en-US" b="1" dirty="0">
                <a:latin typeface="メイリオ" panose="020B0604030504040204" pitchFamily="50" charset="-128"/>
                <a:ea typeface="メイリオ" panose="020B0604030504040204" pitchFamily="50" charset="-128"/>
              </a:rPr>
              <a:t>）</a:t>
            </a:r>
            <a:endParaRPr lang="en-US" altLang="ja-JP" sz="18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7914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30</a:t>
            </a:fld>
            <a:endParaRPr lang="ja-JP" altLang="en-US">
              <a:solidFill>
                <a:srgbClr val="90C226"/>
              </a:solidFill>
            </a:endParaRPr>
          </a:p>
        </p:txBody>
      </p:sp>
      <p:sp>
        <p:nvSpPr>
          <p:cNvPr id="5" name="テキスト ボックス 4">
            <a:extLst>
              <a:ext uri="{FF2B5EF4-FFF2-40B4-BE49-F238E27FC236}">
                <a16:creationId xmlns:a16="http://schemas.microsoft.com/office/drawing/2014/main" id="{E5E1DE5A-A975-4BFF-8E4D-980211A8CC48}"/>
              </a:ext>
            </a:extLst>
          </p:cNvPr>
          <p:cNvSpPr txBox="1"/>
          <p:nvPr/>
        </p:nvSpPr>
        <p:spPr>
          <a:xfrm>
            <a:off x="2368518" y="809866"/>
            <a:ext cx="7454964" cy="861724"/>
          </a:xfrm>
          <a:prstGeom prst="rect">
            <a:avLst/>
          </a:prstGeom>
          <a:solidFill>
            <a:schemeClr val="tx2">
              <a:lumMod val="20000"/>
              <a:lumOff val="80000"/>
            </a:schemeClr>
          </a:solidFill>
          <a:ln>
            <a:noFill/>
          </a:ln>
        </p:spPr>
        <p:txBody>
          <a:bodyPr wrap="square" rtlCol="0">
            <a:norm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１　大谷翔平はなぜに強い</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BC48184C-5310-433D-9CF5-FC83D2CD5333}"/>
              </a:ext>
            </a:extLst>
          </p:cNvPr>
          <p:cNvSpPr txBox="1">
            <a:spLocks/>
          </p:cNvSpPr>
          <p:nvPr/>
        </p:nvSpPr>
        <p:spPr>
          <a:xfrm>
            <a:off x="0" y="0"/>
            <a:ext cx="12192000" cy="720000"/>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latin typeface="+mn-ea"/>
              </a:rPr>
              <a:t>　　</a:t>
            </a:r>
            <a:r>
              <a:rPr lang="ja-JP" altLang="en-US" sz="3600" b="1" dirty="0">
                <a:solidFill>
                  <a:schemeClr val="bg1"/>
                </a:solidFill>
                <a:latin typeface="+mn-ea"/>
              </a:rPr>
              <a:t>大谷翔平はなぜに強いか</a:t>
            </a:r>
          </a:p>
        </p:txBody>
      </p:sp>
      <p:sp>
        <p:nvSpPr>
          <p:cNvPr id="20" name="正方形/長方形 19">
            <a:extLst>
              <a:ext uri="{FF2B5EF4-FFF2-40B4-BE49-F238E27FC236}">
                <a16:creationId xmlns:a16="http://schemas.microsoft.com/office/drawing/2014/main" id="{44EF4171-9E9D-400A-B307-2B52A7517AED}"/>
              </a:ext>
            </a:extLst>
          </p:cNvPr>
          <p:cNvSpPr/>
          <p:nvPr/>
        </p:nvSpPr>
        <p:spPr>
          <a:xfrm>
            <a:off x="159359" y="3242634"/>
            <a:ext cx="5166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180FB0FB-B934-4E1A-A4CC-AA986E244C5F}"/>
              </a:ext>
            </a:extLst>
          </p:cNvPr>
          <p:cNvSpPr/>
          <p:nvPr/>
        </p:nvSpPr>
        <p:spPr>
          <a:xfrm>
            <a:off x="157886" y="2433727"/>
            <a:ext cx="5166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449CEF3-665E-448D-92D3-E85E5C1ACEB6}"/>
              </a:ext>
            </a:extLst>
          </p:cNvPr>
          <p:cNvSpPr/>
          <p:nvPr/>
        </p:nvSpPr>
        <p:spPr>
          <a:xfrm>
            <a:off x="122715" y="785081"/>
            <a:ext cx="5166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5AC83BD-AEA8-41BF-8752-3D0F272FE880}"/>
              </a:ext>
            </a:extLst>
          </p:cNvPr>
          <p:cNvSpPr/>
          <p:nvPr/>
        </p:nvSpPr>
        <p:spPr>
          <a:xfrm>
            <a:off x="365760" y="1634568"/>
            <a:ext cx="45719"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5B35407-8AB6-3AAE-4B40-F7DDA538355C}"/>
              </a:ext>
            </a:extLst>
          </p:cNvPr>
          <p:cNvSpPr txBox="1"/>
          <p:nvPr/>
        </p:nvSpPr>
        <p:spPr>
          <a:xfrm>
            <a:off x="2368518" y="1764548"/>
            <a:ext cx="7454964" cy="861724"/>
          </a:xfrm>
          <a:prstGeom prst="rect">
            <a:avLst/>
          </a:prstGeom>
          <a:solidFill>
            <a:schemeClr val="tx2">
              <a:lumMod val="20000"/>
              <a:lumOff val="80000"/>
            </a:schemeClr>
          </a:solidFill>
          <a:ln>
            <a:noFill/>
          </a:ln>
        </p:spPr>
        <p:txBody>
          <a:bodyPr wrap="square" rtlCol="0">
            <a:norm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２　中村天風を座右の銘とした</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65218A4-CF97-B37F-4BDD-D8304BDB3858}"/>
              </a:ext>
            </a:extLst>
          </p:cNvPr>
          <p:cNvSpPr txBox="1"/>
          <p:nvPr/>
        </p:nvSpPr>
        <p:spPr>
          <a:xfrm>
            <a:off x="2368518" y="2706617"/>
            <a:ext cx="7454964" cy="861724"/>
          </a:xfrm>
          <a:prstGeom prst="rect">
            <a:avLst/>
          </a:prstGeom>
          <a:solidFill>
            <a:schemeClr val="tx2">
              <a:lumMod val="20000"/>
              <a:lumOff val="80000"/>
            </a:schemeClr>
          </a:solidFill>
          <a:ln>
            <a:noFill/>
          </a:ln>
        </p:spPr>
        <p:txBody>
          <a:bodyPr wrap="square" rtlCol="0">
            <a:norm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３　天風の基本理念は積極思考</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9E025FD-6EF9-AE2B-6028-172E1EC8DF0E}"/>
              </a:ext>
            </a:extLst>
          </p:cNvPr>
          <p:cNvSpPr txBox="1"/>
          <p:nvPr/>
        </p:nvSpPr>
        <p:spPr>
          <a:xfrm>
            <a:off x="2368518" y="3648686"/>
            <a:ext cx="7454964" cy="861724"/>
          </a:xfrm>
          <a:prstGeom prst="rect">
            <a:avLst/>
          </a:prstGeom>
          <a:solidFill>
            <a:schemeClr val="tx2">
              <a:lumMod val="20000"/>
              <a:lumOff val="80000"/>
            </a:schemeClr>
          </a:solidFill>
          <a:ln>
            <a:noFill/>
          </a:ln>
        </p:spPr>
        <p:txBody>
          <a:bodyPr wrap="square" rtlCol="0">
            <a:norm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４　積極思考はポジティブ心理学</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9B3EDF31-44B0-2085-1646-D255658E566E}"/>
              </a:ext>
            </a:extLst>
          </p:cNvPr>
          <p:cNvSpPr txBox="1"/>
          <p:nvPr/>
        </p:nvSpPr>
        <p:spPr>
          <a:xfrm>
            <a:off x="2368518" y="4590755"/>
            <a:ext cx="7454964" cy="861724"/>
          </a:xfrm>
          <a:prstGeom prst="rect">
            <a:avLst/>
          </a:prstGeom>
          <a:solidFill>
            <a:schemeClr val="tx2">
              <a:lumMod val="20000"/>
              <a:lumOff val="80000"/>
            </a:schemeClr>
          </a:solidFill>
          <a:ln>
            <a:noFill/>
          </a:ln>
        </p:spPr>
        <p:txBody>
          <a:bodyPr wrap="square" rtlCol="0">
            <a:norm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５　ポジティブ心理学の核はレジリエンス</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12" name="矢印: 下 11">
            <a:extLst>
              <a:ext uri="{FF2B5EF4-FFF2-40B4-BE49-F238E27FC236}">
                <a16:creationId xmlns:a16="http://schemas.microsoft.com/office/drawing/2014/main" id="{9AA8347D-2381-D7CE-7EFC-0C1B6DACA3DB}"/>
              </a:ext>
            </a:extLst>
          </p:cNvPr>
          <p:cNvSpPr/>
          <p:nvPr/>
        </p:nvSpPr>
        <p:spPr>
          <a:xfrm>
            <a:off x="5664137" y="1502431"/>
            <a:ext cx="863726" cy="344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6E8C317A-ABD6-E02A-D3E1-14D26751AB82}"/>
              </a:ext>
            </a:extLst>
          </p:cNvPr>
          <p:cNvSpPr/>
          <p:nvPr/>
        </p:nvSpPr>
        <p:spPr>
          <a:xfrm>
            <a:off x="5664137" y="2546979"/>
            <a:ext cx="863726" cy="344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B3FAA3DC-537E-F82B-FD47-53061E0E9116}"/>
              </a:ext>
            </a:extLst>
          </p:cNvPr>
          <p:cNvSpPr/>
          <p:nvPr/>
        </p:nvSpPr>
        <p:spPr>
          <a:xfrm>
            <a:off x="5664137" y="4418504"/>
            <a:ext cx="863726" cy="344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D8D539D6-D55A-9772-9AEA-07CEE7155528}"/>
              </a:ext>
            </a:extLst>
          </p:cNvPr>
          <p:cNvSpPr/>
          <p:nvPr/>
        </p:nvSpPr>
        <p:spPr>
          <a:xfrm>
            <a:off x="5664137" y="3496758"/>
            <a:ext cx="863726" cy="344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7A2E3C7-79B4-A5AB-4133-354453389A9D}"/>
              </a:ext>
            </a:extLst>
          </p:cNvPr>
          <p:cNvSpPr txBox="1"/>
          <p:nvPr/>
        </p:nvSpPr>
        <p:spPr>
          <a:xfrm>
            <a:off x="2368518" y="5889881"/>
            <a:ext cx="7454964" cy="861724"/>
          </a:xfrm>
          <a:prstGeom prst="rect">
            <a:avLst/>
          </a:prstGeom>
          <a:solidFill>
            <a:schemeClr val="accent1">
              <a:lumMod val="60000"/>
              <a:lumOff val="40000"/>
            </a:schemeClr>
          </a:solidFill>
          <a:ln>
            <a:noFill/>
          </a:ln>
        </p:spPr>
        <p:txBody>
          <a:bodyPr wrap="square" rtlCol="0">
            <a:norm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　５　レジリエンス転換の実例を学ぼう</a:t>
            </a:r>
            <a:r>
              <a:rPr lang="ja-JP" altLang="en-US" sz="2000" dirty="0">
                <a:latin typeface="メイリオ" panose="020B0604030504040204" pitchFamily="50" charset="-128"/>
                <a:ea typeface="メイリオ" panose="020B0604030504040204" pitchFamily="50" charset="-128"/>
              </a:rPr>
              <a:t>　　</a:t>
            </a: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lang="ja-JP" altLang="en-US" sz="2800" dirty="0">
                <a:latin typeface="メイリオ" panose="020B0604030504040204" pitchFamily="50" charset="-128"/>
                <a:ea typeface="メイリオ" panose="020B0604030504040204" pitchFamily="50" charset="-128"/>
              </a:rPr>
              <a:t>　　　</a:t>
            </a:r>
            <a:endParaRPr lang="en-US" altLang="ja-JP" sz="2800" dirty="0">
              <a:latin typeface="メイリオ" panose="020B0604030504040204" pitchFamily="50" charset="-128"/>
              <a:ea typeface="メイリオ" panose="020B0604030504040204" pitchFamily="50" charset="-128"/>
            </a:endParaRPr>
          </a:p>
        </p:txBody>
      </p:sp>
      <p:sp>
        <p:nvSpPr>
          <p:cNvPr id="17" name="矢印: 下 16">
            <a:extLst>
              <a:ext uri="{FF2B5EF4-FFF2-40B4-BE49-F238E27FC236}">
                <a16:creationId xmlns:a16="http://schemas.microsoft.com/office/drawing/2014/main" id="{05BA2DA5-DD63-2086-614F-7B874A47DF89}"/>
              </a:ext>
            </a:extLst>
          </p:cNvPr>
          <p:cNvSpPr/>
          <p:nvPr/>
        </p:nvSpPr>
        <p:spPr>
          <a:xfrm>
            <a:off x="5664137" y="5360573"/>
            <a:ext cx="863726" cy="5293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6124555"/>
      </p:ext>
    </p:extLst>
  </p:cSld>
  <p:clrMapOvr>
    <a:masterClrMapping/>
  </p:clrMapOvr>
  <mc:AlternateContent xmlns:mc="http://schemas.openxmlformats.org/markup-compatibility/2006" xmlns:p14="http://schemas.microsoft.com/office/powerpoint/2010/main">
    <mc:Choice Requires="p14">
      <p:transition spd="slow" p14:dur="2000" advTm="13235"/>
    </mc:Choice>
    <mc:Fallback xmlns="">
      <p:transition spd="slow" advTm="13235"/>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5114" y="1183300"/>
            <a:ext cx="2254463" cy="535259"/>
          </a:xfrm>
        </p:spPr>
        <p:txBody>
          <a:bodyPr>
            <a:normAutofit fontScale="90000"/>
          </a:bodyPr>
          <a:lstStyle/>
          <a:p>
            <a:r>
              <a:rPr lang="ja-JP" altLang="en-US" sz="2400" b="1" dirty="0">
                <a:latin typeface="メイリオ" panose="020B0604030504040204" pitchFamily="50" charset="-128"/>
                <a:ea typeface="メイリオ" panose="020B0604030504040204" pitchFamily="50" charset="-128"/>
              </a:rPr>
              <a:t>全体食のすすめ</a:t>
            </a:r>
          </a:p>
        </p:txBody>
      </p:sp>
      <p:sp>
        <p:nvSpPr>
          <p:cNvPr id="4" name="スライド番号プレースホルダー 3"/>
          <p:cNvSpPr>
            <a:spLocks noGrp="1"/>
          </p:cNvSpPr>
          <p:nvPr>
            <p:ph type="sldNum" sz="quarter" idx="12"/>
          </p:nvPr>
        </p:nvSpPr>
        <p:spPr/>
        <p:txBody>
          <a:bodyPr/>
          <a:lstStyle/>
          <a:p>
            <a:fld id="{DAF3C347-3CF9-4913-A3DC-83C6ED2451CF}" type="slidenum">
              <a:rPr kumimoji="1" lang="ja-JP" altLang="en-US" smtClean="0"/>
              <a:t>31</a:t>
            </a:fld>
            <a:endParaRPr kumimoji="1" lang="ja-JP" altLang="en-US" dirty="0"/>
          </a:p>
        </p:txBody>
      </p:sp>
      <p:grpSp>
        <p:nvGrpSpPr>
          <p:cNvPr id="7" name="グループ化 6"/>
          <p:cNvGrpSpPr/>
          <p:nvPr/>
        </p:nvGrpSpPr>
        <p:grpSpPr>
          <a:xfrm>
            <a:off x="1887568" y="1593669"/>
            <a:ext cx="8287392" cy="3199130"/>
            <a:chOff x="461342" y="2952206"/>
            <a:chExt cx="8287392" cy="3199130"/>
          </a:xfrm>
        </p:grpSpPr>
        <p:pic>
          <p:nvPicPr>
            <p:cNvPr id="3076" name="Picture 4" descr="クリックすると新しいウィンドウで開きます">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506" y="2952206"/>
              <a:ext cx="6050364" cy="3199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クリックすると新しいウィンドウで開きます">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9307" y="3077095"/>
              <a:ext cx="1559427" cy="8245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クリックすると新しいウィンドウで開きます">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122" y="382018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クリックすると新しいウィンドウで開きます">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37568" y="4372353"/>
              <a:ext cx="1025766" cy="13676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魚 イラスト」の画像検索結果">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052" y="3820182"/>
              <a:ext cx="1582908" cy="15829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クリックすると新しいウィンドウで開きます">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342" y="3489369"/>
              <a:ext cx="1559427" cy="8245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下カーブ矢印 8"/>
          <p:cNvSpPr/>
          <p:nvPr/>
        </p:nvSpPr>
        <p:spPr>
          <a:xfrm rot="1194421">
            <a:off x="3296021" y="2858883"/>
            <a:ext cx="2123407" cy="604030"/>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7" name="下カーブ矢印 16"/>
          <p:cNvSpPr/>
          <p:nvPr/>
        </p:nvSpPr>
        <p:spPr>
          <a:xfrm rot="20519981" flipH="1">
            <a:off x="6308528" y="2985018"/>
            <a:ext cx="2399087" cy="546528"/>
          </a:xfrm>
          <a:prstGeom prst="curved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8" name="コンテンツ プレースホルダー 2"/>
          <p:cNvSpPr txBox="1">
            <a:spLocks/>
          </p:cNvSpPr>
          <p:nvPr/>
        </p:nvSpPr>
        <p:spPr>
          <a:xfrm>
            <a:off x="2405083" y="4675579"/>
            <a:ext cx="6359089" cy="881159"/>
          </a:xfrm>
          <a:prstGeom prst="rect">
            <a:avLst/>
          </a:prstGeom>
          <a:solidFill>
            <a:srgbClr val="FFFF00"/>
          </a:solidFill>
          <a:ln>
            <a:solidFill>
              <a:srgbClr val="FF0000"/>
            </a:solidFill>
          </a:ln>
        </p:spPr>
        <p:txBody>
          <a:bodyPr vert="horz" lIns="91440" tIns="45720" rIns="91440" bIns="45720" rtlCol="0" anchor="t">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400" b="1" dirty="0">
                <a:latin typeface="メイリオ" panose="020B0604030504040204" pitchFamily="50" charset="-128"/>
                <a:ea typeface="メイリオ" panose="020B0604030504040204" pitchFamily="50" charset="-128"/>
              </a:rPr>
              <a:t>　　　　　　　　　　　　　　　</a:t>
            </a:r>
            <a:endParaRPr lang="en-US" altLang="ja-JP" sz="1200" b="1" dirty="0">
              <a:latin typeface="メイリオ" panose="020B0604030504040204" pitchFamily="50" charset="-128"/>
              <a:ea typeface="メイリオ" panose="020B0604030504040204" pitchFamily="50" charset="-128"/>
            </a:endParaRPr>
          </a:p>
          <a:p>
            <a:pPr marL="0" indent="0">
              <a:buNone/>
            </a:pPr>
            <a:r>
              <a:rPr lang="ja-JP" altLang="en-US" sz="2100" b="1" dirty="0">
                <a:ea typeface="メイリオ" panose="020B0604030504040204" pitchFamily="50" charset="-128"/>
              </a:rPr>
              <a:t>バランスのとれた人間→病気のない魚全体を食べる</a:t>
            </a:r>
            <a:br>
              <a:rPr lang="en-US" altLang="ja-JP" sz="2100" b="1" dirty="0">
                <a:ea typeface="メイリオ" panose="020B0604030504040204" pitchFamily="50" charset="-128"/>
              </a:rPr>
            </a:br>
            <a:r>
              <a:rPr lang="ja-JP" altLang="en-US" sz="2100" b="1" dirty="0">
                <a:ea typeface="メイリオ" panose="020B0604030504040204" pitchFamily="50" charset="-128"/>
              </a:rPr>
              <a:t>　　　　　　　　　  →病気を持たないダイコン全体を食べる</a:t>
            </a:r>
          </a:p>
        </p:txBody>
      </p:sp>
      <p:sp>
        <p:nvSpPr>
          <p:cNvPr id="15" name="テキスト ボックス 14"/>
          <p:cNvSpPr txBox="1"/>
          <p:nvPr/>
        </p:nvSpPr>
        <p:spPr>
          <a:xfrm>
            <a:off x="67150" y="700745"/>
            <a:ext cx="4290574"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２　良質な食物の話その２</a:t>
            </a:r>
          </a:p>
        </p:txBody>
      </p:sp>
      <p:sp>
        <p:nvSpPr>
          <p:cNvPr id="3" name="タイトル 1">
            <a:extLst>
              <a:ext uri="{FF2B5EF4-FFF2-40B4-BE49-F238E27FC236}">
                <a16:creationId xmlns:a16="http://schemas.microsoft.com/office/drawing/2014/main" id="{739E7F1D-494D-78AE-5556-2E08BFD5BB7E}"/>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５　実例（心と身体の二刀流の実践方法）</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3693066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正方形/長方形 7"/>
          <p:cNvSpPr/>
          <p:nvPr/>
        </p:nvSpPr>
        <p:spPr>
          <a:xfrm>
            <a:off x="6130834" y="1384662"/>
            <a:ext cx="4049486" cy="4990012"/>
          </a:xfrm>
          <a:prstGeom prst="rect">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正方形/長方形 2"/>
          <p:cNvSpPr/>
          <p:nvPr/>
        </p:nvSpPr>
        <p:spPr>
          <a:xfrm>
            <a:off x="1759132" y="1423851"/>
            <a:ext cx="4049486" cy="4990012"/>
          </a:xfrm>
          <a:prstGeom prst="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3936755" y="872289"/>
            <a:ext cx="4072955" cy="509134"/>
          </a:xfrm>
        </p:spPr>
        <p:txBody>
          <a:bodyPr>
            <a:normAutofit fontScale="90000"/>
          </a:bodyPr>
          <a:lstStyle/>
          <a:p>
            <a:r>
              <a:rPr lang="ja-JP" altLang="en-US" sz="2400" b="1" dirty="0">
                <a:latin typeface="メイリオ" panose="020B0604030504040204" pitchFamily="50" charset="-128"/>
                <a:ea typeface="メイリオ" panose="020B0604030504040204" pitchFamily="50" charset="-128"/>
              </a:rPr>
              <a:t>体の運動（筋トレ・神トレ）</a:t>
            </a:r>
          </a:p>
        </p:txBody>
      </p:sp>
      <p:sp>
        <p:nvSpPr>
          <p:cNvPr id="4" name="スライド番号プレースホルダー 3"/>
          <p:cNvSpPr>
            <a:spLocks noGrp="1"/>
          </p:cNvSpPr>
          <p:nvPr>
            <p:ph type="sldNum" sz="quarter" idx="12"/>
          </p:nvPr>
        </p:nvSpPr>
        <p:spPr/>
        <p:txBody>
          <a:bodyPr/>
          <a:lstStyle/>
          <a:p>
            <a:fld id="{DAF3C347-3CF9-4913-A3DC-83C6ED2451CF}" type="slidenum">
              <a:rPr kumimoji="1" lang="ja-JP" altLang="en-US" smtClean="0"/>
              <a:t>32</a:t>
            </a:fld>
            <a:endParaRPr kumimoji="1" lang="ja-JP" altLang="en-US" dirty="0"/>
          </a:p>
        </p:txBody>
      </p:sp>
      <p:pic>
        <p:nvPicPr>
          <p:cNvPr id="4098" name="Picture 2" descr="クリックすると新しいウィンドウで開きます">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035" y="4494531"/>
            <a:ext cx="1534885" cy="17680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190207" y="1645920"/>
            <a:ext cx="3069770" cy="1569660"/>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無酸素運動</a:t>
            </a:r>
            <a:endParaRPr lang="en-US" altLang="ja-JP" sz="24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血中糖分の消化</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ヘモグロビン消費</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筋力</a:t>
            </a:r>
          </a:p>
        </p:txBody>
      </p:sp>
      <p:sp>
        <p:nvSpPr>
          <p:cNvPr id="10" name="テキスト ボックス 9"/>
          <p:cNvSpPr txBox="1"/>
          <p:nvPr/>
        </p:nvSpPr>
        <p:spPr>
          <a:xfrm>
            <a:off x="6738258" y="1645920"/>
            <a:ext cx="3069770" cy="1569660"/>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有酸素運動</a:t>
            </a:r>
            <a:endParaRPr lang="en-US" altLang="ja-JP" sz="24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体内脂肪分の消化</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ヘモグロビン温存</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持久力</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144" y="4426948"/>
            <a:ext cx="1663337" cy="166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241" y="4511039"/>
            <a:ext cx="1693818" cy="169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323" y="4364898"/>
            <a:ext cx="1725386" cy="172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6407331" y="4044059"/>
            <a:ext cx="1563190"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ウォーキング</a:t>
            </a:r>
          </a:p>
        </p:txBody>
      </p:sp>
      <p:sp>
        <p:nvSpPr>
          <p:cNvPr id="16" name="テキスト ボックス 15"/>
          <p:cNvSpPr txBox="1"/>
          <p:nvPr/>
        </p:nvSpPr>
        <p:spPr>
          <a:xfrm>
            <a:off x="8388531" y="4044057"/>
            <a:ext cx="1384663"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ジョギング</a:t>
            </a:r>
          </a:p>
        </p:txBody>
      </p:sp>
      <p:sp>
        <p:nvSpPr>
          <p:cNvPr id="17" name="テキスト ボックス 16"/>
          <p:cNvSpPr txBox="1"/>
          <p:nvPr/>
        </p:nvSpPr>
        <p:spPr>
          <a:xfrm>
            <a:off x="2074819" y="4044056"/>
            <a:ext cx="1384663"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スクワット</a:t>
            </a:r>
          </a:p>
        </p:txBody>
      </p:sp>
      <p:sp>
        <p:nvSpPr>
          <p:cNvPr id="20" name="テキスト ボックス 19"/>
          <p:cNvSpPr txBox="1"/>
          <p:nvPr/>
        </p:nvSpPr>
        <p:spPr>
          <a:xfrm>
            <a:off x="4058195" y="4057122"/>
            <a:ext cx="1397725"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腕立て伏せ</a:t>
            </a:r>
          </a:p>
        </p:txBody>
      </p:sp>
      <p:sp>
        <p:nvSpPr>
          <p:cNvPr id="9" name="テキスト ボックス 8"/>
          <p:cNvSpPr txBox="1"/>
          <p:nvPr/>
        </p:nvSpPr>
        <p:spPr>
          <a:xfrm>
            <a:off x="1920241" y="3357631"/>
            <a:ext cx="8016240" cy="369332"/>
          </a:xfrm>
          <a:prstGeom prst="rect">
            <a:avLst/>
          </a:prstGeom>
          <a:solidFill>
            <a:srgbClr val="FFFF00"/>
          </a:solidFill>
          <a:ln>
            <a:solidFill>
              <a:srgbClr val="FF0000"/>
            </a:solidFill>
          </a:ln>
        </p:spPr>
        <p:txBody>
          <a:bodyPr wrap="square" rtlCol="0">
            <a:spAutoFit/>
          </a:bodyPr>
          <a:lstStyle/>
          <a:p>
            <a:r>
              <a:rPr lang="ja-JP" altLang="en-US" b="1" dirty="0"/>
              <a:t>無酸素運動（筋トレ）➡有酸素運動（ジョギング）➡カロリー消費量は３倍</a:t>
            </a:r>
          </a:p>
        </p:txBody>
      </p:sp>
      <p:sp>
        <p:nvSpPr>
          <p:cNvPr id="18" name="テキスト ボックス 17"/>
          <p:cNvSpPr txBox="1"/>
          <p:nvPr/>
        </p:nvSpPr>
        <p:spPr>
          <a:xfrm>
            <a:off x="44920" y="677929"/>
            <a:ext cx="4290574"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３　運動の話その１</a:t>
            </a:r>
          </a:p>
        </p:txBody>
      </p:sp>
      <p:sp>
        <p:nvSpPr>
          <p:cNvPr id="11" name="タイトル 1">
            <a:extLst>
              <a:ext uri="{FF2B5EF4-FFF2-40B4-BE49-F238E27FC236}">
                <a16:creationId xmlns:a16="http://schemas.microsoft.com/office/drawing/2014/main" id="{EC730A21-624E-22F8-BCAE-E8289BA04DB0}"/>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５　実例（心と身体の二刀流の実践方法）</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279931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テキスト ボックス 8"/>
          <p:cNvSpPr txBox="1"/>
          <p:nvPr/>
        </p:nvSpPr>
        <p:spPr>
          <a:xfrm>
            <a:off x="5298173" y="1272457"/>
            <a:ext cx="4951639" cy="1846659"/>
          </a:xfrm>
          <a:prstGeom prst="rect">
            <a:avLst/>
          </a:prstGeom>
          <a:noFill/>
          <a:ln>
            <a:solidFill>
              <a:schemeClr val="tx1"/>
            </a:solidFill>
          </a:ln>
        </p:spPr>
        <p:txBody>
          <a:bodyPr wrap="square" rtlCol="0">
            <a:spAutoFit/>
          </a:bodyPr>
          <a:lstStyle/>
          <a:p>
            <a:endParaRPr lang="en-US" altLang="ja-JP" dirty="0"/>
          </a:p>
          <a:p>
            <a:r>
              <a:rPr lang="ja-JP" altLang="en-US" sz="2000" b="1" dirty="0">
                <a:latin typeface="メイリオ" panose="020B0604030504040204" pitchFamily="50" charset="-128"/>
                <a:ea typeface="メイリオ" panose="020B0604030504040204" pitchFamily="50" charset="-128"/>
              </a:rPr>
              <a:t>　　　　　　　　皮膚浴</a:t>
            </a:r>
            <a:endParaRPr lang="en-US" altLang="ja-JP" sz="2000" b="1" dirty="0">
              <a:latin typeface="メイリオ" panose="020B0604030504040204" pitchFamily="50" charset="-128"/>
              <a:ea typeface="メイリオ" panose="020B0604030504040204" pitchFamily="50" charset="-128"/>
            </a:endParaRPr>
          </a:p>
          <a:p>
            <a:endParaRPr lang="en-US" altLang="ja-JP" dirty="0"/>
          </a:p>
          <a:p>
            <a:r>
              <a:rPr lang="ja-JP" altLang="en-US" dirty="0"/>
              <a:t>　</a:t>
            </a:r>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1955321" y="1272457"/>
            <a:ext cx="3122023" cy="1785104"/>
          </a:xfrm>
          <a:prstGeom prst="rect">
            <a:avLst/>
          </a:prstGeom>
          <a:noFill/>
          <a:ln>
            <a:solidFill>
              <a:schemeClr val="tx1"/>
            </a:solidFill>
          </a:ln>
        </p:spPr>
        <p:txBody>
          <a:bodyPr wrap="square" rtlCol="0">
            <a:spAutoFit/>
          </a:bodyPr>
          <a:lstStyle/>
          <a:p>
            <a:endParaRPr lang="en-US" altLang="ja-JP" dirty="0"/>
          </a:p>
          <a:p>
            <a:r>
              <a:rPr lang="ja-JP" altLang="en-US" sz="2000" b="1" dirty="0">
                <a:latin typeface="メイリオ" panose="020B0604030504040204" pitchFamily="50" charset="-128"/>
                <a:ea typeface="メイリオ" panose="020B0604030504040204" pitchFamily="50" charset="-128"/>
              </a:rPr>
              <a:t>　　　日光浴</a:t>
            </a:r>
            <a:endParaRPr lang="en-US" altLang="ja-JP" sz="2000" b="1" dirty="0">
              <a:latin typeface="メイリオ" panose="020B0604030504040204" pitchFamily="50" charset="-128"/>
              <a:ea typeface="メイリオ" panose="020B0604030504040204" pitchFamily="50" charset="-128"/>
            </a:endParaRPr>
          </a:p>
          <a:p>
            <a:endParaRPr lang="en-US" altLang="ja-JP" dirty="0"/>
          </a:p>
          <a:p>
            <a:endParaRPr lang="en-US" altLang="ja-JP" dirty="0"/>
          </a:p>
          <a:p>
            <a:endParaRPr lang="en-US" altLang="ja-JP" dirty="0"/>
          </a:p>
          <a:p>
            <a:endParaRPr lang="en-US" altLang="ja-JP" dirty="0"/>
          </a:p>
        </p:txBody>
      </p:sp>
      <p:pic>
        <p:nvPicPr>
          <p:cNvPr id="1026" name="Picture 2" descr="クリックすると新しいウィンドウで開きます">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391" y="1919173"/>
            <a:ext cx="1291881" cy="10808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クリックすると新しいウィンドウで開きます">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2979" y="1895129"/>
            <a:ext cx="1474762" cy="12486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皮膚 乾布摩擦 ...」の画像検索結果">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6414" y="1838472"/>
            <a:ext cx="1305289" cy="130528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3340" y="680804"/>
            <a:ext cx="4290574"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４　運動の話その２</a:t>
            </a:r>
          </a:p>
        </p:txBody>
      </p:sp>
      <p:sp>
        <p:nvSpPr>
          <p:cNvPr id="10" name="タイトル 1"/>
          <p:cNvSpPr>
            <a:spLocks noGrp="1"/>
          </p:cNvSpPr>
          <p:nvPr>
            <p:ph type="title"/>
          </p:nvPr>
        </p:nvSpPr>
        <p:spPr>
          <a:xfrm>
            <a:off x="3976189" y="798902"/>
            <a:ext cx="4719566" cy="509134"/>
          </a:xfrm>
        </p:spPr>
        <p:txBody>
          <a:bodyPr>
            <a:normAutofit fontScale="90000"/>
          </a:bodyPr>
          <a:lstStyle/>
          <a:p>
            <a:r>
              <a:rPr lang="ja-JP" altLang="en-US" sz="2400" b="1" dirty="0">
                <a:latin typeface="メイリオ" panose="020B0604030504040204" pitchFamily="50" charset="-128"/>
                <a:ea typeface="メイリオ" panose="020B0604030504040204" pitchFamily="50" charset="-128"/>
              </a:rPr>
              <a:t>身体に良いこと（日光浴、皮膚浴）</a:t>
            </a:r>
          </a:p>
        </p:txBody>
      </p:sp>
      <p:pic>
        <p:nvPicPr>
          <p:cNvPr id="1032" name="Picture 8" descr="クリックすると新しいウィンドウで開きます">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1206" y="745146"/>
            <a:ext cx="1569266" cy="104390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915886" y="6177196"/>
            <a:ext cx="8046720" cy="369332"/>
          </a:xfrm>
          <a:prstGeom prst="rect">
            <a:avLst/>
          </a:prstGeom>
          <a:solidFill>
            <a:srgbClr val="FFFF00"/>
          </a:solidFill>
          <a:ln>
            <a:solidFill>
              <a:srgbClr val="FF0000"/>
            </a:solidFill>
          </a:ln>
        </p:spPr>
        <p:txBody>
          <a:bodyPr wrap="square" rtlCol="0">
            <a:spAutoFit/>
          </a:bodyPr>
          <a:lstStyle/>
          <a:p>
            <a:r>
              <a:rPr lang="ja-JP" altLang="en-US" b="1" dirty="0"/>
              <a:t>太陽光は、酸素や水と同様にあらゆる生物に必須の要素です</a:t>
            </a:r>
          </a:p>
        </p:txBody>
      </p:sp>
      <p:sp>
        <p:nvSpPr>
          <p:cNvPr id="3" name="タイトル 1">
            <a:extLst>
              <a:ext uri="{FF2B5EF4-FFF2-40B4-BE49-F238E27FC236}">
                <a16:creationId xmlns:a16="http://schemas.microsoft.com/office/drawing/2014/main" id="{4309CA6F-3D40-40E4-5A54-ADC0162E5D18}"/>
              </a:ext>
            </a:extLst>
          </p:cNvPr>
          <p:cNvSpPr txBox="1">
            <a:spLocks/>
          </p:cNvSpPr>
          <p:nvPr/>
        </p:nvSpPr>
        <p:spPr>
          <a:xfrm>
            <a:off x="13340" y="48478"/>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５　実例（心と身体の二刀流の実践方法）</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3263245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1740331" y="1034644"/>
            <a:ext cx="8326779" cy="461665"/>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腹式呼吸の行い方</a:t>
            </a:r>
            <a:endParaRPr lang="en-US" altLang="ja-JP" dirty="0"/>
          </a:p>
        </p:txBody>
      </p:sp>
      <p:pic>
        <p:nvPicPr>
          <p:cNvPr id="3074" name="Picture 2" descr="「腹式呼吸 イラ...」の画像検索結果">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765" y="2936765"/>
            <a:ext cx="3448980" cy="25834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クリックすると新しいウィンドウで開きます">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3300" y="2584083"/>
            <a:ext cx="3390483" cy="328876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25880" y="634534"/>
            <a:ext cx="5577840" cy="400110"/>
          </a:xfrm>
          <a:prstGeom prst="rect">
            <a:avLst/>
          </a:prstGeom>
          <a:noFill/>
        </p:spPr>
        <p:txBody>
          <a:bodyPr wrap="square" rtlCol="0">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６　「こころ」と「からだ」を整える話１</a:t>
            </a:r>
          </a:p>
        </p:txBody>
      </p:sp>
      <p:sp>
        <p:nvSpPr>
          <p:cNvPr id="9" name="テキスト ボックス 8"/>
          <p:cNvSpPr txBox="1"/>
          <p:nvPr/>
        </p:nvSpPr>
        <p:spPr>
          <a:xfrm>
            <a:off x="1740331" y="2122418"/>
            <a:ext cx="4163389" cy="4062651"/>
          </a:xfrm>
          <a:prstGeom prst="rect">
            <a:avLst/>
          </a:prstGeom>
          <a:noFill/>
          <a:ln>
            <a:solidFill>
              <a:schemeClr val="tx1"/>
            </a:solidFill>
          </a:ln>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吐く：腹をへこませる</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　吸う：腹を突き出す</a:t>
            </a:r>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dirty="0"/>
          </a:p>
        </p:txBody>
      </p:sp>
      <p:sp>
        <p:nvSpPr>
          <p:cNvPr id="10" name="テキスト ボックス 9"/>
          <p:cNvSpPr txBox="1"/>
          <p:nvPr/>
        </p:nvSpPr>
        <p:spPr>
          <a:xfrm>
            <a:off x="6081553" y="2122417"/>
            <a:ext cx="4163389" cy="4062651"/>
          </a:xfrm>
          <a:prstGeom prst="rect">
            <a:avLst/>
          </a:prstGeom>
          <a:noFill/>
          <a:ln>
            <a:solidFill>
              <a:schemeClr val="tx1"/>
            </a:solidFill>
          </a:ln>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　吐く：横隔膜を上げる</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　吸う：横隔膜を下げる</a:t>
            </a:r>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dirty="0"/>
          </a:p>
        </p:txBody>
      </p:sp>
      <p:sp>
        <p:nvSpPr>
          <p:cNvPr id="11" name="コンテンツ プレースホルダー 2"/>
          <p:cNvSpPr txBox="1">
            <a:spLocks/>
          </p:cNvSpPr>
          <p:nvPr/>
        </p:nvSpPr>
        <p:spPr>
          <a:xfrm>
            <a:off x="1740330" y="6192182"/>
            <a:ext cx="8504611" cy="525135"/>
          </a:xfrm>
          <a:prstGeom prst="rect">
            <a:avLst/>
          </a:prstGeom>
          <a:solidFill>
            <a:srgbClr val="FFFF00"/>
          </a:solidFill>
          <a:ln>
            <a:solidFill>
              <a:srgbClr val="FF0000"/>
            </a:solidFill>
          </a:ln>
        </p:spPr>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ja-JP" altLang="en-US" sz="1400" b="1" dirty="0">
                <a:latin typeface="メイリオ" panose="020B0604030504040204" pitchFamily="50" charset="-128"/>
                <a:ea typeface="メイリオ" panose="020B0604030504040204" pitchFamily="50" charset="-128"/>
              </a:rPr>
              <a:t>　　　　　　　　　　　　　　　</a:t>
            </a:r>
            <a:endParaRPr lang="en-US" altLang="ja-JP" sz="1200" b="1" dirty="0">
              <a:latin typeface="メイリオ" panose="020B0604030504040204" pitchFamily="50" charset="-128"/>
              <a:ea typeface="メイリオ" panose="020B0604030504040204" pitchFamily="50" charset="-128"/>
            </a:endParaRPr>
          </a:p>
          <a:p>
            <a:pPr marL="0" indent="0" algn="ctr">
              <a:buNone/>
            </a:pPr>
            <a:r>
              <a:rPr lang="ja-JP" altLang="en-US" sz="2400" b="1" dirty="0">
                <a:latin typeface="メイリオ" panose="020B0604030504040204" pitchFamily="50" charset="-128"/>
                <a:ea typeface="メイリオ" panose="020B0604030504040204" pitchFamily="50" charset="-128"/>
              </a:rPr>
              <a:t>ポイント：一分間の呼吸の数が少なくなるよう練習する➡次のスライド</a:t>
            </a:r>
          </a:p>
        </p:txBody>
      </p:sp>
      <p:sp>
        <p:nvSpPr>
          <p:cNvPr id="3" name="タイトル 1">
            <a:extLst>
              <a:ext uri="{FF2B5EF4-FFF2-40B4-BE49-F238E27FC236}">
                <a16:creationId xmlns:a16="http://schemas.microsoft.com/office/drawing/2014/main" id="{64FCCC8D-F415-B86D-41EC-E67FF658B80B}"/>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５　実例（心と身体の二刀流の実践方法）</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Tree>
    <p:extLst>
      <p:ext uri="{BB962C8B-B14F-4D97-AF65-F5344CB8AC3E}">
        <p14:creationId xmlns:p14="http://schemas.microsoft.com/office/powerpoint/2010/main" val="86403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06508" y="1064783"/>
            <a:ext cx="2470068" cy="344215"/>
          </a:xfrm>
        </p:spPr>
        <p:txBody>
          <a:bodyPr>
            <a:normAutofit fontScale="90000"/>
          </a:bodyPr>
          <a:lstStyle/>
          <a:p>
            <a:r>
              <a:rPr lang="en-US" altLang="ja-JP" sz="2000" dirty="0">
                <a:latin typeface="HGP創英角ﾎﾟｯﾌﾟ体" panose="040B0A00000000000000" pitchFamily="50" charset="-128"/>
                <a:ea typeface="HGP創英角ﾎﾟｯﾌﾟ体" panose="040B0A00000000000000" pitchFamily="50" charset="-128"/>
              </a:rPr>
              <a:t>A</a:t>
            </a:r>
            <a:r>
              <a:rPr lang="ja-JP" altLang="en-US" sz="2000" dirty="0">
                <a:solidFill>
                  <a:schemeClr val="tx1"/>
                </a:solidFill>
                <a:latin typeface="HGP創英角ﾎﾟｯﾌﾟ体" panose="040B0A00000000000000" pitchFamily="50" charset="-128"/>
                <a:ea typeface="HGP創英角ﾎﾟｯﾌﾟ体" panose="040B0A00000000000000" pitchFamily="50" charset="-128"/>
              </a:rPr>
              <a:t>　郷ひろみ（６７）</a:t>
            </a:r>
            <a:endParaRPr kumimoji="1" lang="ja-JP" altLang="en-US" sz="20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p:cNvSpPr>
            <a:spLocks noGrp="1"/>
          </p:cNvSpPr>
          <p:nvPr>
            <p:ph sz="quarter" idx="1"/>
          </p:nvPr>
        </p:nvSpPr>
        <p:spPr>
          <a:xfrm>
            <a:off x="2862432" y="1444690"/>
            <a:ext cx="2385892" cy="1984310"/>
          </a:xfrm>
        </p:spPr>
        <p:txBody>
          <a:bodyPr>
            <a:noAutofit/>
          </a:bodyPr>
          <a:lstStyle/>
          <a:p>
            <a:pPr marL="0" indent="0">
              <a:buNone/>
            </a:pPr>
            <a:r>
              <a:rPr lang="ja-JP" altLang="en-US" sz="1200" dirty="0">
                <a:latin typeface="Arial" panose="020B0604020202020204" pitchFamily="34" charset="0"/>
                <a:cs typeface="Arial" panose="020B0604020202020204" pitchFamily="34" charset="0"/>
              </a:rPr>
              <a:t>血液検査</a:t>
            </a:r>
            <a:r>
              <a:rPr lang="en-US" altLang="ja-JP" sz="1200" dirty="0">
                <a:latin typeface="Arial" panose="020B0604020202020204" pitchFamily="34" charset="0"/>
                <a:cs typeface="Arial" panose="020B0604020202020204" pitchFamily="34" charset="0"/>
              </a:rPr>
              <a:t>】</a:t>
            </a:r>
            <a:br>
              <a:rPr lang="en-US" altLang="ja-JP" sz="120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中性脂肪（異常値</a:t>
            </a:r>
            <a:r>
              <a:rPr lang="en-US" altLang="ja-JP" sz="1200" dirty="0">
                <a:latin typeface="Arial" panose="020B0604020202020204" pitchFamily="34" charset="0"/>
                <a:cs typeface="Arial" panose="020B0604020202020204" pitchFamily="34" charset="0"/>
              </a:rPr>
              <a:t>150</a:t>
            </a:r>
            <a:r>
              <a:rPr lang="ja-JP" altLang="en-US" sz="1200" dirty="0">
                <a:latin typeface="Arial" panose="020B0604020202020204" pitchFamily="34" charset="0"/>
                <a:cs typeface="Arial" panose="020B0604020202020204" pitchFamily="34" charset="0"/>
              </a:rPr>
              <a:t>以上）</a:t>
            </a:r>
            <a:br>
              <a:rPr lang="ja-JP" altLang="en-US" sz="120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50</a:t>
            </a:r>
            <a:r>
              <a:rPr lang="ja-JP" altLang="en-US" sz="1200" dirty="0">
                <a:latin typeface="Arial" panose="020B0604020202020204" pitchFamily="34" charset="0"/>
                <a:cs typeface="Arial" panose="020B0604020202020204" pitchFamily="34" charset="0"/>
              </a:rPr>
              <a:t>代平均・・・・・</a:t>
            </a:r>
            <a:r>
              <a:rPr lang="en-US" altLang="ja-JP" sz="1200" dirty="0">
                <a:latin typeface="Arial" panose="020B0604020202020204" pitchFamily="34" charset="0"/>
                <a:cs typeface="Arial" panose="020B0604020202020204" pitchFamily="34" charset="0"/>
              </a:rPr>
              <a:t>179.5</a:t>
            </a:r>
            <a:br>
              <a:rPr lang="en-US" altLang="ja-JP" sz="120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20</a:t>
            </a:r>
            <a:r>
              <a:rPr lang="ja-JP" altLang="en-US" sz="1200" dirty="0">
                <a:latin typeface="Arial" panose="020B0604020202020204" pitchFamily="34" charset="0"/>
                <a:cs typeface="Arial" panose="020B0604020202020204" pitchFamily="34" charset="0"/>
              </a:rPr>
              <a:t>代平均・・・・・</a:t>
            </a:r>
            <a:r>
              <a:rPr lang="en-US" altLang="ja-JP" sz="1200" dirty="0">
                <a:latin typeface="Arial" panose="020B0604020202020204" pitchFamily="34" charset="0"/>
                <a:cs typeface="Arial" panose="020B0604020202020204" pitchFamily="34" charset="0"/>
              </a:rPr>
              <a:t>120.1</a:t>
            </a:r>
            <a:br>
              <a:rPr lang="en-US" altLang="ja-JP" sz="1200" dirty="0">
                <a:latin typeface="Arial" panose="020B0604020202020204" pitchFamily="34" charset="0"/>
                <a:cs typeface="Arial" panose="020B0604020202020204" pitchFamily="34" charset="0"/>
              </a:rPr>
            </a:br>
            <a:r>
              <a:rPr lang="ja-JP" altLang="en-US" sz="1200" dirty="0">
                <a:latin typeface="Arial" panose="020B0604020202020204" pitchFamily="34" charset="0"/>
                <a:cs typeface="Arial" panose="020B0604020202020204" pitchFamily="34" charset="0"/>
              </a:rPr>
              <a:t>郷ひろみ</a:t>
            </a:r>
            <a:r>
              <a:rPr lang="en-US" altLang="ja-JP" sz="1200" dirty="0">
                <a:latin typeface="Arial" panose="020B0604020202020204" pitchFamily="34" charset="0"/>
                <a:cs typeface="Arial" panose="020B0604020202020204" pitchFamily="34" charset="0"/>
              </a:rPr>
              <a:t>(57)</a:t>
            </a:r>
            <a:r>
              <a:rPr lang="ja-JP" altLang="en-US"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58.0</a:t>
            </a:r>
            <a:br>
              <a:rPr lang="en-US" altLang="ja-JP" sz="120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血糖値（異常値</a:t>
            </a:r>
            <a:r>
              <a:rPr lang="en-US" altLang="ja-JP" sz="1200" dirty="0">
                <a:latin typeface="Arial" panose="020B0604020202020204" pitchFamily="34" charset="0"/>
                <a:cs typeface="Arial" panose="020B0604020202020204" pitchFamily="34" charset="0"/>
              </a:rPr>
              <a:t>110</a:t>
            </a:r>
            <a:r>
              <a:rPr lang="ja-JP" altLang="en-US" sz="1200" dirty="0">
                <a:latin typeface="Arial" panose="020B0604020202020204" pitchFamily="34" charset="0"/>
                <a:cs typeface="Arial" panose="020B0604020202020204" pitchFamily="34" charset="0"/>
              </a:rPr>
              <a:t>位上）</a:t>
            </a:r>
            <a:br>
              <a:rPr lang="ja-JP" altLang="en-US" sz="120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50</a:t>
            </a:r>
            <a:r>
              <a:rPr lang="ja-JP" altLang="en-US" sz="1200" dirty="0">
                <a:latin typeface="Arial" panose="020B0604020202020204" pitchFamily="34" charset="0"/>
                <a:cs typeface="Arial" panose="020B0604020202020204" pitchFamily="34" charset="0"/>
              </a:rPr>
              <a:t>代平均・・・・・</a:t>
            </a:r>
            <a:r>
              <a:rPr lang="en-US" altLang="ja-JP" sz="1200" dirty="0">
                <a:latin typeface="Arial" panose="020B0604020202020204" pitchFamily="34" charset="0"/>
                <a:cs typeface="Arial" panose="020B0604020202020204" pitchFamily="34" charset="0"/>
              </a:rPr>
              <a:t>96.6</a:t>
            </a:r>
            <a:br>
              <a:rPr lang="en-US" altLang="ja-JP" sz="1200" dirty="0">
                <a:latin typeface="Arial" panose="020B0604020202020204" pitchFamily="34" charset="0"/>
                <a:cs typeface="Arial" panose="020B0604020202020204" pitchFamily="34" charset="0"/>
              </a:rPr>
            </a:br>
            <a:r>
              <a:rPr lang="en-US" altLang="ja-JP" sz="1200" dirty="0">
                <a:latin typeface="Arial" panose="020B0604020202020204" pitchFamily="34" charset="0"/>
                <a:cs typeface="Arial" panose="020B0604020202020204" pitchFamily="34" charset="0"/>
              </a:rPr>
              <a:t>20</a:t>
            </a:r>
            <a:r>
              <a:rPr lang="ja-JP" altLang="en-US" sz="1200" dirty="0">
                <a:latin typeface="Arial" panose="020B0604020202020204" pitchFamily="34" charset="0"/>
                <a:cs typeface="Arial" panose="020B0604020202020204" pitchFamily="34" charset="0"/>
              </a:rPr>
              <a:t>代平均・・・・・</a:t>
            </a:r>
            <a:r>
              <a:rPr lang="en-US" altLang="ja-JP" sz="1200" dirty="0">
                <a:latin typeface="Arial" panose="020B0604020202020204" pitchFamily="34" charset="0"/>
                <a:cs typeface="Arial" panose="020B0604020202020204" pitchFamily="34" charset="0"/>
              </a:rPr>
              <a:t>92.1</a:t>
            </a:r>
            <a:br>
              <a:rPr lang="en-US" altLang="ja-JP" sz="1200" dirty="0">
                <a:latin typeface="Arial" panose="020B0604020202020204" pitchFamily="34" charset="0"/>
                <a:cs typeface="Arial" panose="020B0604020202020204" pitchFamily="34" charset="0"/>
              </a:rPr>
            </a:br>
            <a:r>
              <a:rPr lang="ja-JP" altLang="en-US" sz="1200" dirty="0">
                <a:latin typeface="Arial" panose="020B0604020202020204" pitchFamily="34" charset="0"/>
                <a:cs typeface="Arial" panose="020B0604020202020204" pitchFamily="34" charset="0"/>
              </a:rPr>
              <a:t>郷ひろみ・・・・・</a:t>
            </a:r>
            <a:r>
              <a:rPr lang="en-US" altLang="ja-JP" sz="1200" dirty="0">
                <a:latin typeface="Arial" panose="020B0604020202020204" pitchFamily="34" charset="0"/>
                <a:cs typeface="Arial" panose="020B0604020202020204" pitchFamily="34" charset="0"/>
              </a:rPr>
              <a:t>70.0</a:t>
            </a:r>
            <a:br>
              <a:rPr lang="en-US" altLang="ja-JP" sz="1200" dirty="0">
                <a:latin typeface="Arial" panose="020B0604020202020204" pitchFamily="34" charset="0"/>
                <a:cs typeface="Arial" panose="020B0604020202020204" pitchFamily="34" charset="0"/>
              </a:rPr>
            </a:br>
            <a:endParaRPr kumimoji="1" lang="en-US" altLang="ja-JP" sz="1200" dirty="0">
              <a:latin typeface="Arial" panose="020B0604020202020204" pitchFamily="34" charset="0"/>
              <a:cs typeface="Arial" panose="020B0604020202020204" pitchFamily="34" charset="0"/>
            </a:endParaRPr>
          </a:p>
        </p:txBody>
      </p:sp>
      <p:sp>
        <p:nvSpPr>
          <p:cNvPr id="4" name="テキスト ボックス 3"/>
          <p:cNvSpPr txBox="1"/>
          <p:nvPr/>
        </p:nvSpPr>
        <p:spPr>
          <a:xfrm>
            <a:off x="4873490" y="527826"/>
            <a:ext cx="188387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●HDL</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（善玉）コレステロール</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（基準値</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40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80</a:t>
            </a:r>
            <a:r>
              <a:rPr kumimoji="1" lang="ja-JP" altLang="en-US" sz="12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数値が大きい程良い）</a:t>
            </a:r>
            <a:b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代平均・・・・・</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57.4</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代平均・・・・・</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55.6</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郷ひろみ・・・・・</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82.0</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●y-GDP</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（異常値</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以上）</a:t>
            </a:r>
            <a:b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代平均・・・・・</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58.9</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代平均・・・・・</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27.2</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郷ひろみ・・・・・</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20.0</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総たんぱく（異常値</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8.3</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50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代平均・・・・・</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7.4</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代平均・・・・・</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7.6</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郷ひろみ・・・・・</a:t>
            </a: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6.9</a:t>
            </a:r>
            <a:b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テキスト ボックス 4"/>
          <p:cNvSpPr txBox="1"/>
          <p:nvPr/>
        </p:nvSpPr>
        <p:spPr>
          <a:xfrm>
            <a:off x="394244" y="3217800"/>
            <a:ext cx="6115792" cy="38087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・朝食事・・・フルーツボウル（</a:t>
            </a:r>
            <a:r>
              <a:rPr kumimoji="1" lang="ja-JP" altLang="en-US" sz="11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アサイ－</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、いちご、バナナ、ブルーベリー、</a:t>
            </a:r>
            <a:b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ラズベリー、シリアル、はちみつ）、いちごヨーグルトジュース</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・歯磨き・・・身体のバランスのため</a:t>
            </a:r>
            <a:r>
              <a:rPr kumimoji="1" lang="ja-JP" altLang="en-US" sz="11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左手で歯磨き</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（箸も左手で食べたりする、</a:t>
            </a:r>
            <a:b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急いでる時は両手でも食べられる）、１日に４回ブラシ・フロスで念入りに１５分</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・３０分のボイストレーニング</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・午前１０時・・・１日おきにスポーツジム</a:t>
            </a: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HALLEO</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で２時間トレーニング（ストレッチ、筋トレ、</a:t>
            </a:r>
            <a:b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ルームランナーが映像として）</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・昼食・・・</a:t>
            </a: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30</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年通ってるフレンチレストラン小川軒で食事（素材をそのままにソースを使わない</a:t>
            </a:r>
            <a:b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さっぱりした旬のものが中心、塩分控えめ）</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・夜は控えめ、寝る前の</a:t>
            </a: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時間は胃にとにかく入れない</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●医者のコメント＝「交感神経と副交感神経のバランスがとれている」</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・血管を若く保つ重要ポイント＝①</a:t>
            </a:r>
            <a:r>
              <a:rPr kumimoji="1" lang="ja-JP" altLang="en-US" sz="11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血液の流れを良くする</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②</a:t>
            </a:r>
            <a:r>
              <a:rPr kumimoji="1" lang="ja-JP" altLang="en-US" sz="11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血液の質を良くする</a:t>
            </a:r>
            <a:br>
              <a:rPr kumimoji="1" lang="ja-JP" altLang="en-US" sz="11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＝朝の過ごし方が大事</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→腸内環境を整える朝食（腸内環境を良くして善玉菌を増やす→栄養分のある血液になる）</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・いちごヨーグルトジュース＝善玉菌である乳酸菌が豊富（善玉菌がいてもエサがないとダメ）</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・フルーツボウル＝①アサイ－、いちご、バナナ→「食物繊維」、②はちみつ→「オリゴ糖」</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・①と②が善玉菌のエサになる</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・朝食をしっかり摂ることで血流は良くなる</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・腸の動きをコントロールしているのは副交感神経（朝食を食べる→副交感神経が優位に）</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・朝バタバタしていると・・・→交感神経が優位で血流が悪い</a:t>
            </a:r>
            <a:b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・朝忙しい人は</a:t>
            </a:r>
            <a:r>
              <a:rPr kumimoji="1" lang="ja-JP" altLang="en-US" sz="11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水一杯</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でも</a:t>
            </a:r>
            <a:r>
              <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OK→</a:t>
            </a:r>
            <a:r>
              <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腸を刺激して動かす</a:t>
            </a:r>
            <a:endParaRPr kumimoji="1" lang="en-US" altLang="ja-JP"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8" y="1029091"/>
            <a:ext cx="2850140" cy="215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320" y="1181857"/>
            <a:ext cx="2731221" cy="200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9679541" y="976660"/>
            <a:ext cx="260198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高倉健さんの言葉、</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往く道は精進にして、忍び</a:t>
            </a:r>
            <a:r>
              <a:rPr kumimoji="1" lang="ja-JP" altLang="en-US" sz="1200" b="1" i="0" u="none" strike="noStrike" kern="1200" cap="none" spc="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cs typeface="+mn-cs"/>
              </a:rPr>
              <a:t>て</a:t>
            </a: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終わり悔いなし</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左利きだけど右利きのようになんでも使えるように鍛錬した健さん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「俳優にとって身体は唯一の資本」を信条とし、細心の注意を払っていた。</a:t>
            </a:r>
            <a:b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・筋力トレーニング・ジョギングを欠かさなかったが、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年時点ではウォーキングやストレッチを日課としていた。</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コンテンツ プレースホルダー 2"/>
          <p:cNvSpPr txBox="1">
            <a:spLocks/>
          </p:cNvSpPr>
          <p:nvPr/>
        </p:nvSpPr>
        <p:spPr>
          <a:xfrm>
            <a:off x="6995250" y="3586807"/>
            <a:ext cx="2740719" cy="13775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一日</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分で簡単に細胞を活性化させる呼吸法で、心も楽しく肌もきれいにスッキリ</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健康体</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もりもり食べてもスリムな体で若さを保つ「</a:t>
            </a:r>
            <a:r>
              <a:rPr kumimoji="1" lang="ja-JP" altLang="en-US" sz="1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西野流呼吸法</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由美かおる</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自身が写真 を豊富に使って丁寧に解説。</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5961" y="3751601"/>
            <a:ext cx="2086811" cy="274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7855" y="4813352"/>
            <a:ext cx="2690327" cy="2044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タイトル 1"/>
          <p:cNvSpPr txBox="1">
            <a:spLocks/>
          </p:cNvSpPr>
          <p:nvPr/>
        </p:nvSpPr>
        <p:spPr>
          <a:xfrm>
            <a:off x="7077985" y="768690"/>
            <a:ext cx="2470068" cy="344215"/>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j-cs"/>
              </a:rPr>
              <a:t>B</a:t>
            </a:r>
            <a:r>
              <a:rPr kumimoji="1" lang="ja-JP" altLang="en-US" sz="20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j-cs"/>
              </a:rPr>
              <a:t>　高倉健（没８３）</a:t>
            </a:r>
          </a:p>
        </p:txBody>
      </p:sp>
      <p:sp>
        <p:nvSpPr>
          <p:cNvPr id="14" name="タイトル 1"/>
          <p:cNvSpPr txBox="1">
            <a:spLocks/>
          </p:cNvSpPr>
          <p:nvPr/>
        </p:nvSpPr>
        <p:spPr>
          <a:xfrm>
            <a:off x="7077985" y="3292093"/>
            <a:ext cx="2470068" cy="344215"/>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j-cs"/>
              </a:rPr>
              <a:t>C</a:t>
            </a:r>
            <a:r>
              <a:rPr kumimoji="1" lang="ja-JP" altLang="en-US" sz="20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j-cs"/>
              </a:rPr>
              <a:t>　由美かおる（７２）</a:t>
            </a:r>
          </a:p>
        </p:txBody>
      </p:sp>
      <p:sp>
        <p:nvSpPr>
          <p:cNvPr id="16" name="タイトル 1"/>
          <p:cNvSpPr txBox="1">
            <a:spLocks/>
          </p:cNvSpPr>
          <p:nvPr/>
        </p:nvSpPr>
        <p:spPr>
          <a:xfrm>
            <a:off x="-54683" y="543710"/>
            <a:ext cx="2689294" cy="485381"/>
          </a:xfrm>
          <a:prstGeom prst="rect">
            <a:avLst/>
          </a:prstGeom>
          <a:ln w="28575">
            <a:no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４　高齢と健康秘訣</a:t>
            </a:r>
          </a:p>
        </p:txBody>
      </p:sp>
      <p:sp>
        <p:nvSpPr>
          <p:cNvPr id="7" name="スライド番号プレースホルダー 6"/>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4BBCDA-8738-4D17-A8EE-1E7889E76742}" type="slidenum">
              <a:rPr lang="ja-JP" altLang="en-US" smtClean="0"/>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1" i="0" u="none" strike="noStrike" kern="1200" cap="none" spc="0" normalizeH="0" baseline="0" noProof="0" dirty="0">
              <a:ln>
                <a:noFill/>
              </a:ln>
              <a:solidFill>
                <a:srgbClr val="90C226"/>
              </a:solidFill>
              <a:effectLst/>
              <a:uLnTx/>
              <a:uFillTx/>
              <a:latin typeface="メイリオ" panose="020B0604030504040204" pitchFamily="50" charset="-128"/>
              <a:ea typeface="メイリオ" panose="020B0604030504040204" pitchFamily="50" charset="-128"/>
              <a:cs typeface="+mn-cs"/>
            </a:endParaRPr>
          </a:p>
        </p:txBody>
      </p:sp>
      <p:grpSp>
        <p:nvGrpSpPr>
          <p:cNvPr id="9" name="グループ化 8">
            <a:extLst>
              <a:ext uri="{FF2B5EF4-FFF2-40B4-BE49-F238E27FC236}">
                <a16:creationId xmlns:a16="http://schemas.microsoft.com/office/drawing/2014/main" id="{59E2F431-55AD-A9D9-939B-647D583F781F}"/>
              </a:ext>
            </a:extLst>
          </p:cNvPr>
          <p:cNvGrpSpPr/>
          <p:nvPr/>
        </p:nvGrpSpPr>
        <p:grpSpPr>
          <a:xfrm>
            <a:off x="-1" y="0"/>
            <a:ext cx="12192001" cy="563480"/>
            <a:chOff x="-1" y="0"/>
            <a:chExt cx="12192001" cy="563480"/>
          </a:xfrm>
        </p:grpSpPr>
        <p:sp>
          <p:nvSpPr>
            <p:cNvPr id="15" name="タイトル 1">
              <a:extLst>
                <a:ext uri="{FF2B5EF4-FFF2-40B4-BE49-F238E27FC236}">
                  <a16:creationId xmlns:a16="http://schemas.microsoft.com/office/drawing/2014/main" id="{C9D3FBAF-6174-6F06-539B-4088267FEA8B}"/>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大谷翔平はなぜに強い</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9713108D-4278-2BDB-FFBD-B6E014D90A82}"/>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13400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正方形/長方形 19"/>
          <p:cNvSpPr/>
          <p:nvPr/>
        </p:nvSpPr>
        <p:spPr>
          <a:xfrm>
            <a:off x="3344803"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コンテンツ プレースホルダー 2"/>
          <p:cNvSpPr txBox="1">
            <a:spLocks/>
          </p:cNvSpPr>
          <p:nvPr/>
        </p:nvSpPr>
        <p:spPr>
          <a:xfrm>
            <a:off x="4330148" y="1474119"/>
            <a:ext cx="3307275" cy="377282"/>
          </a:xfrm>
          <a:prstGeom prst="rect">
            <a:avLst/>
          </a:prstGeom>
          <a:ln>
            <a:solidFill>
              <a:schemeClr val="accent6">
                <a:lumMod val="75000"/>
              </a:schemeClr>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　</a:t>
            </a:r>
            <a:r>
              <a:rPr lang="ja-JP" altLang="en-US" sz="1600" b="1" dirty="0">
                <a:latin typeface="メイリオ" panose="020B0604030504040204" pitchFamily="50" charset="-128"/>
                <a:ea typeface="メイリオ" panose="020B0604030504040204" pitchFamily="50" charset="-128"/>
              </a:rPr>
              <a:t>１．私のレジリエンス「力」検証</a:t>
            </a:r>
            <a:endParaRPr lang="en-US" altLang="ja-JP" sz="1600" b="1" dirty="0">
              <a:latin typeface="メイリオ" panose="020B0604030504040204" pitchFamily="50" charset="-128"/>
              <a:ea typeface="メイリオ" panose="020B0604030504040204" pitchFamily="50" charset="-128"/>
            </a:endParaRPr>
          </a:p>
          <a:p>
            <a:pPr marL="0" indent="0">
              <a:buNone/>
            </a:pPr>
            <a:endParaRPr lang="ja-JP" altLang="en-US" sz="1050" b="1" dirty="0"/>
          </a:p>
          <a:p>
            <a:pPr marL="0" indent="0">
              <a:buNone/>
            </a:pPr>
            <a:endParaRPr lang="ja-JP" altLang="en-US" dirty="0"/>
          </a:p>
        </p:txBody>
      </p:sp>
      <p:sp>
        <p:nvSpPr>
          <p:cNvPr id="8" name="コンテンツ プレースホルダー 2"/>
          <p:cNvSpPr txBox="1">
            <a:spLocks/>
          </p:cNvSpPr>
          <p:nvPr/>
        </p:nvSpPr>
        <p:spPr>
          <a:xfrm>
            <a:off x="6153151" y="2571751"/>
            <a:ext cx="2968547" cy="732965"/>
          </a:xfrm>
          <a:prstGeom prst="rect">
            <a:avLst/>
          </a:prstGeom>
          <a:ln>
            <a:solidFill>
              <a:schemeClr val="accent6">
                <a:lumMod val="75000"/>
              </a:schemeClr>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　</a:t>
            </a:r>
            <a:r>
              <a:rPr lang="ja-JP" altLang="en-US" sz="1600" b="1" dirty="0">
                <a:latin typeface="メイリオ" panose="020B0604030504040204" pitchFamily="50" charset="-128"/>
                <a:ea typeface="メイリオ" panose="020B0604030504040204" pitchFamily="50" charset="-128"/>
              </a:rPr>
              <a:t>私は、人生の困難に対し、レジリエントな立ち直り</a:t>
            </a:r>
            <a:r>
              <a:rPr lang="ja-JP" altLang="en-US" sz="1600" b="1" dirty="0">
                <a:solidFill>
                  <a:srgbClr val="FF0000"/>
                </a:solidFill>
                <a:latin typeface="メイリオ" panose="020B0604030504040204" pitchFamily="50" charset="-128"/>
                <a:ea typeface="メイリオ" panose="020B0604030504040204" pitchFamily="50" charset="-128"/>
              </a:rPr>
              <a:t>ノウハウ</a:t>
            </a:r>
            <a:r>
              <a:rPr lang="ja-JP" altLang="en-US" sz="1600" b="1" dirty="0">
                <a:latin typeface="メイリオ" panose="020B0604030504040204" pitchFamily="50" charset="-128"/>
                <a:ea typeface="メイリオ" panose="020B0604030504040204" pitchFamily="50" charset="-128"/>
              </a:rPr>
              <a:t>を持っている（スキル取得）</a:t>
            </a:r>
            <a:endParaRPr lang="en-US" altLang="ja-JP" sz="1600" b="1" dirty="0">
              <a:latin typeface="メイリオ" panose="020B0604030504040204" pitchFamily="50" charset="-128"/>
              <a:ea typeface="メイリオ" panose="020B0604030504040204" pitchFamily="50" charset="-128"/>
            </a:endParaRPr>
          </a:p>
          <a:p>
            <a:pPr marL="0" indent="0">
              <a:buNone/>
            </a:pPr>
            <a:endParaRPr lang="ja-JP" altLang="en-US" sz="1050" b="1" dirty="0"/>
          </a:p>
          <a:p>
            <a:pPr marL="0" indent="0">
              <a:buNone/>
            </a:pPr>
            <a:endParaRPr lang="ja-JP" altLang="en-US" dirty="0"/>
          </a:p>
        </p:txBody>
      </p:sp>
      <p:sp>
        <p:nvSpPr>
          <p:cNvPr id="9" name="コンテンツ プレースホルダー 2"/>
          <p:cNvSpPr txBox="1">
            <a:spLocks/>
          </p:cNvSpPr>
          <p:nvPr/>
        </p:nvSpPr>
        <p:spPr>
          <a:xfrm>
            <a:off x="2111453" y="4625495"/>
            <a:ext cx="5943648" cy="1890767"/>
          </a:xfrm>
          <a:prstGeom prst="rect">
            <a:avLst/>
          </a:prstGeom>
          <a:ln>
            <a:solidFill>
              <a:schemeClr val="accent6">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latin typeface="メイリオ" panose="020B0604030504040204" pitchFamily="50" charset="-128"/>
                <a:ea typeface="メイリオ" panose="020B0604030504040204" pitchFamily="50" charset="-128"/>
              </a:rPr>
              <a:t>　　　　　　レジリエントな私の冷静</a:t>
            </a:r>
            <a:r>
              <a:rPr lang="ja-JP" altLang="en-US" sz="1600" b="1" dirty="0">
                <a:solidFill>
                  <a:srgbClr val="FF0000"/>
                </a:solidFill>
                <a:latin typeface="メイリオ" panose="020B0604030504040204" pitchFamily="50" charset="-128"/>
                <a:ea typeface="メイリオ" panose="020B0604030504040204" pitchFamily="50" charset="-128"/>
              </a:rPr>
              <a:t>思考</a:t>
            </a:r>
            <a:endParaRPr lang="en-US" altLang="ja-JP" sz="1600" b="1" dirty="0">
              <a:solidFill>
                <a:srgbClr val="FF0000"/>
              </a:solidFill>
              <a:latin typeface="メイリオ" panose="020B0604030504040204" pitchFamily="50" charset="-128"/>
              <a:ea typeface="メイリオ" panose="020B0604030504040204" pitchFamily="50" charset="-128"/>
            </a:endParaRPr>
          </a:p>
          <a:p>
            <a:pPr marL="0" indent="0">
              <a:buNone/>
            </a:pPr>
            <a:endParaRPr lang="en-US" altLang="ja-JP" sz="9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　</a:t>
            </a:r>
            <a:r>
              <a:rPr lang="ja-JP" altLang="en-US" sz="1500" b="1" dirty="0">
                <a:latin typeface="メイリオ" panose="020B0604030504040204" pitchFamily="50" charset="-128"/>
                <a:ea typeface="メイリオ" panose="020B0604030504040204" pitchFamily="50" charset="-128"/>
              </a:rPr>
              <a:t>１　リスクを的確に判断できること　</a:t>
            </a:r>
            <a:endParaRPr lang="en-US" altLang="ja-JP" sz="1500" b="1" dirty="0">
              <a:latin typeface="メイリオ" panose="020B0604030504040204" pitchFamily="50" charset="-128"/>
              <a:ea typeface="メイリオ" panose="020B0604030504040204" pitchFamily="50" charset="-128"/>
            </a:endParaRPr>
          </a:p>
          <a:p>
            <a:pPr marL="0" indent="0">
              <a:buNone/>
            </a:pPr>
            <a:r>
              <a:rPr lang="ja-JP" altLang="en-US" sz="1500" b="1" dirty="0">
                <a:latin typeface="メイリオ" panose="020B0604030504040204" pitchFamily="50" charset="-128"/>
                <a:ea typeface="メイリオ" panose="020B0604030504040204" pitchFamily="50" charset="-128"/>
              </a:rPr>
              <a:t>　２　自分自身に対する鋭い感覚を持つこと</a:t>
            </a:r>
            <a:endParaRPr lang="en-US" altLang="ja-JP" sz="1500" b="1" dirty="0">
              <a:latin typeface="メイリオ" panose="020B0604030504040204" pitchFamily="50" charset="-128"/>
              <a:ea typeface="メイリオ" panose="020B0604030504040204" pitchFamily="50" charset="-128"/>
            </a:endParaRPr>
          </a:p>
          <a:p>
            <a:pPr marL="0" indent="0">
              <a:buNone/>
            </a:pPr>
            <a:r>
              <a:rPr lang="ja-JP" altLang="en-US" sz="1500" b="1" dirty="0">
                <a:latin typeface="メイリオ" panose="020B0604030504040204" pitchFamily="50" charset="-128"/>
                <a:ea typeface="メイリオ" panose="020B0604030504040204" pitchFamily="50" charset="-128"/>
              </a:rPr>
              <a:t>　３　自分の人生の意義や努力に感謝できていること</a:t>
            </a:r>
            <a:endParaRPr lang="en-US" altLang="ja-JP" sz="1500" b="1" dirty="0">
              <a:latin typeface="メイリオ" panose="020B0604030504040204" pitchFamily="50" charset="-128"/>
              <a:ea typeface="メイリオ" panose="020B0604030504040204" pitchFamily="50" charset="-128"/>
            </a:endParaRPr>
          </a:p>
          <a:p>
            <a:pPr marL="0" indent="0">
              <a:buNone/>
            </a:pPr>
            <a:r>
              <a:rPr lang="ja-JP" altLang="en-US" sz="1500" b="1" dirty="0">
                <a:latin typeface="メイリオ" panose="020B0604030504040204" pitchFamily="50" charset="-128"/>
                <a:ea typeface="メイリオ" panose="020B0604030504040204" pitchFamily="50" charset="-128"/>
              </a:rPr>
              <a:t>　４　今やっていることの意義深さに意識を全力で集中させること</a:t>
            </a:r>
            <a:endParaRPr lang="en-US" altLang="ja-JP" sz="1500" b="1" dirty="0">
              <a:latin typeface="メイリオ" panose="020B0604030504040204" pitchFamily="50" charset="-128"/>
              <a:ea typeface="メイリオ" panose="020B0604030504040204" pitchFamily="50" charset="-128"/>
            </a:endParaRPr>
          </a:p>
          <a:p>
            <a:pPr marL="0" indent="0">
              <a:buNone/>
            </a:pPr>
            <a:r>
              <a:rPr lang="ja-JP" altLang="en-US" sz="1500" b="1" dirty="0">
                <a:latin typeface="メイリオ" panose="020B0604030504040204" pitchFamily="50" charset="-128"/>
                <a:ea typeface="メイリオ" panose="020B0604030504040204" pitchFamily="50" charset="-128"/>
              </a:rPr>
              <a:t>　５　大きな視点でものごとを見ているか</a:t>
            </a:r>
            <a:endParaRPr lang="en-US" altLang="ja-JP" sz="1500" b="1" dirty="0">
              <a:latin typeface="メイリオ" panose="020B0604030504040204" pitchFamily="50" charset="-128"/>
              <a:ea typeface="メイリオ" panose="020B0604030504040204" pitchFamily="50" charset="-128"/>
            </a:endParaRPr>
          </a:p>
          <a:p>
            <a:pPr marL="0" indent="0">
              <a:buNone/>
            </a:pPr>
            <a:endParaRPr lang="en-US" altLang="ja-JP" sz="1500" dirty="0">
              <a:latin typeface="メイリオ" panose="020B0604030504040204" pitchFamily="50" charset="-128"/>
              <a:ea typeface="メイリオ" panose="020B0604030504040204" pitchFamily="50" charset="-128"/>
            </a:endParaRPr>
          </a:p>
          <a:p>
            <a:pPr marL="0" indent="0">
              <a:buNone/>
            </a:pPr>
            <a:endParaRPr lang="en-US" altLang="ja-JP" sz="1600" b="1" dirty="0">
              <a:latin typeface="メイリオ" panose="020B0604030504040204" pitchFamily="50" charset="-128"/>
              <a:ea typeface="メイリオ" panose="020B0604030504040204" pitchFamily="50" charset="-128"/>
            </a:endParaRPr>
          </a:p>
          <a:p>
            <a:pPr marL="0" indent="0">
              <a:buNone/>
            </a:pPr>
            <a:endParaRPr lang="en-US" altLang="ja-JP" sz="1600" b="1" dirty="0"/>
          </a:p>
          <a:p>
            <a:pPr marL="0" indent="0">
              <a:buNone/>
            </a:pPr>
            <a:endParaRPr lang="ja-JP" altLang="en-US" sz="1050" b="1" dirty="0"/>
          </a:p>
          <a:p>
            <a:pPr marL="0" indent="0">
              <a:buNone/>
            </a:pPr>
            <a:endParaRPr lang="ja-JP" altLang="en-US" dirty="0"/>
          </a:p>
        </p:txBody>
      </p:sp>
      <p:sp>
        <p:nvSpPr>
          <p:cNvPr id="10" name="コンテンツ プレースホルダー 2"/>
          <p:cNvSpPr txBox="1">
            <a:spLocks/>
          </p:cNvSpPr>
          <p:nvPr/>
        </p:nvSpPr>
        <p:spPr>
          <a:xfrm>
            <a:off x="2787398" y="2571751"/>
            <a:ext cx="3243349" cy="721811"/>
          </a:xfrm>
          <a:prstGeom prst="rect">
            <a:avLst/>
          </a:prstGeom>
          <a:ln>
            <a:solidFill>
              <a:schemeClr val="accent6">
                <a:lumMod val="75000"/>
              </a:schemeClr>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　</a:t>
            </a:r>
            <a:r>
              <a:rPr lang="ja-JP" altLang="en-US" sz="1600" b="1" dirty="0">
                <a:latin typeface="メイリオ" panose="020B0604030504040204" pitchFamily="50" charset="-128"/>
                <a:ea typeface="メイリオ" panose="020B0604030504040204" pitchFamily="50" charset="-128"/>
              </a:rPr>
              <a:t>私は、人生に対する</a:t>
            </a:r>
            <a:r>
              <a:rPr lang="ja-JP" altLang="en-US" sz="1600" b="1" dirty="0">
                <a:solidFill>
                  <a:srgbClr val="FF0000"/>
                </a:solidFill>
                <a:latin typeface="メイリオ" panose="020B0604030504040204" pitchFamily="50" charset="-128"/>
                <a:ea typeface="メイリオ" panose="020B0604030504040204" pitchFamily="50" charset="-128"/>
              </a:rPr>
              <a:t>意欲・情熱</a:t>
            </a:r>
            <a:r>
              <a:rPr lang="ja-JP" altLang="en-US" sz="1600" b="1" dirty="0">
                <a:latin typeface="メイリオ" panose="020B0604030504040204" pitchFamily="50" charset="-128"/>
                <a:ea typeface="メイリオ" panose="020B0604030504040204" pitchFamily="50" charset="-128"/>
              </a:rPr>
              <a:t>を</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持っている。それを持続できている</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（モチベーション取得）</a:t>
            </a:r>
            <a:endParaRPr lang="en-US" altLang="ja-JP" sz="1600" b="1" dirty="0">
              <a:latin typeface="メイリオ" panose="020B0604030504040204" pitchFamily="50" charset="-128"/>
              <a:ea typeface="メイリオ" panose="020B0604030504040204" pitchFamily="50" charset="-128"/>
            </a:endParaRPr>
          </a:p>
          <a:p>
            <a:pPr marL="0" indent="0">
              <a:buNone/>
            </a:pPr>
            <a:endParaRPr lang="ja-JP" altLang="en-US" sz="1050" b="1" dirty="0"/>
          </a:p>
          <a:p>
            <a:pPr marL="0" indent="0">
              <a:buNone/>
            </a:pPr>
            <a:endParaRPr lang="ja-JP" altLang="en-US" dirty="0"/>
          </a:p>
        </p:txBody>
      </p:sp>
      <p:sp>
        <p:nvSpPr>
          <p:cNvPr id="3" name="テキスト ボックス 2"/>
          <p:cNvSpPr txBox="1"/>
          <p:nvPr/>
        </p:nvSpPr>
        <p:spPr>
          <a:xfrm>
            <a:off x="1857375" y="647701"/>
            <a:ext cx="8289515" cy="646331"/>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「これからの私」：レジリエンス「力」のレベルをアップし、弱くて硬直的な自分の観念を追い払う</a:t>
            </a:r>
          </a:p>
        </p:txBody>
      </p:sp>
      <p:sp>
        <p:nvSpPr>
          <p:cNvPr id="4" name="下矢印 3"/>
          <p:cNvSpPr/>
          <p:nvPr/>
        </p:nvSpPr>
        <p:spPr>
          <a:xfrm>
            <a:off x="5083278" y="1956619"/>
            <a:ext cx="108155" cy="521110"/>
          </a:xfrm>
          <a:prstGeom prst="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下矢印 11"/>
          <p:cNvSpPr/>
          <p:nvPr/>
        </p:nvSpPr>
        <p:spPr>
          <a:xfrm>
            <a:off x="6604090" y="1956619"/>
            <a:ext cx="108155" cy="521110"/>
          </a:xfrm>
          <a:prstGeom prst="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下矢印 12"/>
          <p:cNvSpPr/>
          <p:nvPr/>
        </p:nvSpPr>
        <p:spPr>
          <a:xfrm>
            <a:off x="6604090" y="3401962"/>
            <a:ext cx="108155" cy="1199409"/>
          </a:xfrm>
          <a:prstGeom prst="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下矢印 13"/>
          <p:cNvSpPr/>
          <p:nvPr/>
        </p:nvSpPr>
        <p:spPr>
          <a:xfrm>
            <a:off x="4393090" y="3293562"/>
            <a:ext cx="108155" cy="259155"/>
          </a:xfrm>
          <a:prstGeom prst="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コンテンツ プレースホルダー 2"/>
          <p:cNvSpPr txBox="1">
            <a:spLocks/>
          </p:cNvSpPr>
          <p:nvPr/>
        </p:nvSpPr>
        <p:spPr>
          <a:xfrm>
            <a:off x="2755434" y="3564823"/>
            <a:ext cx="3275313" cy="636438"/>
          </a:xfrm>
          <a:prstGeom prst="rect">
            <a:avLst/>
          </a:prstGeom>
          <a:ln>
            <a:solidFill>
              <a:schemeClr val="accent6">
                <a:lumMod val="75000"/>
              </a:schemeClr>
            </a:solidFill>
          </a:ln>
        </p:spPr>
        <p:txBody>
          <a:bodyPr vert="horz" lIns="91440" tIns="45720" rIns="91440" bIns="45720" rtlCol="0" anchor="ctr">
            <a:normAutofit fontScale="925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　</a:t>
            </a:r>
            <a:r>
              <a:rPr lang="ja-JP" altLang="en-US" sz="1600" b="1" dirty="0">
                <a:latin typeface="メイリオ" panose="020B0604030504040204" pitchFamily="50" charset="-128"/>
                <a:ea typeface="メイリオ" panose="020B0604030504040204" pitchFamily="50" charset="-128"/>
              </a:rPr>
              <a:t>レジリエントな私の強い</a:t>
            </a:r>
            <a:r>
              <a:rPr lang="ja-JP" altLang="en-US" sz="1600" b="1" dirty="0">
                <a:solidFill>
                  <a:srgbClr val="FF0000"/>
                </a:solidFill>
                <a:latin typeface="メイリオ" panose="020B0604030504040204" pitchFamily="50" charset="-128"/>
                <a:ea typeface="メイリオ" panose="020B0604030504040204" pitchFamily="50" charset="-128"/>
              </a:rPr>
              <a:t>感情</a:t>
            </a:r>
            <a:endParaRPr lang="en-US" altLang="ja-JP" sz="1600" b="1" dirty="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400" b="1" dirty="0">
                <a:latin typeface="メイリオ" panose="020B0604030504040204" pitchFamily="50" charset="-128"/>
                <a:ea typeface="メイリオ" panose="020B0604030504040204" pitchFamily="50" charset="-128"/>
              </a:rPr>
              <a:t>心に持続する「強い私モチベーション」　　　　</a:t>
            </a:r>
            <a:endParaRPr lang="ja-JP" altLang="en-US" sz="1400" dirty="0"/>
          </a:p>
        </p:txBody>
      </p:sp>
      <p:sp>
        <p:nvSpPr>
          <p:cNvPr id="16" name="コンテンツ プレースホルダー 2"/>
          <p:cNvSpPr txBox="1">
            <a:spLocks/>
          </p:cNvSpPr>
          <p:nvPr/>
        </p:nvSpPr>
        <p:spPr>
          <a:xfrm>
            <a:off x="8160775" y="3401962"/>
            <a:ext cx="2364571" cy="3164475"/>
          </a:xfrm>
          <a:prstGeom prst="rect">
            <a:avLst/>
          </a:prstGeom>
          <a:ln>
            <a:solidFill>
              <a:schemeClr val="accent6">
                <a:lumMod val="75000"/>
              </a:schemeClr>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　　</a:t>
            </a:r>
            <a:r>
              <a:rPr lang="ja-JP" altLang="en-US" sz="1600" b="1" dirty="0">
                <a:latin typeface="メイリオ" panose="020B0604030504040204" pitchFamily="50" charset="-128"/>
                <a:ea typeface="メイリオ" panose="020B0604030504040204" pitchFamily="50" charset="-128"/>
              </a:rPr>
              <a:t>レジリエンス「力」で</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　　　回避すべきこと</a:t>
            </a:r>
            <a:endParaRPr lang="en-US" altLang="ja-JP" sz="1600" b="1" dirty="0">
              <a:latin typeface="メイリオ" panose="020B0604030504040204" pitchFamily="50" charset="-128"/>
              <a:ea typeface="メイリオ" panose="020B0604030504040204" pitchFamily="50" charset="-128"/>
            </a:endParaRPr>
          </a:p>
          <a:p>
            <a:pPr marL="0" indent="0">
              <a:buNone/>
            </a:pP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１　早とちり</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２　視野狭窄</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　　　　（マイナス思考）</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３　極度の悲観・楽観主義</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４　個人化</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　　（みんな自分が悪い）</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５　外面化</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　　（他人のせいにする）</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６　過剰一般化</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７　マインドリーディング　　　</a:t>
            </a:r>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　　　　　　　（先読み）</a:t>
            </a:r>
            <a:endParaRPr lang="en-US" altLang="ja-JP" sz="1600" b="1" dirty="0">
              <a:latin typeface="メイリオ" panose="020B0604030504040204" pitchFamily="50" charset="-128"/>
              <a:ea typeface="メイリオ" panose="020B0604030504040204" pitchFamily="50" charset="-128"/>
            </a:endParaRPr>
          </a:p>
          <a:p>
            <a:pPr marL="0" indent="0">
              <a:buNone/>
            </a:pPr>
            <a:r>
              <a:rPr lang="ja-JP" altLang="en-US" sz="1600" b="1" dirty="0">
                <a:latin typeface="メイリオ" panose="020B0604030504040204" pitchFamily="50" charset="-128"/>
                <a:ea typeface="メイリオ" panose="020B0604030504040204" pitchFamily="50" charset="-128"/>
              </a:rPr>
              <a:t>８　感情の理屈付け</a:t>
            </a:r>
            <a:endParaRPr lang="en-US" altLang="ja-JP" sz="1600" b="1" dirty="0">
              <a:latin typeface="メイリオ" panose="020B0604030504040204" pitchFamily="50" charset="-128"/>
              <a:ea typeface="メイリオ" panose="020B0604030504040204" pitchFamily="50" charset="-128"/>
            </a:endParaRPr>
          </a:p>
          <a:p>
            <a:pPr marL="0" indent="0">
              <a:buNone/>
            </a:pPr>
            <a:endParaRPr lang="ja-JP" altLang="en-US" sz="1600" b="1" dirty="0"/>
          </a:p>
          <a:p>
            <a:pPr marL="0" indent="0">
              <a:buNone/>
            </a:pPr>
            <a:endParaRPr lang="ja-JP" altLang="en-US" dirty="0"/>
          </a:p>
        </p:txBody>
      </p:sp>
      <p:sp>
        <p:nvSpPr>
          <p:cNvPr id="18"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fld id="{DAF3C347-3CF9-4913-A3DC-83C6ED2451CF}" type="slidenum">
              <a:rPr kumimoji="1" lang="ja-JP" altLang="en-US" smtClean="0"/>
              <a:pPr/>
              <a:t>36</a:t>
            </a:fld>
            <a:endParaRPr kumimoji="1" lang="ja-JP" altLang="en-US" dirty="0"/>
          </a:p>
        </p:txBody>
      </p:sp>
      <p:grpSp>
        <p:nvGrpSpPr>
          <p:cNvPr id="2" name="グループ化 1">
            <a:extLst>
              <a:ext uri="{FF2B5EF4-FFF2-40B4-BE49-F238E27FC236}">
                <a16:creationId xmlns:a16="http://schemas.microsoft.com/office/drawing/2014/main" id="{6AEB7558-40DC-36DE-6190-C16403D40C05}"/>
              </a:ext>
            </a:extLst>
          </p:cNvPr>
          <p:cNvGrpSpPr/>
          <p:nvPr/>
        </p:nvGrpSpPr>
        <p:grpSpPr>
          <a:xfrm>
            <a:off x="-1" y="0"/>
            <a:ext cx="12192001" cy="563480"/>
            <a:chOff x="-1" y="0"/>
            <a:chExt cx="12192001" cy="563480"/>
          </a:xfrm>
        </p:grpSpPr>
        <p:sp>
          <p:nvSpPr>
            <p:cNvPr id="5" name="タイトル 1">
              <a:extLst>
                <a:ext uri="{FF2B5EF4-FFF2-40B4-BE49-F238E27FC236}">
                  <a16:creationId xmlns:a16="http://schemas.microsoft.com/office/drawing/2014/main" id="{A7BE7DF7-2EF0-621D-DA8D-337BB9CFBC41}"/>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大谷翔平はなぜに強い</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7B51008B-EE84-4C6E-5C3B-32E870ADC3A4}"/>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四角形: 角を丸くする 10">
            <a:extLst>
              <a:ext uri="{FF2B5EF4-FFF2-40B4-BE49-F238E27FC236}">
                <a16:creationId xmlns:a16="http://schemas.microsoft.com/office/drawing/2014/main" id="{28608A07-5076-ACD8-EF4C-A048F3CB992B}"/>
              </a:ext>
            </a:extLst>
          </p:cNvPr>
          <p:cNvSpPr/>
          <p:nvPr/>
        </p:nvSpPr>
        <p:spPr>
          <a:xfrm>
            <a:off x="0" y="1358200"/>
            <a:ext cx="2377441"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mj-lt"/>
              </a:rPr>
              <a:t>ポジティブ心理学</a:t>
            </a:r>
            <a:endParaRPr lang="en-US" altLang="ja-JP" sz="1600" b="1" dirty="0">
              <a:solidFill>
                <a:schemeClr val="tx1"/>
              </a:solidFill>
              <a:latin typeface="+mj-lt"/>
            </a:endParaRPr>
          </a:p>
          <a:p>
            <a:pPr algn="ctr"/>
            <a:r>
              <a:rPr kumimoji="1" lang="ja-JP" altLang="en-US" sz="1600" b="1" dirty="0">
                <a:solidFill>
                  <a:schemeClr val="tx1"/>
                </a:solidFill>
                <a:latin typeface="+mj-lt"/>
              </a:rPr>
              <a:t>理論（レジリエンス）</a:t>
            </a:r>
          </a:p>
        </p:txBody>
      </p:sp>
    </p:spTree>
    <p:extLst>
      <p:ext uri="{BB962C8B-B14F-4D97-AF65-F5344CB8AC3E}">
        <p14:creationId xmlns:p14="http://schemas.microsoft.com/office/powerpoint/2010/main" val="3710559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屈折矢印 1"/>
          <p:cNvSpPr/>
          <p:nvPr/>
        </p:nvSpPr>
        <p:spPr>
          <a:xfrm rot="5400000">
            <a:off x="2312099" y="3918515"/>
            <a:ext cx="2670411" cy="1266952"/>
          </a:xfrm>
          <a:prstGeom prst="bentUpArrow">
            <a:avLst>
              <a:gd name="adj1" fmla="val 11578"/>
              <a:gd name="adj2" fmla="val 11019"/>
              <a:gd name="adj3" fmla="val 2500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p:cNvSpPr/>
          <p:nvPr/>
        </p:nvSpPr>
        <p:spPr>
          <a:xfrm>
            <a:off x="3344804"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コンテンツ プレースホルダー 2"/>
          <p:cNvSpPr txBox="1">
            <a:spLocks/>
          </p:cNvSpPr>
          <p:nvPr/>
        </p:nvSpPr>
        <p:spPr>
          <a:xfrm>
            <a:off x="0" y="598545"/>
            <a:ext cx="6780932" cy="354019"/>
          </a:xfrm>
          <a:prstGeom prst="rect">
            <a:avLst/>
          </a:prstGeom>
          <a:ln>
            <a:no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上司に対するレジリエンス「力」検証　（</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ABC</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分析、健康編）</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コンテンツ プレースホルダー 2"/>
          <p:cNvSpPr txBox="1">
            <a:spLocks/>
          </p:cNvSpPr>
          <p:nvPr/>
        </p:nvSpPr>
        <p:spPr>
          <a:xfrm>
            <a:off x="2477729" y="3552824"/>
            <a:ext cx="7354529" cy="525135"/>
          </a:xfrm>
          <a:prstGeom prst="rect">
            <a:avLst/>
          </a:prstGeom>
          <a:solidFill>
            <a:srgbClr val="FFFF00"/>
          </a:solidFill>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レジリエンスへの展開回路</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１観察（高血圧診断！）２学習（結果症状の認識）３予知（脳卒中、脳梗塞）４対処（今日の断わり）</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下矢印 2"/>
          <p:cNvSpPr/>
          <p:nvPr/>
        </p:nvSpPr>
        <p:spPr>
          <a:xfrm>
            <a:off x="5904272" y="3351471"/>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下矢印 13"/>
          <p:cNvSpPr/>
          <p:nvPr/>
        </p:nvSpPr>
        <p:spPr>
          <a:xfrm>
            <a:off x="5904272" y="4239609"/>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右矢印 3"/>
          <p:cNvSpPr/>
          <p:nvPr/>
        </p:nvSpPr>
        <p:spPr>
          <a:xfrm>
            <a:off x="4457700" y="1788098"/>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右矢印 31"/>
          <p:cNvSpPr/>
          <p:nvPr/>
        </p:nvSpPr>
        <p:spPr>
          <a:xfrm>
            <a:off x="7177886" y="1902845"/>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右矢印 33"/>
          <p:cNvSpPr/>
          <p:nvPr/>
        </p:nvSpPr>
        <p:spPr>
          <a:xfrm>
            <a:off x="7171975" y="5612020"/>
            <a:ext cx="501446" cy="33623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9832258" y="6365882"/>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4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37</a:t>
            </a:fld>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角丸四角形吹き出し 20"/>
          <p:cNvSpPr/>
          <p:nvPr/>
        </p:nvSpPr>
        <p:spPr>
          <a:xfrm>
            <a:off x="1601067" y="5887196"/>
            <a:ext cx="2245272" cy="797195"/>
          </a:xfrm>
          <a:prstGeom prst="wedgeRoundRectCallout">
            <a:avLst>
              <a:gd name="adj1" fmla="val 83967"/>
              <a:gd name="adj2" fmla="val 6500"/>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あらかじめ、反転イメージリストを持っておく　</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descr="人, 座る, 持つ, 女性 が含まれている画像&#10;&#10;自動的に生成された説明">
            <a:extLst>
              <a:ext uri="{FF2B5EF4-FFF2-40B4-BE49-F238E27FC236}">
                <a16:creationId xmlns:a16="http://schemas.microsoft.com/office/drawing/2014/main" id="{48A69FDE-FAB2-4A08-B745-864E4F36D3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155" y="1509795"/>
            <a:ext cx="2378625" cy="1584530"/>
          </a:xfrm>
          <a:prstGeom prst="rect">
            <a:avLst/>
          </a:prstGeom>
        </p:spPr>
      </p:pic>
      <p:pic>
        <p:nvPicPr>
          <p:cNvPr id="9" name="図 8" descr="人, カップ, テーブル, 食品 が含まれている画像&#10;&#10;自動的に生成された説明">
            <a:extLst>
              <a:ext uri="{FF2B5EF4-FFF2-40B4-BE49-F238E27FC236}">
                <a16:creationId xmlns:a16="http://schemas.microsoft.com/office/drawing/2014/main" id="{270BD533-A62A-48E9-A3CA-AB558D158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004" y="1347027"/>
            <a:ext cx="2438400" cy="1624584"/>
          </a:xfrm>
          <a:prstGeom prst="rect">
            <a:avLst/>
          </a:prstGeom>
        </p:spPr>
      </p:pic>
      <p:pic>
        <p:nvPicPr>
          <p:cNvPr id="11" name="図 10" descr="スポーツ, スポーツゲーム, 草, 屋外 が含まれている画像&#10;&#10;自動的に生成された説明">
            <a:extLst>
              <a:ext uri="{FF2B5EF4-FFF2-40B4-BE49-F238E27FC236}">
                <a16:creationId xmlns:a16="http://schemas.microsoft.com/office/drawing/2014/main" id="{3BA9284E-165A-4EFB-8FCD-F868DD3D74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7425" y="1439390"/>
            <a:ext cx="2179963" cy="1634972"/>
          </a:xfrm>
          <a:prstGeom prst="rect">
            <a:avLst/>
          </a:prstGeom>
        </p:spPr>
      </p:pic>
      <p:pic>
        <p:nvPicPr>
          <p:cNvPr id="15" name="図 14">
            <a:extLst>
              <a:ext uri="{FF2B5EF4-FFF2-40B4-BE49-F238E27FC236}">
                <a16:creationId xmlns:a16="http://schemas.microsoft.com/office/drawing/2014/main" id="{58DD95BA-3580-4B51-A563-A07B321D5F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3426" y="4726887"/>
            <a:ext cx="976296" cy="1433095"/>
          </a:xfrm>
          <a:prstGeom prst="rect">
            <a:avLst/>
          </a:prstGeom>
        </p:spPr>
      </p:pic>
      <p:pic>
        <p:nvPicPr>
          <p:cNvPr id="17" name="図 16" descr="陸上競技の選手&#10;&#10;自動的に生成された説明">
            <a:extLst>
              <a:ext uri="{FF2B5EF4-FFF2-40B4-BE49-F238E27FC236}">
                <a16:creationId xmlns:a16="http://schemas.microsoft.com/office/drawing/2014/main" id="{B13C5E63-BD53-45BD-8E1E-C5BE4C21C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2140" y="4860857"/>
            <a:ext cx="1965246" cy="1122374"/>
          </a:xfrm>
          <a:prstGeom prst="rect">
            <a:avLst/>
          </a:prstGeom>
        </p:spPr>
      </p:pic>
      <p:sp>
        <p:nvSpPr>
          <p:cNvPr id="31" name="正方形/長方形 30">
            <a:extLst>
              <a:ext uri="{FF2B5EF4-FFF2-40B4-BE49-F238E27FC236}">
                <a16:creationId xmlns:a16="http://schemas.microsoft.com/office/drawing/2014/main" id="{7808F8B1-F3E4-40D2-85F7-1FBF53FA5301}"/>
              </a:ext>
            </a:extLst>
          </p:cNvPr>
          <p:cNvSpPr/>
          <p:nvPr/>
        </p:nvSpPr>
        <p:spPr>
          <a:xfrm>
            <a:off x="2952463" y="745321"/>
            <a:ext cx="585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A</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C970D410-FE96-49C1-A521-F55B310BF444}"/>
              </a:ext>
            </a:extLst>
          </p:cNvPr>
          <p:cNvSpPr/>
          <p:nvPr/>
        </p:nvSpPr>
        <p:spPr>
          <a:xfrm>
            <a:off x="5837464" y="695351"/>
            <a:ext cx="56137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DE912C47-63E3-42A8-A1D7-EA2D7F438EE9}"/>
              </a:ext>
            </a:extLst>
          </p:cNvPr>
          <p:cNvSpPr/>
          <p:nvPr/>
        </p:nvSpPr>
        <p:spPr>
          <a:xfrm>
            <a:off x="8698420" y="614378"/>
            <a:ext cx="60748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7BA19CA1-2D57-42E4-9601-F7FF8923E8B7}"/>
              </a:ext>
            </a:extLst>
          </p:cNvPr>
          <p:cNvSpPr/>
          <p:nvPr/>
        </p:nvSpPr>
        <p:spPr>
          <a:xfrm>
            <a:off x="5139093" y="4057028"/>
            <a:ext cx="7344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2F70AA1E-7D60-44C8-BE0E-306B3372B6DF}"/>
              </a:ext>
            </a:extLst>
          </p:cNvPr>
          <p:cNvSpPr/>
          <p:nvPr/>
        </p:nvSpPr>
        <p:spPr>
          <a:xfrm>
            <a:off x="8515844" y="4049885"/>
            <a:ext cx="7565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pic>
        <p:nvPicPr>
          <p:cNvPr id="24" name="図 23" descr="ダイニングルームの一角&#10;&#10;自動的に生成された説明">
            <a:extLst>
              <a:ext uri="{FF2B5EF4-FFF2-40B4-BE49-F238E27FC236}">
                <a16:creationId xmlns:a16="http://schemas.microsoft.com/office/drawing/2014/main" id="{3C493F06-8948-4C0B-A8C1-1F92122F6A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4256" y="4885724"/>
            <a:ext cx="2317899" cy="1448687"/>
          </a:xfrm>
          <a:prstGeom prst="rect">
            <a:avLst/>
          </a:prstGeom>
        </p:spPr>
      </p:pic>
      <p:sp>
        <p:nvSpPr>
          <p:cNvPr id="25" name="テキスト ボックス 24">
            <a:extLst>
              <a:ext uri="{FF2B5EF4-FFF2-40B4-BE49-F238E27FC236}">
                <a16:creationId xmlns:a16="http://schemas.microsoft.com/office/drawing/2014/main" id="{14247081-83F0-4A72-8FA9-85EC259F1C54}"/>
              </a:ext>
            </a:extLst>
          </p:cNvPr>
          <p:cNvSpPr txBox="1"/>
          <p:nvPr/>
        </p:nvSpPr>
        <p:spPr>
          <a:xfrm>
            <a:off x="5737303" y="5983233"/>
            <a:ext cx="13967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105</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歳宮崎さん</a:t>
            </a:r>
          </a:p>
        </p:txBody>
      </p:sp>
      <p:sp>
        <p:nvSpPr>
          <p:cNvPr id="27" name="楕円 26">
            <a:extLst>
              <a:ext uri="{FF2B5EF4-FFF2-40B4-BE49-F238E27FC236}">
                <a16:creationId xmlns:a16="http://schemas.microsoft.com/office/drawing/2014/main" id="{9C6493CB-C8A9-4137-8218-A5F8399304F9}"/>
              </a:ext>
            </a:extLst>
          </p:cNvPr>
          <p:cNvSpPr/>
          <p:nvPr/>
        </p:nvSpPr>
        <p:spPr>
          <a:xfrm>
            <a:off x="7908749" y="5780980"/>
            <a:ext cx="2076347" cy="797194"/>
          </a:xfrm>
          <a:prstGeom prst="ellipse">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取引先接待</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の断わり方</a:t>
            </a:r>
          </a:p>
        </p:txBody>
      </p:sp>
      <p:sp>
        <p:nvSpPr>
          <p:cNvPr id="29" name="円形吹き出し 28"/>
          <p:cNvSpPr/>
          <p:nvPr/>
        </p:nvSpPr>
        <p:spPr>
          <a:xfrm>
            <a:off x="9279790" y="658732"/>
            <a:ext cx="1332607" cy="533728"/>
          </a:xfrm>
          <a:prstGeom prst="wedgeEllipseCallout">
            <a:avLst>
              <a:gd name="adj1" fmla="val -58661"/>
              <a:gd name="adj2" fmla="val 77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テキスト ボックス 29"/>
          <p:cNvSpPr txBox="1"/>
          <p:nvPr/>
        </p:nvSpPr>
        <p:spPr>
          <a:xfrm>
            <a:off x="9542586" y="772096"/>
            <a:ext cx="10698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美味い！</a:t>
            </a:r>
          </a:p>
        </p:txBody>
      </p:sp>
      <p:sp>
        <p:nvSpPr>
          <p:cNvPr id="38" name="円形吹き出し 37"/>
          <p:cNvSpPr/>
          <p:nvPr/>
        </p:nvSpPr>
        <p:spPr>
          <a:xfrm>
            <a:off x="6354537" y="835742"/>
            <a:ext cx="1675772" cy="470080"/>
          </a:xfrm>
          <a:prstGeom prst="wedgeEllipseCallout">
            <a:avLst>
              <a:gd name="adj1" fmla="val -58661"/>
              <a:gd name="adj2" fmla="val 77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テキスト ボックス 38"/>
          <p:cNvSpPr txBox="1"/>
          <p:nvPr/>
        </p:nvSpPr>
        <p:spPr>
          <a:xfrm>
            <a:off x="6354536" y="933166"/>
            <a:ext cx="18139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仕事だから仕方ない！</a:t>
            </a:r>
          </a:p>
        </p:txBody>
      </p:sp>
      <p:sp>
        <p:nvSpPr>
          <p:cNvPr id="40" name="テキスト ボックス 39">
            <a:extLst>
              <a:ext uri="{FF2B5EF4-FFF2-40B4-BE49-F238E27FC236}">
                <a16:creationId xmlns:a16="http://schemas.microsoft.com/office/drawing/2014/main" id="{14247081-83F0-4A72-8FA9-85EC259F1C54}"/>
              </a:ext>
            </a:extLst>
          </p:cNvPr>
          <p:cNvSpPr txBox="1"/>
          <p:nvPr/>
        </p:nvSpPr>
        <p:spPr>
          <a:xfrm>
            <a:off x="4446167" y="6124110"/>
            <a:ext cx="13967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杖で歩く自分</a:t>
            </a:r>
          </a:p>
        </p:txBody>
      </p:sp>
      <p:sp>
        <p:nvSpPr>
          <p:cNvPr id="5" name="タイトル 1">
            <a:extLst>
              <a:ext uri="{FF2B5EF4-FFF2-40B4-BE49-F238E27FC236}">
                <a16:creationId xmlns:a16="http://schemas.microsoft.com/office/drawing/2014/main" id="{710F4607-8959-BAC3-1B95-6B732853321E}"/>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prstClr val="white"/>
                </a:solidFill>
                <a:latin typeface="游ゴシック" panose="020B0400000000000000" pitchFamily="50" charset="-128"/>
                <a:ea typeface="游ゴシック" panose="020B0400000000000000" pitchFamily="50" charset="-128"/>
              </a:rPr>
              <a:t>５　</a:t>
            </a:r>
            <a:r>
              <a:rPr kumimoji="1" lang="ja-JP" altLang="en-US" sz="3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実例（上司からパワハラを受けない）</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10" name="四角形: 角を丸くする 9">
            <a:extLst>
              <a:ext uri="{FF2B5EF4-FFF2-40B4-BE49-F238E27FC236}">
                <a16:creationId xmlns:a16="http://schemas.microsoft.com/office/drawing/2014/main" id="{437270EA-7C3C-F0E4-6FAB-FD2CED7032F2}"/>
              </a:ext>
            </a:extLst>
          </p:cNvPr>
          <p:cNvSpPr/>
          <p:nvPr/>
        </p:nvSpPr>
        <p:spPr>
          <a:xfrm>
            <a:off x="100289" y="890162"/>
            <a:ext cx="2615490"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ポジティブ心理学</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実例１（レジリエンス転換）</a:t>
            </a:r>
          </a:p>
        </p:txBody>
      </p:sp>
    </p:spTree>
    <p:extLst>
      <p:ext uri="{BB962C8B-B14F-4D97-AF65-F5344CB8AC3E}">
        <p14:creationId xmlns:p14="http://schemas.microsoft.com/office/powerpoint/2010/main" val="849731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屈折矢印 1"/>
          <p:cNvSpPr/>
          <p:nvPr/>
        </p:nvSpPr>
        <p:spPr>
          <a:xfrm rot="5400000">
            <a:off x="2312099" y="3918515"/>
            <a:ext cx="2670411" cy="1266952"/>
          </a:xfrm>
          <a:prstGeom prst="bentUpArrow">
            <a:avLst>
              <a:gd name="adj1" fmla="val 11578"/>
              <a:gd name="adj2" fmla="val 11019"/>
              <a:gd name="adj3" fmla="val 2500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p:cNvSpPr/>
          <p:nvPr/>
        </p:nvSpPr>
        <p:spPr>
          <a:xfrm>
            <a:off x="3344804"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コンテンツ プレースホルダー 2"/>
          <p:cNvSpPr txBox="1">
            <a:spLocks/>
          </p:cNvSpPr>
          <p:nvPr/>
        </p:nvSpPr>
        <p:spPr>
          <a:xfrm>
            <a:off x="3314928" y="3591385"/>
            <a:ext cx="5061075" cy="684311"/>
          </a:xfrm>
          <a:prstGeom prst="rect">
            <a:avLst/>
          </a:prstGeom>
          <a:solidFill>
            <a:srgbClr val="FFFF00"/>
          </a:solidFill>
          <a:ln>
            <a:solidFill>
              <a:srgbClr val="FF0000"/>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６秒「がまん」する</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 name="下矢印 2"/>
          <p:cNvSpPr/>
          <p:nvPr/>
        </p:nvSpPr>
        <p:spPr>
          <a:xfrm>
            <a:off x="5904272" y="3351471"/>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下矢印 13"/>
          <p:cNvSpPr/>
          <p:nvPr/>
        </p:nvSpPr>
        <p:spPr>
          <a:xfrm>
            <a:off x="5904272" y="4522257"/>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右矢印 3"/>
          <p:cNvSpPr/>
          <p:nvPr/>
        </p:nvSpPr>
        <p:spPr>
          <a:xfrm>
            <a:off x="4278522" y="2022471"/>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右矢印 31"/>
          <p:cNvSpPr/>
          <p:nvPr/>
        </p:nvSpPr>
        <p:spPr>
          <a:xfrm>
            <a:off x="7163547" y="2092532"/>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右矢印 33"/>
          <p:cNvSpPr/>
          <p:nvPr/>
        </p:nvSpPr>
        <p:spPr>
          <a:xfrm>
            <a:off x="6999417" y="5520349"/>
            <a:ext cx="501446" cy="33623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38</a:t>
            </a:fld>
            <a:endParaRPr kumimoji="1" lang="ja-JP" altLang="en-US" sz="2000" b="1"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7808F8B1-F3E4-40D2-85F7-1FBF53FA5301}"/>
              </a:ext>
            </a:extLst>
          </p:cNvPr>
          <p:cNvSpPr/>
          <p:nvPr/>
        </p:nvSpPr>
        <p:spPr>
          <a:xfrm>
            <a:off x="2740494" y="894711"/>
            <a:ext cx="585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A</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C970D410-FE96-49C1-A521-F55B310BF444}"/>
              </a:ext>
            </a:extLst>
          </p:cNvPr>
          <p:cNvSpPr/>
          <p:nvPr/>
        </p:nvSpPr>
        <p:spPr>
          <a:xfrm>
            <a:off x="5874306" y="912391"/>
            <a:ext cx="56137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DE912C47-63E3-42A8-A1D7-EA2D7F438EE9}"/>
              </a:ext>
            </a:extLst>
          </p:cNvPr>
          <p:cNvSpPr/>
          <p:nvPr/>
        </p:nvSpPr>
        <p:spPr>
          <a:xfrm>
            <a:off x="8216273" y="834886"/>
            <a:ext cx="55335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7BA19CA1-2D57-42E4-9601-F7FF8923E8B7}"/>
              </a:ext>
            </a:extLst>
          </p:cNvPr>
          <p:cNvSpPr/>
          <p:nvPr/>
        </p:nvSpPr>
        <p:spPr>
          <a:xfrm>
            <a:off x="5182419" y="4401974"/>
            <a:ext cx="7344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2F70AA1E-7D60-44C8-BE0E-306B3372B6DF}"/>
              </a:ext>
            </a:extLst>
          </p:cNvPr>
          <p:cNvSpPr/>
          <p:nvPr/>
        </p:nvSpPr>
        <p:spPr>
          <a:xfrm>
            <a:off x="8447211" y="4178205"/>
            <a:ext cx="7565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43" name="正方形/長方形 42"/>
          <p:cNvSpPr/>
          <p:nvPr/>
        </p:nvSpPr>
        <p:spPr bwMode="auto">
          <a:xfrm flipH="1">
            <a:off x="1697055" y="1619"/>
            <a:ext cx="76200" cy="39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318" y="1585302"/>
            <a:ext cx="1642301" cy="127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クリックすると新しいウィンドウで開きます">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7620" y="1406251"/>
            <a:ext cx="1706918" cy="1706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クリックすると新しいウィンドウで開きます">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4319" y="1684408"/>
            <a:ext cx="1281557" cy="14542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フリーイラスト, ベクター, EPS, 人物（イラスト）, 男性（イラスト）, 仕事, 職業, 土木作業員, 建設作業員, 工事用ヘルメット, ウエストショット（イラスト）, 頭を下げる, 謝罪, 謝る（ゴメン）, 作業着（作業服）"/>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6252" y="5036005"/>
            <a:ext cx="774345" cy="12319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クリックすると新しいウィンドウで開きます">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2868" y="4660821"/>
            <a:ext cx="1754653" cy="17679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クリックすると新しいウィンドウで開きます">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0039" y="5071176"/>
            <a:ext cx="1095110" cy="13688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クリックすると新しいウィンドウで開きます">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69986" y="1966872"/>
            <a:ext cx="1381711" cy="1462128"/>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a:extLst>
              <a:ext uri="{FF2B5EF4-FFF2-40B4-BE49-F238E27FC236}">
                <a16:creationId xmlns:a16="http://schemas.microsoft.com/office/drawing/2014/main" id="{F2A0A861-2E04-4D30-B7F2-D6BA96D5878A}"/>
              </a:ext>
            </a:extLst>
          </p:cNvPr>
          <p:cNvSpPr/>
          <p:nvPr/>
        </p:nvSpPr>
        <p:spPr>
          <a:xfrm>
            <a:off x="1703460" y="-39911"/>
            <a:ext cx="104751" cy="52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タイトル 1">
            <a:extLst>
              <a:ext uri="{FF2B5EF4-FFF2-40B4-BE49-F238E27FC236}">
                <a16:creationId xmlns:a16="http://schemas.microsoft.com/office/drawing/2014/main" id="{3513F4BB-8718-E65A-B5B8-C5D2047C7B43}"/>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kumimoji="1" lang="ja-JP" altLang="en-US" sz="3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５　実例（部下にパワハラしない）</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7" name="コンテンツ プレースホルダー 2">
            <a:extLst>
              <a:ext uri="{FF2B5EF4-FFF2-40B4-BE49-F238E27FC236}">
                <a16:creationId xmlns:a16="http://schemas.microsoft.com/office/drawing/2014/main" id="{F67AC912-9D06-442F-7EBC-A2E242564AE7}"/>
              </a:ext>
            </a:extLst>
          </p:cNvPr>
          <p:cNvSpPr txBox="1">
            <a:spLocks/>
          </p:cNvSpPr>
          <p:nvPr/>
        </p:nvSpPr>
        <p:spPr>
          <a:xfrm>
            <a:off x="123606" y="639316"/>
            <a:ext cx="6780932" cy="354019"/>
          </a:xfrm>
          <a:prstGeom prst="rect">
            <a:avLst/>
          </a:prstGeom>
          <a:ln>
            <a:no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部下に対するレジリエンス「力」検証　（</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ABC</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分析、健康編）</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00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6503" y="1326191"/>
            <a:ext cx="2016335" cy="2411419"/>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914" y="3993778"/>
            <a:ext cx="3306666" cy="2542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p:nvPr/>
        </p:nvGrpSpPr>
        <p:grpSpPr>
          <a:xfrm>
            <a:off x="8242397" y="1547245"/>
            <a:ext cx="1734905" cy="3338772"/>
            <a:chOff x="8982635" y="1517700"/>
            <a:chExt cx="2136908" cy="3108090"/>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2635" y="1517700"/>
              <a:ext cx="2136908" cy="310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 4"/>
            <p:cNvSpPr/>
            <p:nvPr/>
          </p:nvSpPr>
          <p:spPr>
            <a:xfrm>
              <a:off x="10242088" y="2058357"/>
              <a:ext cx="45719" cy="1535139"/>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bg1">
                    <a:lumMod val="95000"/>
                  </a:schemeClr>
                </a:solidFill>
              </a:endParaRPr>
            </a:p>
          </p:txBody>
        </p:sp>
      </p:grpSp>
      <p:sp>
        <p:nvSpPr>
          <p:cNvPr id="7" name="爆発 2 6"/>
          <p:cNvSpPr/>
          <p:nvPr/>
        </p:nvSpPr>
        <p:spPr>
          <a:xfrm>
            <a:off x="4047281" y="739052"/>
            <a:ext cx="4169357" cy="3070277"/>
          </a:xfrm>
          <a:prstGeom prst="irregularSeal2">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メイリオ" panose="020B0604030504040204" pitchFamily="50" charset="-128"/>
                <a:ea typeface="メイリオ" panose="020B0604030504040204" pitchFamily="50" charset="-128"/>
              </a:rPr>
              <a:t>一瞬のちょっとした油断がその後の人生を生き地獄にする</a:t>
            </a:r>
          </a:p>
        </p:txBody>
      </p:sp>
      <p:sp>
        <p:nvSpPr>
          <p:cNvPr id="10" name="角丸四角形吹き出し 9"/>
          <p:cNvSpPr/>
          <p:nvPr/>
        </p:nvSpPr>
        <p:spPr>
          <a:xfrm>
            <a:off x="1876986" y="4383743"/>
            <a:ext cx="1825439" cy="1223683"/>
          </a:xfrm>
          <a:prstGeom prst="wedgeRoundRectCallout">
            <a:avLst>
              <a:gd name="adj1" fmla="val 22475"/>
              <a:gd name="adj2" fmla="val -113324"/>
              <a:gd name="adj3" fmla="val 16667"/>
            </a:avLst>
          </a:prstGeom>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solidFill>
                  <a:schemeClr val="tx1"/>
                </a:solidFill>
              </a:rPr>
              <a:t>アウトリガの張り出しが弱かった（単独作業、雨上がり）</a:t>
            </a:r>
          </a:p>
        </p:txBody>
      </p:sp>
      <p:sp>
        <p:nvSpPr>
          <p:cNvPr id="11" name="横巻き 10"/>
          <p:cNvSpPr/>
          <p:nvPr/>
        </p:nvSpPr>
        <p:spPr>
          <a:xfrm>
            <a:off x="7858592" y="4827496"/>
            <a:ext cx="2565296" cy="1506071"/>
          </a:xfrm>
          <a:prstGeom prst="horizontalScrol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脊髄損傷は一生の生き地獄であることをいつも思いながら仕事してますか</a:t>
            </a:r>
          </a:p>
        </p:txBody>
      </p:sp>
      <p:sp>
        <p:nvSpPr>
          <p:cNvPr id="12" name="正方形/長方形 11"/>
          <p:cNvSpPr/>
          <p:nvPr/>
        </p:nvSpPr>
        <p:spPr>
          <a:xfrm>
            <a:off x="0" y="606198"/>
            <a:ext cx="6820450" cy="461665"/>
          </a:xfrm>
          <a:prstGeom prst="rect">
            <a:avLst/>
          </a:prstGeom>
        </p:spPr>
        <p:txBody>
          <a:bodyPr wrap="square">
            <a:spAutoFit/>
          </a:bodyPr>
          <a:lstStyle/>
          <a:p>
            <a:r>
              <a:rPr lang="zh-TW" altLang="en-US" sz="2400" b="1" dirty="0"/>
              <a:t>　</a:t>
            </a:r>
            <a:r>
              <a:rPr lang="ja-JP" altLang="en-US" sz="2400" b="1" dirty="0"/>
              <a:t>死んだ方がましだった労災事故とは？</a:t>
            </a:r>
            <a:endParaRPr lang="ja-JP" altLang="en-US" sz="2400" dirty="0"/>
          </a:p>
        </p:txBody>
      </p:sp>
      <p:sp>
        <p:nvSpPr>
          <p:cNvPr id="14" name="テキスト ボックス 13"/>
          <p:cNvSpPr txBox="1"/>
          <p:nvPr/>
        </p:nvSpPr>
        <p:spPr>
          <a:xfrm>
            <a:off x="1740594" y="6131860"/>
            <a:ext cx="2522634" cy="646331"/>
          </a:xfrm>
          <a:prstGeom prst="rect">
            <a:avLst/>
          </a:prstGeom>
          <a:noFill/>
        </p:spPr>
        <p:txBody>
          <a:bodyPr wrap="square" rtlCol="0">
            <a:spAutoFit/>
          </a:bodyPr>
          <a:lstStyle/>
          <a:p>
            <a:r>
              <a:rPr lang="ja-JP" altLang="en-US" dirty="0"/>
              <a:t>ユニック車転倒で脊損になる</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8249" y="680479"/>
            <a:ext cx="2743200" cy="97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グループ化 16">
            <a:extLst>
              <a:ext uri="{FF2B5EF4-FFF2-40B4-BE49-F238E27FC236}">
                <a16:creationId xmlns:a16="http://schemas.microsoft.com/office/drawing/2014/main" id="{79DDED1B-F491-42B2-AFC7-3FADC779A746}"/>
              </a:ext>
            </a:extLst>
          </p:cNvPr>
          <p:cNvGrpSpPr/>
          <p:nvPr/>
        </p:nvGrpSpPr>
        <p:grpSpPr>
          <a:xfrm>
            <a:off x="0" y="-9129"/>
            <a:ext cx="12192001" cy="577715"/>
            <a:chOff x="-1" y="0"/>
            <a:chExt cx="12192001" cy="577715"/>
          </a:xfrm>
        </p:grpSpPr>
        <p:sp>
          <p:nvSpPr>
            <p:cNvPr id="18" name="タイトル 1">
              <a:extLst>
                <a:ext uri="{FF2B5EF4-FFF2-40B4-BE49-F238E27FC236}">
                  <a16:creationId xmlns:a16="http://schemas.microsoft.com/office/drawing/2014/main" id="{E13CAB03-EFB6-4954-9FCE-0B5BB0B44FD0}"/>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職場の安全衛生管理</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2E3DB8F8-4904-450C-9D00-237D7B724051}"/>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FAA5DB2A-0F37-4B05-95A4-4D683E269E6C}"/>
                </a:ext>
              </a:extLst>
            </p:cNvPr>
            <p:cNvSpPr txBox="1"/>
            <p:nvPr/>
          </p:nvSpPr>
          <p:spPr>
            <a:xfrm>
              <a:off x="5281549" y="14235"/>
              <a:ext cx="2530857" cy="563480"/>
            </a:xfrm>
            <a:prstGeom prst="rect">
              <a:avLst/>
            </a:prstGeom>
            <a:noFill/>
          </p:spPr>
          <p:txBody>
            <a:bodyPr wrap="square" rtlCol="0" anchor="ctr" anchorCtr="0">
              <a:normAutofit/>
            </a:bodyPr>
            <a:lstStyle/>
            <a:p>
              <a:r>
                <a:rPr lang="ja-JP" altLang="en-US" b="1" dirty="0">
                  <a:latin typeface="+mn-ea"/>
                </a:rPr>
                <a:t>　</a:t>
              </a:r>
              <a:r>
                <a:rPr lang="ja-JP" altLang="en-US" b="1" dirty="0">
                  <a:solidFill>
                    <a:schemeClr val="bg1"/>
                  </a:solidFill>
                  <a:latin typeface="メイリオ" panose="020B0604030504040204" pitchFamily="50" charset="-128"/>
                  <a:ea typeface="メイリオ" panose="020B0604030504040204" pitchFamily="50" charset="-128"/>
                </a:rPr>
                <a:t>１　労働災害とは</a:t>
              </a:r>
            </a:p>
          </p:txBody>
        </p:sp>
      </p:grpSp>
      <p:sp>
        <p:nvSpPr>
          <p:cNvPr id="2" name="スライド番号プレースホルダー 1">
            <a:extLst>
              <a:ext uri="{FF2B5EF4-FFF2-40B4-BE49-F238E27FC236}">
                <a16:creationId xmlns:a16="http://schemas.microsoft.com/office/drawing/2014/main" id="{34DA7DF9-45AE-4046-8DAB-0581B26D2839}"/>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39</a:t>
            </a:fld>
            <a:endParaRPr lang="ja-JP" altLang="en-US" dirty="0"/>
          </a:p>
        </p:txBody>
      </p:sp>
      <p:sp>
        <p:nvSpPr>
          <p:cNvPr id="3" name="四角形: 角を丸くする 2">
            <a:extLst>
              <a:ext uri="{FF2B5EF4-FFF2-40B4-BE49-F238E27FC236}">
                <a16:creationId xmlns:a16="http://schemas.microsoft.com/office/drawing/2014/main" id="{FB53921F-4F2B-2031-EB20-02C1C347D527}"/>
              </a:ext>
            </a:extLst>
          </p:cNvPr>
          <p:cNvSpPr/>
          <p:nvPr/>
        </p:nvSpPr>
        <p:spPr>
          <a:xfrm>
            <a:off x="71428" y="1334941"/>
            <a:ext cx="2522634"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ポジティブ心理学</a:t>
            </a:r>
            <a:endParaRPr lang="en-US" altLang="ja-JP" sz="1400" b="1" dirty="0">
              <a:solidFill>
                <a:schemeClr val="tx1"/>
              </a:solidFill>
            </a:endParaRPr>
          </a:p>
          <a:p>
            <a:pPr algn="ctr"/>
            <a:r>
              <a:rPr kumimoji="1" lang="ja-JP" altLang="en-US" sz="1400" b="1" dirty="0">
                <a:solidFill>
                  <a:schemeClr val="tx1"/>
                </a:solidFill>
              </a:rPr>
              <a:t>実例（レジリエンス転換）</a:t>
            </a:r>
          </a:p>
        </p:txBody>
      </p:sp>
    </p:spTree>
    <p:extLst>
      <p:ext uri="{BB962C8B-B14F-4D97-AF65-F5344CB8AC3E}">
        <p14:creationId xmlns:p14="http://schemas.microsoft.com/office/powerpoint/2010/main" val="289125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8AD8D2B-E564-E794-994E-D5B3B6381242}"/>
              </a:ext>
            </a:extLst>
          </p:cNvPr>
          <p:cNvPicPr>
            <a:picLocks noChangeAspect="1"/>
          </p:cNvPicPr>
          <p:nvPr/>
        </p:nvPicPr>
        <p:blipFill>
          <a:blip r:embed="rId3"/>
          <a:stretch>
            <a:fillRect/>
          </a:stretch>
        </p:blipFill>
        <p:spPr>
          <a:xfrm>
            <a:off x="4163549" y="5045060"/>
            <a:ext cx="1536493" cy="1536493"/>
          </a:xfrm>
          <a:prstGeom prst="rect">
            <a:avLst/>
          </a:prstGeom>
          <a:ln w="57150">
            <a:solidFill>
              <a:schemeClr val="accent6">
                <a:lumMod val="75000"/>
              </a:schemeClr>
            </a:solidFill>
          </a:ln>
        </p:spPr>
      </p:pic>
      <p:sp>
        <p:nvSpPr>
          <p:cNvPr id="2" name="屈折矢印 1"/>
          <p:cNvSpPr/>
          <p:nvPr/>
        </p:nvSpPr>
        <p:spPr>
          <a:xfrm rot="5400000">
            <a:off x="2257745" y="3972870"/>
            <a:ext cx="2670411" cy="1158244"/>
          </a:xfrm>
          <a:prstGeom prst="bentUpArrow">
            <a:avLst>
              <a:gd name="adj1" fmla="val 11578"/>
              <a:gd name="adj2" fmla="val 11019"/>
              <a:gd name="adj3" fmla="val 2500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p:cNvSpPr/>
          <p:nvPr/>
        </p:nvSpPr>
        <p:spPr>
          <a:xfrm>
            <a:off x="3344804"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コンテンツ プレースホルダー 2"/>
          <p:cNvSpPr txBox="1">
            <a:spLocks/>
          </p:cNvSpPr>
          <p:nvPr/>
        </p:nvSpPr>
        <p:spPr>
          <a:xfrm>
            <a:off x="0" y="598545"/>
            <a:ext cx="6780932" cy="354019"/>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上司に対するレジリエンス「力」検証　（</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ABC</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コンテンツ プレースホルダー 2"/>
          <p:cNvSpPr txBox="1">
            <a:spLocks/>
          </p:cNvSpPr>
          <p:nvPr/>
        </p:nvSpPr>
        <p:spPr>
          <a:xfrm>
            <a:off x="2275367" y="3552824"/>
            <a:ext cx="8038214" cy="525135"/>
          </a:xfrm>
          <a:prstGeom prst="rect">
            <a:avLst/>
          </a:prstGeom>
          <a:solidFill>
            <a:srgbClr val="FFFF00"/>
          </a:solidFill>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レジリエンスへの転換回路</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１観察（</a:t>
            </a:r>
            <a:r>
              <a:rPr lang="ja-JP" altLang="en-US" sz="1200" b="1" dirty="0">
                <a:solidFill>
                  <a:prstClr val="black"/>
                </a:solidFill>
                <a:latin typeface="メイリオ" panose="020B0604030504040204" pitchFamily="50" charset="-128"/>
                <a:ea typeface="メイリオ" panose="020B0604030504040204" pitchFamily="50" charset="-128"/>
              </a:rPr>
              <a:t>上司の叱責</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！）２学習（俺が悪いのだ）３予知（もう出社したくない）４対処（対処カード作成）</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下矢印 2"/>
          <p:cNvSpPr/>
          <p:nvPr/>
        </p:nvSpPr>
        <p:spPr>
          <a:xfrm>
            <a:off x="5904272" y="3351471"/>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下矢印 13"/>
          <p:cNvSpPr/>
          <p:nvPr/>
        </p:nvSpPr>
        <p:spPr>
          <a:xfrm>
            <a:off x="5904272" y="4239609"/>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右矢印 3"/>
          <p:cNvSpPr/>
          <p:nvPr/>
        </p:nvSpPr>
        <p:spPr>
          <a:xfrm>
            <a:off x="4457700" y="1788098"/>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右矢印 31"/>
          <p:cNvSpPr/>
          <p:nvPr/>
        </p:nvSpPr>
        <p:spPr>
          <a:xfrm>
            <a:off x="7177886" y="1902845"/>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右矢印 33"/>
          <p:cNvSpPr/>
          <p:nvPr/>
        </p:nvSpPr>
        <p:spPr>
          <a:xfrm>
            <a:off x="7667074" y="5588602"/>
            <a:ext cx="501446" cy="33623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9832258" y="6365882"/>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4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4</a:t>
            </a:fld>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角丸四角形吹き出し 20"/>
          <p:cNvSpPr/>
          <p:nvPr/>
        </p:nvSpPr>
        <p:spPr>
          <a:xfrm>
            <a:off x="1601067" y="5887196"/>
            <a:ext cx="2245272" cy="797195"/>
          </a:xfrm>
          <a:prstGeom prst="wedgeRoundRectCallout">
            <a:avLst>
              <a:gd name="adj1" fmla="val 83967"/>
              <a:gd name="adj2" fmla="val 6500"/>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あらかじめ、反転イメージリストを持っておく　</a:t>
            </a: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正方形/長方形 30">
            <a:extLst>
              <a:ext uri="{FF2B5EF4-FFF2-40B4-BE49-F238E27FC236}">
                <a16:creationId xmlns:a16="http://schemas.microsoft.com/office/drawing/2014/main" id="{7808F8B1-F3E4-40D2-85F7-1FBF53FA5301}"/>
              </a:ext>
            </a:extLst>
          </p:cNvPr>
          <p:cNvSpPr/>
          <p:nvPr/>
        </p:nvSpPr>
        <p:spPr>
          <a:xfrm>
            <a:off x="2952463" y="745321"/>
            <a:ext cx="585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A</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C970D410-FE96-49C1-A521-F55B310BF444}"/>
              </a:ext>
            </a:extLst>
          </p:cNvPr>
          <p:cNvSpPr/>
          <p:nvPr/>
        </p:nvSpPr>
        <p:spPr>
          <a:xfrm>
            <a:off x="5837464" y="695351"/>
            <a:ext cx="56137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DE912C47-63E3-42A8-A1D7-EA2D7F438EE9}"/>
              </a:ext>
            </a:extLst>
          </p:cNvPr>
          <p:cNvSpPr/>
          <p:nvPr/>
        </p:nvSpPr>
        <p:spPr>
          <a:xfrm>
            <a:off x="8698420" y="614378"/>
            <a:ext cx="60748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7BA19CA1-2D57-42E4-9601-F7FF8923E8B7}"/>
              </a:ext>
            </a:extLst>
          </p:cNvPr>
          <p:cNvSpPr/>
          <p:nvPr/>
        </p:nvSpPr>
        <p:spPr>
          <a:xfrm>
            <a:off x="5139093" y="4057028"/>
            <a:ext cx="7344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2F70AA1E-7D60-44C8-BE0E-306B3372B6DF}"/>
              </a:ext>
            </a:extLst>
          </p:cNvPr>
          <p:cNvSpPr/>
          <p:nvPr/>
        </p:nvSpPr>
        <p:spPr>
          <a:xfrm>
            <a:off x="8515844" y="4049885"/>
            <a:ext cx="7565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29" name="円形吹き出し 28"/>
          <p:cNvSpPr/>
          <p:nvPr/>
        </p:nvSpPr>
        <p:spPr>
          <a:xfrm>
            <a:off x="9279790" y="598545"/>
            <a:ext cx="1943600" cy="636347"/>
          </a:xfrm>
          <a:prstGeom prst="wedgeEllipseCallout">
            <a:avLst>
              <a:gd name="adj1" fmla="val -58661"/>
              <a:gd name="adj2" fmla="val 77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テキスト ボックス 29"/>
          <p:cNvSpPr txBox="1"/>
          <p:nvPr/>
        </p:nvSpPr>
        <p:spPr>
          <a:xfrm>
            <a:off x="9542585" y="772096"/>
            <a:ext cx="1386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rPr>
              <a:t>俺はダメだ</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38" name="円形吹き出し 37"/>
          <p:cNvSpPr/>
          <p:nvPr/>
        </p:nvSpPr>
        <p:spPr>
          <a:xfrm>
            <a:off x="6354536" y="772096"/>
            <a:ext cx="2161308" cy="533726"/>
          </a:xfrm>
          <a:prstGeom prst="wedgeEllipseCallout">
            <a:avLst>
              <a:gd name="adj1" fmla="val -58661"/>
              <a:gd name="adj2" fmla="val 77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テキスト ボックス 38"/>
          <p:cNvSpPr txBox="1"/>
          <p:nvPr/>
        </p:nvSpPr>
        <p:spPr>
          <a:xfrm>
            <a:off x="6354536" y="933166"/>
            <a:ext cx="19617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また失敗やらかした！</a:t>
            </a:r>
          </a:p>
        </p:txBody>
      </p:sp>
      <p:sp>
        <p:nvSpPr>
          <p:cNvPr id="5" name="タイトル 1">
            <a:extLst>
              <a:ext uri="{FF2B5EF4-FFF2-40B4-BE49-F238E27FC236}">
                <a16:creationId xmlns:a16="http://schemas.microsoft.com/office/drawing/2014/main" id="{710F4607-8959-BAC3-1B95-6B732853321E}"/>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prstClr val="white"/>
                </a:solidFill>
                <a:latin typeface="游ゴシック" panose="020B0400000000000000" pitchFamily="50" charset="-128"/>
                <a:ea typeface="游ゴシック" panose="020B0400000000000000" pitchFamily="50" charset="-128"/>
              </a:rPr>
              <a:t>　</a:t>
            </a:r>
            <a:r>
              <a:rPr kumimoji="1" lang="ja-JP" altLang="en-US" sz="3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上司からパワハラされないための考え方</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10" name="四角形: 角を丸くする 9">
            <a:extLst>
              <a:ext uri="{FF2B5EF4-FFF2-40B4-BE49-F238E27FC236}">
                <a16:creationId xmlns:a16="http://schemas.microsoft.com/office/drawing/2014/main" id="{437270EA-7C3C-F0E4-6FAB-FD2CED7032F2}"/>
              </a:ext>
            </a:extLst>
          </p:cNvPr>
          <p:cNvSpPr/>
          <p:nvPr/>
        </p:nvSpPr>
        <p:spPr>
          <a:xfrm>
            <a:off x="100289" y="890162"/>
            <a:ext cx="2615490"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ポジティブ心理学</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実例１（レジリエンス転換）</a:t>
            </a:r>
          </a:p>
        </p:txBody>
      </p:sp>
      <p:pic>
        <p:nvPicPr>
          <p:cNvPr id="1026" name="Picture 2" descr="いろいろな叱られる部下のイラスト（男性） | かわいいフリー ...">
            <a:extLst>
              <a:ext uri="{FF2B5EF4-FFF2-40B4-BE49-F238E27FC236}">
                <a16:creationId xmlns:a16="http://schemas.microsoft.com/office/drawing/2014/main" id="{AE158476-FEF7-F0E8-13E3-1B84F94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175" y="1400593"/>
            <a:ext cx="1765898" cy="1765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頭を抱えて悩んでいる人のイラスト（男性） | かわいいフリー ...">
            <a:extLst>
              <a:ext uri="{FF2B5EF4-FFF2-40B4-BE49-F238E27FC236}">
                <a16:creationId xmlns:a16="http://schemas.microsoft.com/office/drawing/2014/main" id="{752EF24A-CD78-6085-32EF-2946D94F8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248" y="1595591"/>
            <a:ext cx="1429030" cy="14290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うつ病」で何度も通院する病院を変えていて継続受診がなかったが ...">
            <a:extLst>
              <a:ext uri="{FF2B5EF4-FFF2-40B4-BE49-F238E27FC236}">
                <a16:creationId xmlns:a16="http://schemas.microsoft.com/office/drawing/2014/main" id="{0ED7DB31-E7BC-5D59-0E90-8531005105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859" y="1476407"/>
            <a:ext cx="1386966" cy="1552574"/>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A08DF16A-8E5A-A3AE-8A5F-CE8479631026}"/>
              </a:ext>
            </a:extLst>
          </p:cNvPr>
          <p:cNvPicPr>
            <a:picLocks noChangeAspect="1"/>
          </p:cNvPicPr>
          <p:nvPr/>
        </p:nvPicPr>
        <p:blipFill>
          <a:blip r:embed="rId7"/>
          <a:stretch>
            <a:fillRect/>
          </a:stretch>
        </p:blipFill>
        <p:spPr>
          <a:xfrm>
            <a:off x="4862874" y="5493901"/>
            <a:ext cx="734496" cy="861865"/>
          </a:xfrm>
          <a:prstGeom prst="rect">
            <a:avLst/>
          </a:prstGeom>
        </p:spPr>
      </p:pic>
      <p:sp>
        <p:nvSpPr>
          <p:cNvPr id="16" name="右矢印 33">
            <a:extLst>
              <a:ext uri="{FF2B5EF4-FFF2-40B4-BE49-F238E27FC236}">
                <a16:creationId xmlns:a16="http://schemas.microsoft.com/office/drawing/2014/main" id="{64640395-E943-467B-ED68-67774DABADBB}"/>
              </a:ext>
            </a:extLst>
          </p:cNvPr>
          <p:cNvSpPr/>
          <p:nvPr/>
        </p:nvSpPr>
        <p:spPr>
          <a:xfrm>
            <a:off x="5700042" y="5493901"/>
            <a:ext cx="501446" cy="33623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9D06BCB3-80B9-7E80-A836-31E8CE0F13B9}"/>
              </a:ext>
            </a:extLst>
          </p:cNvPr>
          <p:cNvPicPr>
            <a:picLocks noChangeAspect="1"/>
          </p:cNvPicPr>
          <p:nvPr/>
        </p:nvPicPr>
        <p:blipFill>
          <a:blip r:embed="rId8"/>
          <a:stretch>
            <a:fillRect/>
          </a:stretch>
        </p:blipFill>
        <p:spPr>
          <a:xfrm>
            <a:off x="8515844" y="4973215"/>
            <a:ext cx="1600514" cy="1536493"/>
          </a:xfrm>
          <a:prstGeom prst="rect">
            <a:avLst/>
          </a:prstGeom>
        </p:spPr>
      </p:pic>
      <p:pic>
        <p:nvPicPr>
          <p:cNvPr id="1032" name="Picture 8" descr="闘病のイラスト | かわいいフリー素材集 いらすとや">
            <a:extLst>
              <a:ext uri="{FF2B5EF4-FFF2-40B4-BE49-F238E27FC236}">
                <a16:creationId xmlns:a16="http://schemas.microsoft.com/office/drawing/2014/main" id="{43E3DF5D-2F1F-7E42-8ED5-A560BFC79A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4272" y="4802542"/>
            <a:ext cx="1675985" cy="1745902"/>
          </a:xfrm>
          <a:prstGeom prst="rect">
            <a:avLst/>
          </a:prstGeom>
          <a:noFill/>
          <a:extLst>
            <a:ext uri="{909E8E84-426E-40DD-AFC4-6F175D3DCCD1}">
              <a14:hiddenFill xmlns:a14="http://schemas.microsoft.com/office/drawing/2010/main">
                <a:solidFill>
                  <a:srgbClr val="FFFFFF"/>
                </a:solidFill>
              </a14:hiddenFill>
            </a:ext>
          </a:extLst>
        </p:spPr>
      </p:pic>
      <p:sp>
        <p:nvSpPr>
          <p:cNvPr id="7" name="楕円 6">
            <a:extLst>
              <a:ext uri="{FF2B5EF4-FFF2-40B4-BE49-F238E27FC236}">
                <a16:creationId xmlns:a16="http://schemas.microsoft.com/office/drawing/2014/main" id="{C72F3300-90B7-82E7-9CCF-852314D7BFE8}"/>
              </a:ext>
            </a:extLst>
          </p:cNvPr>
          <p:cNvSpPr/>
          <p:nvPr/>
        </p:nvSpPr>
        <p:spPr>
          <a:xfrm>
            <a:off x="382772" y="2107099"/>
            <a:ext cx="1892595" cy="861796"/>
          </a:xfrm>
          <a:prstGeom prst="ellipse">
            <a:avLst/>
          </a:prstGeom>
          <a:ln w="38100">
            <a:solidFill>
              <a:schemeClr val="accent6">
                <a:lumMod val="5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部下としての心得は何</a:t>
            </a:r>
          </a:p>
        </p:txBody>
      </p:sp>
      <p:sp>
        <p:nvSpPr>
          <p:cNvPr id="9" name="楕円 8">
            <a:extLst>
              <a:ext uri="{FF2B5EF4-FFF2-40B4-BE49-F238E27FC236}">
                <a16:creationId xmlns:a16="http://schemas.microsoft.com/office/drawing/2014/main" id="{132D5A6B-0956-0574-4A3B-39C1AAE24077}"/>
              </a:ext>
            </a:extLst>
          </p:cNvPr>
          <p:cNvSpPr/>
          <p:nvPr/>
        </p:nvSpPr>
        <p:spPr>
          <a:xfrm>
            <a:off x="2275367" y="1668651"/>
            <a:ext cx="978196" cy="15481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5135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 name="円形吹き出し 53"/>
          <p:cNvSpPr/>
          <p:nvPr/>
        </p:nvSpPr>
        <p:spPr>
          <a:xfrm>
            <a:off x="8234848" y="1661672"/>
            <a:ext cx="999455" cy="400296"/>
          </a:xfrm>
          <a:prstGeom prst="wedgeEllipseCallout">
            <a:avLst>
              <a:gd name="adj1" fmla="val -58661"/>
              <a:gd name="adj2" fmla="val 77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52" name="右カーブ矢印 51"/>
          <p:cNvSpPr/>
          <p:nvPr/>
        </p:nvSpPr>
        <p:spPr>
          <a:xfrm rot="16867117">
            <a:off x="5373667" y="4322270"/>
            <a:ext cx="586668" cy="143934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chemeClr val="tx1"/>
              </a:solidFill>
            </a:endParaRPr>
          </a:p>
        </p:txBody>
      </p:sp>
      <p:pic>
        <p:nvPicPr>
          <p:cNvPr id="60"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412981" y="4308279"/>
            <a:ext cx="1321594" cy="119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屈折矢印 1"/>
          <p:cNvSpPr/>
          <p:nvPr/>
        </p:nvSpPr>
        <p:spPr>
          <a:xfrm rot="5400000">
            <a:off x="2761502" y="3574046"/>
            <a:ext cx="1711259" cy="950214"/>
          </a:xfrm>
          <a:prstGeom prst="bentUpArrow">
            <a:avLst>
              <a:gd name="adj1" fmla="val 11578"/>
              <a:gd name="adj2" fmla="val 11019"/>
              <a:gd name="adj3" fmla="val 2500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20" name="正方形/長方形 19"/>
          <p:cNvSpPr/>
          <p:nvPr/>
        </p:nvSpPr>
        <p:spPr>
          <a:xfrm>
            <a:off x="4032604" y="4008196"/>
            <a:ext cx="59635" cy="300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dirty="0"/>
          </a:p>
        </p:txBody>
      </p:sp>
      <p:sp>
        <p:nvSpPr>
          <p:cNvPr id="6" name="コンテンツ プレースホルダー 2"/>
          <p:cNvSpPr txBox="1">
            <a:spLocks/>
          </p:cNvSpPr>
          <p:nvPr/>
        </p:nvSpPr>
        <p:spPr>
          <a:xfrm>
            <a:off x="1505282" y="626561"/>
            <a:ext cx="5773784" cy="388378"/>
          </a:xfrm>
          <a:prstGeom prst="rect">
            <a:avLst/>
          </a:prstGeom>
          <a:ln>
            <a:noFill/>
          </a:ln>
        </p:spPr>
        <p:txBody>
          <a:bodyPr vert="horz" lIns="68580" tIns="34290" rIns="68580" bIns="3429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900" b="1" dirty="0">
                <a:latin typeface="メイリオ" panose="020B0604030504040204" pitchFamily="50" charset="-128"/>
                <a:ea typeface="メイリオ" panose="020B0604030504040204" pitchFamily="50" charset="-128"/>
              </a:rPr>
              <a:t>　私のレジリエンス「力」検証　（</a:t>
            </a:r>
            <a:r>
              <a:rPr lang="en-US" altLang="ja-JP" sz="2900" b="1" dirty="0">
                <a:latin typeface="メイリオ" panose="020B0604030504040204" pitchFamily="50" charset="-128"/>
                <a:ea typeface="メイリオ" panose="020B0604030504040204" pitchFamily="50" charset="-128"/>
              </a:rPr>
              <a:t>ABC</a:t>
            </a:r>
            <a:r>
              <a:rPr lang="ja-JP" altLang="en-US" sz="2900" b="1" dirty="0">
                <a:latin typeface="メイリオ" panose="020B0604030504040204" pitchFamily="50" charset="-128"/>
                <a:ea typeface="メイリオ" panose="020B0604030504040204" pitchFamily="50" charset="-128"/>
              </a:rPr>
              <a:t>分析、作業安全編）</a:t>
            </a:r>
            <a:endParaRPr lang="en-US" altLang="ja-JP" sz="2900" b="1" dirty="0">
              <a:latin typeface="メイリオ" panose="020B0604030504040204" pitchFamily="50" charset="-128"/>
              <a:ea typeface="メイリオ" panose="020B0604030504040204" pitchFamily="50" charset="-128"/>
            </a:endParaRPr>
          </a:p>
          <a:p>
            <a:pPr marL="0" indent="0">
              <a:buNone/>
            </a:pPr>
            <a:endParaRPr lang="ja-JP" altLang="en-US" sz="788" b="1" dirty="0"/>
          </a:p>
          <a:p>
            <a:pPr marL="0" indent="0">
              <a:buNone/>
            </a:pPr>
            <a:endParaRPr lang="ja-JP" altLang="en-US" sz="2400" dirty="0"/>
          </a:p>
        </p:txBody>
      </p:sp>
      <p:sp>
        <p:nvSpPr>
          <p:cNvPr id="12" name="コンテンツ プレースホルダー 2"/>
          <p:cNvSpPr txBox="1">
            <a:spLocks/>
          </p:cNvSpPr>
          <p:nvPr/>
        </p:nvSpPr>
        <p:spPr>
          <a:xfrm>
            <a:off x="2939562" y="3506172"/>
            <a:ext cx="5958630" cy="393851"/>
          </a:xfrm>
          <a:prstGeom prst="rect">
            <a:avLst/>
          </a:prstGeom>
          <a:solidFill>
            <a:srgbClr val="FFFF00"/>
          </a:solidFill>
          <a:ln>
            <a:solidFill>
              <a:srgbClr val="FF0000"/>
            </a:solidFill>
          </a:ln>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050" b="1" dirty="0">
                <a:latin typeface="メイリオ" panose="020B0604030504040204" pitchFamily="50" charset="-128"/>
                <a:ea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rPr>
              <a:t>レジリエンスへの展開回路</a:t>
            </a:r>
            <a:endParaRPr lang="en-US" altLang="ja-JP" sz="900" b="1" dirty="0">
              <a:latin typeface="メイリオ" panose="020B0604030504040204" pitchFamily="50" charset="-128"/>
              <a:ea typeface="メイリオ" panose="020B0604030504040204" pitchFamily="50" charset="-128"/>
            </a:endParaRPr>
          </a:p>
          <a:p>
            <a:pPr marL="0" indent="0">
              <a:buNone/>
            </a:pPr>
            <a:r>
              <a:rPr lang="ja-JP" altLang="en-US" sz="900" b="1" dirty="0">
                <a:latin typeface="メイリオ" panose="020B0604030504040204" pitchFamily="50" charset="-128"/>
                <a:ea typeface="メイリオ" panose="020B0604030504040204" pitchFamily="50" charset="-128"/>
              </a:rPr>
              <a:t>１観察（雨上がりの砂地）２学習（結果危険の認識）３予知（ユニック転倒、脊損）４対処（鉄板敷）</a:t>
            </a:r>
            <a:endParaRPr lang="en-US" altLang="ja-JP" sz="900" b="1" dirty="0">
              <a:latin typeface="メイリオ" panose="020B0604030504040204" pitchFamily="50" charset="-128"/>
              <a:ea typeface="メイリオ" panose="020B0604030504040204" pitchFamily="50" charset="-128"/>
            </a:endParaRPr>
          </a:p>
          <a:p>
            <a:pPr marL="0" indent="0">
              <a:buNone/>
            </a:pPr>
            <a:endParaRPr lang="en-US" altLang="ja-JP" sz="1200" b="1" dirty="0"/>
          </a:p>
          <a:p>
            <a:pPr marL="0" indent="0">
              <a:buNone/>
            </a:pPr>
            <a:endParaRPr lang="ja-JP" altLang="en-US" sz="788" dirty="0"/>
          </a:p>
        </p:txBody>
      </p:sp>
      <p:sp>
        <p:nvSpPr>
          <p:cNvPr id="3" name="下矢印 2"/>
          <p:cNvSpPr/>
          <p:nvPr/>
        </p:nvSpPr>
        <p:spPr>
          <a:xfrm>
            <a:off x="5952204" y="3345794"/>
            <a:ext cx="376084" cy="133806"/>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4" name="右矢印 3"/>
          <p:cNvSpPr/>
          <p:nvPr/>
        </p:nvSpPr>
        <p:spPr>
          <a:xfrm>
            <a:off x="4978675" y="2725246"/>
            <a:ext cx="287276" cy="23925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32" name="右矢印 31"/>
          <p:cNvSpPr/>
          <p:nvPr/>
        </p:nvSpPr>
        <p:spPr>
          <a:xfrm>
            <a:off x="6970105" y="2804578"/>
            <a:ext cx="287276" cy="23925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34" name="右矢印 33"/>
          <p:cNvSpPr/>
          <p:nvPr/>
        </p:nvSpPr>
        <p:spPr>
          <a:xfrm>
            <a:off x="6902982" y="5066265"/>
            <a:ext cx="376085" cy="25217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19"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defTabSz="342900" rtl="0" fontAlgn="auto">
              <a:spcBef>
                <a:spcPts val="0"/>
              </a:spcBef>
              <a:spcAft>
                <a:spcPts val="0"/>
              </a:spcAft>
              <a:defRPr kumimoji="1" sz="1200" kern="1200">
                <a:solidFill>
                  <a:schemeClr val="tx1">
                    <a:tint val="75000"/>
                  </a:schemeClr>
                </a:solidFill>
                <a:latin typeface="+mn-lt"/>
                <a:ea typeface="+mn-ea"/>
                <a:cs typeface="+mn-cs"/>
              </a:defRPr>
            </a:lvl1pPr>
            <a:lvl2pPr marL="342900" indent="114300" algn="l" defTabSz="342900" rtl="0" fontAlgn="base">
              <a:spcBef>
                <a:spcPct val="0"/>
              </a:spcBef>
              <a:spcAft>
                <a:spcPct val="0"/>
              </a:spcAft>
              <a:defRPr kumimoji="1" sz="1400" kern="1200">
                <a:solidFill>
                  <a:schemeClr val="tx1"/>
                </a:solidFill>
                <a:latin typeface="Calibri" pitchFamily="34" charset="0"/>
                <a:ea typeface="ＭＳ Ｐゴシック" pitchFamily="50" charset="-128"/>
                <a:cs typeface="+mn-cs"/>
              </a:defRPr>
            </a:lvl2pPr>
            <a:lvl3pPr marL="685800" indent="228600" algn="l" defTabSz="342900" rtl="0" fontAlgn="base">
              <a:spcBef>
                <a:spcPct val="0"/>
              </a:spcBef>
              <a:spcAft>
                <a:spcPct val="0"/>
              </a:spcAft>
              <a:defRPr kumimoji="1" sz="1400" kern="1200">
                <a:solidFill>
                  <a:schemeClr val="tx1"/>
                </a:solidFill>
                <a:latin typeface="Calibri" pitchFamily="34" charset="0"/>
                <a:ea typeface="ＭＳ Ｐゴシック" pitchFamily="50" charset="-128"/>
                <a:cs typeface="+mn-cs"/>
              </a:defRPr>
            </a:lvl3pPr>
            <a:lvl4pPr marL="1028700" indent="342900" algn="l" defTabSz="342900" rtl="0" fontAlgn="base">
              <a:spcBef>
                <a:spcPct val="0"/>
              </a:spcBef>
              <a:spcAft>
                <a:spcPct val="0"/>
              </a:spcAft>
              <a:defRPr kumimoji="1" sz="1400" kern="1200">
                <a:solidFill>
                  <a:schemeClr val="tx1"/>
                </a:solidFill>
                <a:latin typeface="Calibri" pitchFamily="34" charset="0"/>
                <a:ea typeface="ＭＳ Ｐゴシック" pitchFamily="50" charset="-128"/>
                <a:cs typeface="+mn-cs"/>
              </a:defRPr>
            </a:lvl4pPr>
            <a:lvl5pPr marL="1371600" indent="457200" algn="l" defTabSz="342900" rtl="0" fontAlgn="base">
              <a:spcBef>
                <a:spcPct val="0"/>
              </a:spcBef>
              <a:spcAft>
                <a:spcPct val="0"/>
              </a:spcAft>
              <a:defRPr kumimoji="1" sz="1400"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sz="1400"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sz="1400"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sz="1400"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sz="1400" kern="1200">
                <a:solidFill>
                  <a:schemeClr val="tx1"/>
                </a:solidFill>
                <a:latin typeface="Calibri" pitchFamily="34" charset="0"/>
                <a:ea typeface="ＭＳ Ｐゴシック" pitchFamily="50" charset="-128"/>
                <a:cs typeface="+mn-cs"/>
              </a:defRPr>
            </a:lvl9pPr>
          </a:lstStyle>
          <a:p>
            <a:pPr>
              <a:defRPr/>
            </a:pPr>
            <a:fld id="{2FBF42E5-57D2-4252-A7EF-E87C90811CD6}" type="slidenum">
              <a:rPr lang="ja-JP" altLang="en-US" smtClean="0"/>
              <a:pPr>
                <a:defRPr/>
              </a:pPr>
              <a:t>40</a:t>
            </a:fld>
            <a:endParaRPr lang="ja-JP" altLang="en-US" sz="1050" b="1" dirty="0">
              <a:solidFill>
                <a:schemeClr val="tx1"/>
              </a:solidFill>
            </a:endParaRPr>
          </a:p>
        </p:txBody>
      </p:sp>
      <p:sp>
        <p:nvSpPr>
          <p:cNvPr id="21" name="角丸四角形吹き出し 20"/>
          <p:cNvSpPr/>
          <p:nvPr/>
        </p:nvSpPr>
        <p:spPr>
          <a:xfrm>
            <a:off x="2853930" y="4904785"/>
            <a:ext cx="1099576" cy="993791"/>
          </a:xfrm>
          <a:prstGeom prst="wedgeRoundRectCallout">
            <a:avLst>
              <a:gd name="adj1" fmla="val 62532"/>
              <a:gd name="adj2" fmla="val 9518"/>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b="1" dirty="0">
                <a:solidFill>
                  <a:schemeClr val="tx1"/>
                </a:solidFill>
                <a:latin typeface="メイリオ" panose="020B0604030504040204" pitchFamily="50" charset="-128"/>
                <a:ea typeface="メイリオ" panose="020B0604030504040204" pitchFamily="50" charset="-128"/>
              </a:rPr>
              <a:t>「</a:t>
            </a:r>
            <a:r>
              <a:rPr lang="en-US" altLang="ja-JP" sz="1050" b="1" dirty="0">
                <a:solidFill>
                  <a:schemeClr val="tx1"/>
                </a:solidFill>
                <a:latin typeface="メイリオ" panose="020B0604030504040204" pitchFamily="50" charset="-128"/>
                <a:ea typeface="メイリオ" panose="020B0604030504040204" pitchFamily="50" charset="-128"/>
              </a:rPr>
              <a:t>KYT</a:t>
            </a:r>
            <a:r>
              <a:rPr lang="ja-JP" altLang="en-US" sz="1050" b="1" dirty="0">
                <a:solidFill>
                  <a:schemeClr val="tx1"/>
                </a:solidFill>
                <a:latin typeface="メイリオ" panose="020B0604030504040204" pitchFamily="50" charset="-128"/>
                <a:ea typeface="メイリオ" panose="020B0604030504040204" pitchFamily="50" charset="-128"/>
              </a:rPr>
              <a:t>のリアリティカードﾞ」を</a:t>
            </a:r>
            <a:r>
              <a:rPr lang="ja-JP" altLang="en-US" sz="1050" b="1" dirty="0">
                <a:solidFill>
                  <a:srgbClr val="FF0000"/>
                </a:solidFill>
                <a:latin typeface="AR Pゴシック体S" panose="020B0A00000000000000" pitchFamily="50" charset="-128"/>
                <a:ea typeface="AR Pゴシック体S" panose="020B0A00000000000000" pitchFamily="50" charset="-128"/>
              </a:rPr>
              <a:t>潜在意識</a:t>
            </a:r>
            <a:r>
              <a:rPr lang="ja-JP" altLang="en-US" sz="1050" b="1" dirty="0">
                <a:solidFill>
                  <a:schemeClr val="tx1"/>
                </a:solidFill>
                <a:latin typeface="メイリオ" panose="020B0604030504040204" pitchFamily="50" charset="-128"/>
                <a:ea typeface="メイリオ" panose="020B0604030504040204" pitchFamily="50" charset="-128"/>
              </a:rPr>
              <a:t>に持っておくこと</a:t>
            </a:r>
          </a:p>
          <a:p>
            <a:pPr algn="ctr"/>
            <a:r>
              <a:rPr lang="ja-JP" altLang="en-US" sz="1050" b="1" dirty="0">
                <a:solidFill>
                  <a:schemeClr val="tx1"/>
                </a:solidFill>
                <a:latin typeface="メイリオ" panose="020B0604030504040204" pitchFamily="50" charset="-128"/>
                <a:ea typeface="メイリオ" panose="020B0604030504040204" pitchFamily="50" charset="-128"/>
              </a:rPr>
              <a:t>　　　</a:t>
            </a:r>
            <a:endParaRPr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7808F8B1-F3E4-40D2-85F7-1FBF53FA5301}"/>
              </a:ext>
            </a:extLst>
          </p:cNvPr>
          <p:cNvSpPr/>
          <p:nvPr/>
        </p:nvSpPr>
        <p:spPr>
          <a:xfrm>
            <a:off x="3650216" y="1409424"/>
            <a:ext cx="438262" cy="692497"/>
          </a:xfrm>
          <a:prstGeom prst="rect">
            <a:avLst/>
          </a:prstGeom>
          <a:noFill/>
        </p:spPr>
        <p:txBody>
          <a:bodyPr wrap="none" lIns="68580" tIns="34290" rIns="68580" bIns="34290">
            <a:spAutoFit/>
          </a:bodyPr>
          <a:lstStyle/>
          <a:p>
            <a:pPr algn="ctr"/>
            <a:r>
              <a:rPr lang="en-US" altLang="ja-JP" sz="4050" dirty="0">
                <a:ln w="0"/>
                <a:effectLst>
                  <a:outerShdw blurRad="38100" dist="19050" dir="2700000" algn="tl" rotWithShape="0">
                    <a:schemeClr val="dk1">
                      <a:alpha val="40000"/>
                    </a:schemeClr>
                  </a:outerShdw>
                </a:effectLst>
              </a:rPr>
              <a:t>A</a:t>
            </a:r>
            <a:endParaRPr lang="ja-JP" altLang="en-US" sz="4050" dirty="0">
              <a:ln w="0"/>
              <a:effectLst>
                <a:outerShdw blurRad="38100" dist="19050" dir="2700000" algn="tl" rotWithShape="0">
                  <a:schemeClr val="dk1">
                    <a:alpha val="40000"/>
                  </a:schemeClr>
                </a:outerShdw>
              </a:effectLst>
            </a:endParaRPr>
          </a:p>
        </p:txBody>
      </p:sp>
      <p:sp>
        <p:nvSpPr>
          <p:cNvPr id="33" name="正方形/長方形 32">
            <a:extLst>
              <a:ext uri="{FF2B5EF4-FFF2-40B4-BE49-F238E27FC236}">
                <a16:creationId xmlns:a16="http://schemas.microsoft.com/office/drawing/2014/main" id="{C970D410-FE96-49C1-A521-F55B310BF444}"/>
              </a:ext>
            </a:extLst>
          </p:cNvPr>
          <p:cNvSpPr/>
          <p:nvPr/>
        </p:nvSpPr>
        <p:spPr>
          <a:xfrm>
            <a:off x="5341485" y="1432632"/>
            <a:ext cx="420629" cy="692497"/>
          </a:xfrm>
          <a:prstGeom prst="rect">
            <a:avLst/>
          </a:prstGeom>
          <a:noFill/>
        </p:spPr>
        <p:txBody>
          <a:bodyPr wrap="none" lIns="68580" tIns="34290" rIns="68580" bIns="34290">
            <a:spAutoFit/>
          </a:bodyPr>
          <a:lstStyle/>
          <a:p>
            <a:pPr algn="ctr"/>
            <a:r>
              <a:rPr lang="en-US" altLang="ja-JP" sz="4050" dirty="0">
                <a:ln w="0"/>
                <a:effectLst>
                  <a:outerShdw blurRad="38100" dist="19050" dir="2700000" algn="tl" rotWithShape="0">
                    <a:schemeClr val="dk1">
                      <a:alpha val="40000"/>
                    </a:schemeClr>
                  </a:outerShdw>
                </a:effectLst>
              </a:rPr>
              <a:t>B</a:t>
            </a:r>
            <a:endParaRPr lang="ja-JP" altLang="en-US" sz="4050" dirty="0">
              <a:ln w="0"/>
              <a:effectLst>
                <a:outerShdw blurRad="38100" dist="19050" dir="2700000" algn="tl" rotWithShape="0">
                  <a:schemeClr val="dk1">
                    <a:alpha val="40000"/>
                  </a:schemeClr>
                </a:outerShdw>
              </a:effectLst>
            </a:endParaRPr>
          </a:p>
        </p:txBody>
      </p:sp>
      <p:sp>
        <p:nvSpPr>
          <p:cNvPr id="35" name="正方形/長方形 34">
            <a:extLst>
              <a:ext uri="{FF2B5EF4-FFF2-40B4-BE49-F238E27FC236}">
                <a16:creationId xmlns:a16="http://schemas.microsoft.com/office/drawing/2014/main" id="{DE912C47-63E3-42A8-A1D7-EA2D7F438EE9}"/>
              </a:ext>
            </a:extLst>
          </p:cNvPr>
          <p:cNvSpPr/>
          <p:nvPr/>
        </p:nvSpPr>
        <p:spPr>
          <a:xfrm>
            <a:off x="7854240" y="1278930"/>
            <a:ext cx="415819" cy="692497"/>
          </a:xfrm>
          <a:prstGeom prst="rect">
            <a:avLst/>
          </a:prstGeom>
          <a:noFill/>
        </p:spPr>
        <p:txBody>
          <a:bodyPr wrap="none" lIns="68580" tIns="34290" rIns="68580" bIns="34290">
            <a:spAutoFit/>
          </a:bodyPr>
          <a:lstStyle/>
          <a:p>
            <a:pPr algn="ctr"/>
            <a:r>
              <a:rPr lang="en-US" altLang="ja-JP" sz="4050" dirty="0">
                <a:ln w="0"/>
                <a:effectLst>
                  <a:outerShdw blurRad="38100" dist="19050" dir="2700000" algn="tl" rotWithShape="0">
                    <a:schemeClr val="dk1">
                      <a:alpha val="40000"/>
                    </a:schemeClr>
                  </a:outerShdw>
                </a:effectLst>
              </a:rPr>
              <a:t>C</a:t>
            </a:r>
            <a:endParaRPr lang="ja-JP" altLang="en-US" sz="4050" dirty="0">
              <a:ln w="0"/>
              <a:effectLst>
                <a:outerShdw blurRad="38100" dist="19050" dir="2700000" algn="tl" rotWithShape="0">
                  <a:schemeClr val="dk1">
                    <a:alpha val="40000"/>
                  </a:schemeClr>
                </a:outerShdw>
              </a:effectLst>
            </a:endParaRPr>
          </a:p>
        </p:txBody>
      </p:sp>
      <p:sp>
        <p:nvSpPr>
          <p:cNvPr id="36" name="正方形/長方形 35">
            <a:extLst>
              <a:ext uri="{FF2B5EF4-FFF2-40B4-BE49-F238E27FC236}">
                <a16:creationId xmlns:a16="http://schemas.microsoft.com/office/drawing/2014/main" id="{7BA19CA1-2D57-42E4-9601-F7FF8923E8B7}"/>
              </a:ext>
            </a:extLst>
          </p:cNvPr>
          <p:cNvSpPr/>
          <p:nvPr/>
        </p:nvSpPr>
        <p:spPr>
          <a:xfrm>
            <a:off x="5378519" y="3900022"/>
            <a:ext cx="550472" cy="692497"/>
          </a:xfrm>
          <a:prstGeom prst="rect">
            <a:avLst/>
          </a:prstGeom>
          <a:noFill/>
        </p:spPr>
        <p:txBody>
          <a:bodyPr wrap="none" lIns="68580" tIns="34290" rIns="68580" bIns="34290">
            <a:spAutoFit/>
          </a:bodyPr>
          <a:lstStyle/>
          <a:p>
            <a:pPr algn="ctr"/>
            <a:r>
              <a:rPr lang="en-US" altLang="ja-JP" sz="4050" dirty="0">
                <a:ln w="0"/>
                <a:effectLst>
                  <a:outerShdw blurRad="38100" dist="19050" dir="2700000" algn="tl" rotWithShape="0">
                    <a:schemeClr val="dk1">
                      <a:alpha val="40000"/>
                    </a:schemeClr>
                  </a:outerShdw>
                </a:effectLst>
              </a:rPr>
              <a:t>B’</a:t>
            </a:r>
            <a:endParaRPr lang="ja-JP" altLang="en-US" sz="4050" dirty="0">
              <a:ln w="0"/>
              <a:effectLst>
                <a:outerShdw blurRad="38100" dist="19050" dir="2700000" algn="tl" rotWithShape="0">
                  <a:schemeClr val="dk1">
                    <a:alpha val="40000"/>
                  </a:schemeClr>
                </a:outerShdw>
              </a:effectLst>
            </a:endParaRPr>
          </a:p>
        </p:txBody>
      </p:sp>
      <p:sp>
        <p:nvSpPr>
          <p:cNvPr id="37" name="正方形/長方形 36">
            <a:extLst>
              <a:ext uri="{FF2B5EF4-FFF2-40B4-BE49-F238E27FC236}">
                <a16:creationId xmlns:a16="http://schemas.microsoft.com/office/drawing/2014/main" id="{2F70AA1E-7D60-44C8-BE0E-306B3372B6DF}"/>
              </a:ext>
            </a:extLst>
          </p:cNvPr>
          <p:cNvSpPr/>
          <p:nvPr/>
        </p:nvSpPr>
        <p:spPr>
          <a:xfrm>
            <a:off x="7869251" y="3810397"/>
            <a:ext cx="568233" cy="692497"/>
          </a:xfrm>
          <a:prstGeom prst="rect">
            <a:avLst/>
          </a:prstGeom>
          <a:noFill/>
        </p:spPr>
        <p:txBody>
          <a:bodyPr wrap="none" lIns="68580" tIns="34290" rIns="68580" bIns="34290">
            <a:spAutoFit/>
          </a:bodyPr>
          <a:lstStyle/>
          <a:p>
            <a:pPr algn="ctr"/>
            <a:r>
              <a:rPr lang="en-US" altLang="ja-JP" sz="4050" dirty="0">
                <a:ln w="0"/>
                <a:effectLst>
                  <a:outerShdw blurRad="38100" dist="19050" dir="2700000" algn="tl" rotWithShape="0">
                    <a:schemeClr val="dk1">
                      <a:alpha val="40000"/>
                    </a:schemeClr>
                  </a:outerShdw>
                </a:effectLst>
              </a:rPr>
              <a:t>C’</a:t>
            </a:r>
            <a:endParaRPr lang="ja-JP" altLang="en-US" sz="4050" dirty="0">
              <a:ln w="0"/>
              <a:effectLst>
                <a:outerShdw blurRad="38100" dist="19050" dir="2700000" algn="tl" rotWithShape="0">
                  <a:schemeClr val="dk1">
                    <a:alpha val="40000"/>
                  </a:schemeClr>
                </a:outerShdw>
              </a:effectLst>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3762" y="3999133"/>
            <a:ext cx="997300" cy="66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3580" y="1921930"/>
            <a:ext cx="1321594" cy="1193006"/>
          </a:xfrm>
          <a:prstGeom prst="rect">
            <a:avLst/>
          </a:prstGeom>
        </p:spPr>
      </p:pic>
      <p:grpSp>
        <p:nvGrpSpPr>
          <p:cNvPr id="38" name="グループ化 37"/>
          <p:cNvGrpSpPr/>
          <p:nvPr/>
        </p:nvGrpSpPr>
        <p:grpSpPr>
          <a:xfrm>
            <a:off x="4194345" y="4691261"/>
            <a:ext cx="617485" cy="756869"/>
            <a:chOff x="8982635" y="1517700"/>
            <a:chExt cx="2136908" cy="3108090"/>
          </a:xfrm>
        </p:grpSpPr>
        <p:pic>
          <p:nvPicPr>
            <p:cNvPr id="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2635" y="1517700"/>
              <a:ext cx="2136908" cy="310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角丸四角形 39"/>
            <p:cNvSpPr/>
            <p:nvPr/>
          </p:nvSpPr>
          <p:spPr>
            <a:xfrm>
              <a:off x="10242088" y="2058357"/>
              <a:ext cx="45719" cy="1535139"/>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solidFill>
                  <a:schemeClr val="bg1">
                    <a:lumMod val="95000"/>
                  </a:schemeClr>
                </a:solidFill>
              </a:endParaRPr>
            </a:p>
          </p:txBody>
        </p:sp>
      </p:grpSp>
      <p:pic>
        <p:nvPicPr>
          <p:cNvPr id="1026" name="Picture 2" descr="クリックすると新しいウィンドウで開きます">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3125" y="2158830"/>
            <a:ext cx="1576805" cy="1182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クリックすると新しいウィンドウで開きます">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4566" y="2165165"/>
            <a:ext cx="1578425" cy="118260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クリックすると新しいウィンドウで開きます">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78676" y="5318440"/>
            <a:ext cx="1161569" cy="645316"/>
          </a:xfrm>
          <a:prstGeom prst="rect">
            <a:avLst/>
          </a:prstGeom>
          <a:noFill/>
          <a:extLst>
            <a:ext uri="{909E8E84-426E-40DD-AFC4-6F175D3DCCD1}">
              <a14:hiddenFill xmlns:a14="http://schemas.microsoft.com/office/drawing/2010/main">
                <a:solidFill>
                  <a:srgbClr val="FFFFFF"/>
                </a:solidFill>
              </a14:hiddenFill>
            </a:ext>
          </a:extLst>
        </p:spPr>
      </p:pic>
      <p:sp>
        <p:nvSpPr>
          <p:cNvPr id="8" name="フリーフォーム 7"/>
          <p:cNvSpPr/>
          <p:nvPr/>
        </p:nvSpPr>
        <p:spPr>
          <a:xfrm>
            <a:off x="3919761" y="3022617"/>
            <a:ext cx="549169" cy="184639"/>
          </a:xfrm>
          <a:custGeom>
            <a:avLst/>
            <a:gdLst>
              <a:gd name="connsiteX0" fmla="*/ 132576 w 732225"/>
              <a:gd name="connsiteY0" fmla="*/ 140677 h 246185"/>
              <a:gd name="connsiteX1" fmla="*/ 191191 w 732225"/>
              <a:gd name="connsiteY1" fmla="*/ 128954 h 246185"/>
              <a:gd name="connsiteX2" fmla="*/ 261529 w 732225"/>
              <a:gd name="connsiteY2" fmla="*/ 105508 h 246185"/>
              <a:gd name="connsiteX3" fmla="*/ 308422 w 732225"/>
              <a:gd name="connsiteY3" fmla="*/ 58615 h 246185"/>
              <a:gd name="connsiteX4" fmla="*/ 355314 w 732225"/>
              <a:gd name="connsiteY4" fmla="*/ 0 h 246185"/>
              <a:gd name="connsiteX5" fmla="*/ 578052 w 732225"/>
              <a:gd name="connsiteY5" fmla="*/ 23446 h 246185"/>
              <a:gd name="connsiteX6" fmla="*/ 613222 w 732225"/>
              <a:gd name="connsiteY6" fmla="*/ 35169 h 246185"/>
              <a:gd name="connsiteX7" fmla="*/ 636668 w 732225"/>
              <a:gd name="connsiteY7" fmla="*/ 70339 h 246185"/>
              <a:gd name="connsiteX8" fmla="*/ 707006 w 732225"/>
              <a:gd name="connsiteY8" fmla="*/ 117231 h 246185"/>
              <a:gd name="connsiteX9" fmla="*/ 730452 w 732225"/>
              <a:gd name="connsiteY9" fmla="*/ 152400 h 246185"/>
              <a:gd name="connsiteX10" fmla="*/ 671837 w 732225"/>
              <a:gd name="connsiteY10" fmla="*/ 164123 h 246185"/>
              <a:gd name="connsiteX11" fmla="*/ 601499 w 732225"/>
              <a:gd name="connsiteY11" fmla="*/ 187569 h 246185"/>
              <a:gd name="connsiteX12" fmla="*/ 519437 w 732225"/>
              <a:gd name="connsiteY12" fmla="*/ 246185 h 246185"/>
              <a:gd name="connsiteX13" fmla="*/ 249806 w 732225"/>
              <a:gd name="connsiteY13" fmla="*/ 234462 h 246185"/>
              <a:gd name="connsiteX14" fmla="*/ 214637 w 732225"/>
              <a:gd name="connsiteY14" fmla="*/ 222739 h 246185"/>
              <a:gd name="connsiteX15" fmla="*/ 132576 w 732225"/>
              <a:gd name="connsiteY15" fmla="*/ 211015 h 246185"/>
              <a:gd name="connsiteX16" fmla="*/ 38791 w 732225"/>
              <a:gd name="connsiteY16" fmla="*/ 187569 h 246185"/>
              <a:gd name="connsiteX17" fmla="*/ 15345 w 732225"/>
              <a:gd name="connsiteY17" fmla="*/ 152400 h 246185"/>
              <a:gd name="connsiteX18" fmla="*/ 3622 w 732225"/>
              <a:gd name="connsiteY18" fmla="*/ 117231 h 246185"/>
              <a:gd name="connsiteX19" fmla="*/ 62237 w 732225"/>
              <a:gd name="connsiteY19" fmla="*/ 128954 h 246185"/>
              <a:gd name="connsiteX20" fmla="*/ 144299 w 732225"/>
              <a:gd name="connsiteY20" fmla="*/ 140677 h 246185"/>
              <a:gd name="connsiteX21" fmla="*/ 179468 w 732225"/>
              <a:gd name="connsiteY21" fmla="*/ 117231 h 2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225" h="246185">
                <a:moveTo>
                  <a:pt x="132576" y="140677"/>
                </a:moveTo>
                <a:cubicBezTo>
                  <a:pt x="152114" y="136769"/>
                  <a:pt x="171968" y="134197"/>
                  <a:pt x="191191" y="128954"/>
                </a:cubicBezTo>
                <a:cubicBezTo>
                  <a:pt x="215034" y="122451"/>
                  <a:pt x="261529" y="105508"/>
                  <a:pt x="261529" y="105508"/>
                </a:cubicBezTo>
                <a:cubicBezTo>
                  <a:pt x="277160" y="89877"/>
                  <a:pt x="301432" y="79586"/>
                  <a:pt x="308422" y="58615"/>
                </a:cubicBezTo>
                <a:cubicBezTo>
                  <a:pt x="324600" y="10080"/>
                  <a:pt x="309863" y="30301"/>
                  <a:pt x="355314" y="0"/>
                </a:cubicBezTo>
                <a:cubicBezTo>
                  <a:pt x="398669" y="3941"/>
                  <a:pt x="526821" y="14131"/>
                  <a:pt x="578052" y="23446"/>
                </a:cubicBezTo>
                <a:cubicBezTo>
                  <a:pt x="590210" y="25657"/>
                  <a:pt x="601499" y="31261"/>
                  <a:pt x="613222" y="35169"/>
                </a:cubicBezTo>
                <a:cubicBezTo>
                  <a:pt x="621037" y="46892"/>
                  <a:pt x="626065" y="61061"/>
                  <a:pt x="636668" y="70339"/>
                </a:cubicBezTo>
                <a:cubicBezTo>
                  <a:pt x="657874" y="88895"/>
                  <a:pt x="707006" y="117231"/>
                  <a:pt x="707006" y="117231"/>
                </a:cubicBezTo>
                <a:cubicBezTo>
                  <a:pt x="714821" y="128954"/>
                  <a:pt x="738906" y="141129"/>
                  <a:pt x="730452" y="152400"/>
                </a:cubicBezTo>
                <a:cubicBezTo>
                  <a:pt x="718497" y="168340"/>
                  <a:pt x="691060" y="158880"/>
                  <a:pt x="671837" y="164123"/>
                </a:cubicBezTo>
                <a:cubicBezTo>
                  <a:pt x="647994" y="170626"/>
                  <a:pt x="601499" y="187569"/>
                  <a:pt x="601499" y="187569"/>
                </a:cubicBezTo>
                <a:cubicBezTo>
                  <a:pt x="545868" y="243200"/>
                  <a:pt x="575577" y="227472"/>
                  <a:pt x="519437" y="246185"/>
                </a:cubicBezTo>
                <a:cubicBezTo>
                  <a:pt x="429560" y="242277"/>
                  <a:pt x="339503" y="241362"/>
                  <a:pt x="249806" y="234462"/>
                </a:cubicBezTo>
                <a:cubicBezTo>
                  <a:pt x="237485" y="233514"/>
                  <a:pt x="226754" y="225163"/>
                  <a:pt x="214637" y="222739"/>
                </a:cubicBezTo>
                <a:cubicBezTo>
                  <a:pt x="187542" y="217320"/>
                  <a:pt x="159831" y="215558"/>
                  <a:pt x="132576" y="211015"/>
                </a:cubicBezTo>
                <a:cubicBezTo>
                  <a:pt x="75986" y="201583"/>
                  <a:pt x="84092" y="202669"/>
                  <a:pt x="38791" y="187569"/>
                </a:cubicBezTo>
                <a:cubicBezTo>
                  <a:pt x="30976" y="175846"/>
                  <a:pt x="21646" y="165002"/>
                  <a:pt x="15345" y="152400"/>
                </a:cubicBezTo>
                <a:cubicBezTo>
                  <a:pt x="9819" y="141347"/>
                  <a:pt x="-7431" y="122757"/>
                  <a:pt x="3622" y="117231"/>
                </a:cubicBezTo>
                <a:cubicBezTo>
                  <a:pt x="21444" y="108320"/>
                  <a:pt x="42699" y="125046"/>
                  <a:pt x="62237" y="128954"/>
                </a:cubicBezTo>
                <a:cubicBezTo>
                  <a:pt x="102177" y="155581"/>
                  <a:pt x="93612" y="162400"/>
                  <a:pt x="144299" y="140677"/>
                </a:cubicBezTo>
                <a:cubicBezTo>
                  <a:pt x="157249" y="135127"/>
                  <a:pt x="179468" y="117231"/>
                  <a:pt x="179468" y="117231"/>
                </a:cubicBezTo>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cxnSp>
        <p:nvCxnSpPr>
          <p:cNvPr id="18" name="直線コネクタ 17"/>
          <p:cNvCxnSpPr/>
          <p:nvPr/>
        </p:nvCxnSpPr>
        <p:spPr>
          <a:xfrm flipV="1">
            <a:off x="4468927" y="2905859"/>
            <a:ext cx="398348" cy="116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4476586" y="2964496"/>
            <a:ext cx="427685" cy="21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4498445" y="2831642"/>
            <a:ext cx="313385"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4503366" y="3017277"/>
            <a:ext cx="414856" cy="53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4524237" y="2905858"/>
            <a:ext cx="287593" cy="169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14247081-83F0-4A72-8FA9-85EC259F1C54}"/>
              </a:ext>
            </a:extLst>
          </p:cNvPr>
          <p:cNvSpPr txBox="1"/>
          <p:nvPr/>
        </p:nvSpPr>
        <p:spPr>
          <a:xfrm>
            <a:off x="3859546" y="3255439"/>
            <a:ext cx="568430" cy="207749"/>
          </a:xfrm>
          <a:prstGeom prst="rect">
            <a:avLst/>
          </a:prstGeom>
          <a:noFill/>
        </p:spPr>
        <p:txBody>
          <a:bodyPr wrap="square" rtlCol="0">
            <a:spAutoFit/>
          </a:bodyPr>
          <a:lstStyle/>
          <a:p>
            <a:r>
              <a:rPr lang="ja-JP" altLang="en-US" sz="750" b="1" dirty="0"/>
              <a:t>水溜まり</a:t>
            </a:r>
          </a:p>
        </p:txBody>
      </p:sp>
      <p:sp>
        <p:nvSpPr>
          <p:cNvPr id="57" name="テキスト ボックス 56">
            <a:extLst>
              <a:ext uri="{FF2B5EF4-FFF2-40B4-BE49-F238E27FC236}">
                <a16:creationId xmlns:a16="http://schemas.microsoft.com/office/drawing/2014/main" id="{14247081-83F0-4A72-8FA9-85EC259F1C54}"/>
              </a:ext>
            </a:extLst>
          </p:cNvPr>
          <p:cNvSpPr txBox="1"/>
          <p:nvPr/>
        </p:nvSpPr>
        <p:spPr>
          <a:xfrm>
            <a:off x="4577986" y="3060244"/>
            <a:ext cx="340237" cy="323165"/>
          </a:xfrm>
          <a:prstGeom prst="rect">
            <a:avLst/>
          </a:prstGeom>
          <a:noFill/>
        </p:spPr>
        <p:txBody>
          <a:bodyPr wrap="square" rtlCol="0">
            <a:spAutoFit/>
          </a:bodyPr>
          <a:lstStyle/>
          <a:p>
            <a:r>
              <a:rPr lang="ja-JP" altLang="en-US" sz="750" b="1" dirty="0"/>
              <a:t>鉄筋</a:t>
            </a:r>
          </a:p>
        </p:txBody>
      </p:sp>
      <p:sp>
        <p:nvSpPr>
          <p:cNvPr id="58" name="テキスト ボックス 57">
            <a:extLst>
              <a:ext uri="{FF2B5EF4-FFF2-40B4-BE49-F238E27FC236}">
                <a16:creationId xmlns:a16="http://schemas.microsoft.com/office/drawing/2014/main" id="{14247081-83F0-4A72-8FA9-85EC259F1C54}"/>
              </a:ext>
            </a:extLst>
          </p:cNvPr>
          <p:cNvSpPr txBox="1"/>
          <p:nvPr/>
        </p:nvSpPr>
        <p:spPr>
          <a:xfrm>
            <a:off x="5823701" y="1581374"/>
            <a:ext cx="795989" cy="577081"/>
          </a:xfrm>
          <a:prstGeom prst="rect">
            <a:avLst/>
          </a:prstGeom>
          <a:solidFill>
            <a:srgbClr val="FFFF00"/>
          </a:solidFill>
          <a:ln>
            <a:solidFill>
              <a:srgbClr val="FF0000"/>
            </a:solidFill>
          </a:ln>
        </p:spPr>
        <p:txBody>
          <a:bodyPr wrap="square" rtlCol="0">
            <a:spAutoFit/>
          </a:bodyPr>
          <a:lstStyle/>
          <a:p>
            <a:r>
              <a:rPr lang="ja-JP" altLang="en-US" sz="1050" b="1" dirty="0">
                <a:latin typeface="メイリオ" panose="020B0604030504040204" pitchFamily="50" charset="-128"/>
                <a:ea typeface="メイリオ" panose="020B0604030504040204" pitchFamily="50" charset="-128"/>
              </a:rPr>
              <a:t>瞬間思考</a:t>
            </a:r>
            <a:endParaRPr lang="en-US" altLang="ja-JP" sz="1050" b="1" dirty="0">
              <a:latin typeface="メイリオ" panose="020B0604030504040204" pitchFamily="50" charset="-128"/>
              <a:ea typeface="メイリオ" panose="020B0604030504040204" pitchFamily="50" charset="-128"/>
            </a:endParaRPr>
          </a:p>
          <a:p>
            <a:r>
              <a:rPr lang="en-US" altLang="ja-JP" sz="1050" b="1" dirty="0">
                <a:latin typeface="メイリオ" panose="020B0604030504040204" pitchFamily="50" charset="-128"/>
                <a:ea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rPr>
              <a:t>ﾃｨｯｶｰﾃｰﾌﾟ思考</a:t>
            </a:r>
            <a:r>
              <a:rPr lang="en-US" altLang="ja-JP" sz="1050" b="1" dirty="0">
                <a:latin typeface="メイリオ" panose="020B0604030504040204" pitchFamily="50" charset="-128"/>
                <a:ea typeface="メイリオ" panose="020B0604030504040204" pitchFamily="50" charset="-128"/>
              </a:rPr>
              <a:t>)</a:t>
            </a:r>
            <a:endParaRPr lang="ja-JP" altLang="en-US" sz="1050" b="1" dirty="0">
              <a:solidFill>
                <a:srgbClr val="FF0000"/>
              </a:solidFill>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14247081-83F0-4A72-8FA9-85EC259F1C54}"/>
              </a:ext>
            </a:extLst>
          </p:cNvPr>
          <p:cNvSpPr txBox="1"/>
          <p:nvPr/>
        </p:nvSpPr>
        <p:spPr>
          <a:xfrm>
            <a:off x="4437109" y="1643588"/>
            <a:ext cx="748820" cy="507831"/>
          </a:xfrm>
          <a:prstGeom prst="rect">
            <a:avLst/>
          </a:prstGeom>
          <a:solidFill>
            <a:srgbClr val="FFFF00"/>
          </a:solidFill>
          <a:ln>
            <a:solidFill>
              <a:srgbClr val="FF0000"/>
            </a:solidFill>
          </a:ln>
        </p:spPr>
        <p:txBody>
          <a:bodyPr wrap="square" rtlCol="0">
            <a:spAutoFit/>
          </a:bodyPr>
          <a:lstStyle/>
          <a:p>
            <a:r>
              <a:rPr lang="ja-JP" altLang="en-US" sz="900" b="1" dirty="0">
                <a:latin typeface="メイリオ" panose="020B0604030504040204" pitchFamily="50" charset="-128"/>
                <a:ea typeface="メイリオ" panose="020B0604030504040204" pitchFamily="50" charset="-128"/>
              </a:rPr>
              <a:t>氷山思考</a:t>
            </a:r>
            <a:endParaRPr lang="en-US" altLang="ja-JP" sz="900" b="1" dirty="0">
              <a:latin typeface="メイリオ" panose="020B0604030504040204" pitchFamily="50" charset="-128"/>
              <a:ea typeface="メイリオ" panose="020B0604030504040204" pitchFamily="50" charset="-128"/>
            </a:endParaRPr>
          </a:p>
          <a:p>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心の本音の部分</a:t>
            </a:r>
            <a:r>
              <a:rPr lang="en-US" altLang="ja-JP" sz="900" b="1" dirty="0">
                <a:latin typeface="メイリオ" panose="020B0604030504040204" pitchFamily="50" charset="-128"/>
                <a:ea typeface="メイリオ" panose="020B0604030504040204" pitchFamily="50" charset="-128"/>
              </a:rPr>
              <a:t>)</a:t>
            </a:r>
            <a:endParaRPr lang="ja-JP" altLang="en-US" sz="900" b="1" dirty="0">
              <a:solidFill>
                <a:srgbClr val="FF0000"/>
              </a:solidFill>
              <a:latin typeface="メイリオ" panose="020B0604030504040204" pitchFamily="50" charset="-128"/>
              <a:ea typeface="メイリオ" panose="020B0604030504040204" pitchFamily="50" charset="-128"/>
            </a:endParaRPr>
          </a:p>
        </p:txBody>
      </p:sp>
      <p:pic>
        <p:nvPicPr>
          <p:cNvPr id="1037" name="Picture 13" descr="クリックすると新しいウィンドウで開きます">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70017" y="4634080"/>
            <a:ext cx="488002" cy="965546"/>
          </a:xfrm>
          <a:prstGeom prst="rect">
            <a:avLst/>
          </a:prstGeom>
          <a:noFill/>
          <a:extLst>
            <a:ext uri="{909E8E84-426E-40DD-AFC4-6F175D3DCCD1}">
              <a14:hiddenFill xmlns:a14="http://schemas.microsoft.com/office/drawing/2010/main">
                <a:solidFill>
                  <a:srgbClr val="FFFFFF"/>
                </a:solidFill>
              </a14:hiddenFill>
            </a:ext>
          </a:extLst>
        </p:spPr>
      </p:pic>
      <p:sp>
        <p:nvSpPr>
          <p:cNvPr id="51" name="フローチャート: データ 50"/>
          <p:cNvSpPr/>
          <p:nvPr/>
        </p:nvSpPr>
        <p:spPr>
          <a:xfrm rot="3620367">
            <a:off x="8074167" y="5494168"/>
            <a:ext cx="314284" cy="358368"/>
          </a:xfrm>
          <a:prstGeom prst="flowChartInputOutpu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63" name="フローチャート: データ 62"/>
          <p:cNvSpPr/>
          <p:nvPr/>
        </p:nvSpPr>
        <p:spPr>
          <a:xfrm rot="3620367">
            <a:off x="8655406" y="5237027"/>
            <a:ext cx="314284" cy="358368"/>
          </a:xfrm>
          <a:prstGeom prst="flowChartInputOutpu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53" name="テキスト ボックス 52"/>
          <p:cNvSpPr txBox="1"/>
          <p:nvPr/>
        </p:nvSpPr>
        <p:spPr>
          <a:xfrm>
            <a:off x="8234848" y="1746695"/>
            <a:ext cx="999455" cy="253916"/>
          </a:xfrm>
          <a:prstGeom prst="rect">
            <a:avLst/>
          </a:prstGeom>
          <a:noFill/>
        </p:spPr>
        <p:txBody>
          <a:bodyPr wrap="square" rtlCol="0">
            <a:spAutoFit/>
          </a:bodyPr>
          <a:lstStyle/>
          <a:p>
            <a:r>
              <a:rPr lang="ja-JP" altLang="en-US" sz="1050" b="1" dirty="0">
                <a:latin typeface="メイリオ" panose="020B0604030504040204" pitchFamily="50" charset="-128"/>
                <a:ea typeface="メイリオ" panose="020B0604030504040204" pitchFamily="50" charset="-128"/>
              </a:rPr>
              <a:t>間に合った！</a:t>
            </a:r>
          </a:p>
        </p:txBody>
      </p:sp>
      <p:sp>
        <p:nvSpPr>
          <p:cNvPr id="67" name="円形吹き出し 66"/>
          <p:cNvSpPr/>
          <p:nvPr/>
        </p:nvSpPr>
        <p:spPr>
          <a:xfrm>
            <a:off x="6614018" y="1595060"/>
            <a:ext cx="999455" cy="400296"/>
          </a:xfrm>
          <a:prstGeom prst="wedgeEllipseCallout">
            <a:avLst>
              <a:gd name="adj1" fmla="val -68337"/>
              <a:gd name="adj2" fmla="val 954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68" name="テキスト ボックス 67"/>
          <p:cNvSpPr txBox="1"/>
          <p:nvPr/>
        </p:nvSpPr>
        <p:spPr>
          <a:xfrm>
            <a:off x="6799322" y="1589910"/>
            <a:ext cx="999455" cy="461665"/>
          </a:xfrm>
          <a:prstGeom prst="rect">
            <a:avLst/>
          </a:prstGeom>
          <a:noFill/>
        </p:spPr>
        <p:txBody>
          <a:bodyPr wrap="square" rtlCol="0">
            <a:spAutoFit/>
          </a:bodyPr>
          <a:lstStyle/>
          <a:p>
            <a:r>
              <a:rPr lang="ja-JP" altLang="en-US" sz="1200" b="1" dirty="0">
                <a:solidFill>
                  <a:srgbClr val="FF0000"/>
                </a:solidFill>
                <a:latin typeface="メイリオ" panose="020B0604030504040204" pitchFamily="50" charset="-128"/>
                <a:ea typeface="メイリオ" panose="020B0604030504040204" pitchFamily="50" charset="-128"/>
              </a:rPr>
              <a:t>急がなきゃ！</a:t>
            </a:r>
          </a:p>
        </p:txBody>
      </p:sp>
      <p:sp>
        <p:nvSpPr>
          <p:cNvPr id="69" name="円形吹き出し 68"/>
          <p:cNvSpPr/>
          <p:nvPr/>
        </p:nvSpPr>
        <p:spPr>
          <a:xfrm>
            <a:off x="4243302" y="2159505"/>
            <a:ext cx="999455" cy="547025"/>
          </a:xfrm>
          <a:prstGeom prst="wedgeEllipseCallout">
            <a:avLst>
              <a:gd name="adj1" fmla="val -44029"/>
              <a:gd name="adj2" fmla="val 1117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55" name="正方形/長方形 54"/>
          <p:cNvSpPr/>
          <p:nvPr/>
        </p:nvSpPr>
        <p:spPr>
          <a:xfrm>
            <a:off x="4210167" y="2316481"/>
            <a:ext cx="1107996" cy="276999"/>
          </a:xfrm>
          <a:prstGeom prst="rect">
            <a:avLst/>
          </a:prstGeom>
        </p:spPr>
        <p:txBody>
          <a:bodyPr wrap="none">
            <a:spAutoFit/>
          </a:bodyPr>
          <a:lstStyle/>
          <a:p>
            <a:r>
              <a:rPr lang="ja-JP" altLang="en-US" sz="1200" b="1" dirty="0">
                <a:solidFill>
                  <a:srgbClr val="FF0000"/>
                </a:solidFill>
                <a:latin typeface="メイリオ" panose="020B0604030504040204" pitchFamily="50" charset="-128"/>
                <a:ea typeface="メイリオ" panose="020B0604030504040204" pitchFamily="50" charset="-128"/>
              </a:rPr>
              <a:t>面倒くさい！</a:t>
            </a:r>
          </a:p>
        </p:txBody>
      </p:sp>
      <p:sp>
        <p:nvSpPr>
          <p:cNvPr id="61" name="雲形吹き出し 60"/>
          <p:cNvSpPr/>
          <p:nvPr/>
        </p:nvSpPr>
        <p:spPr>
          <a:xfrm>
            <a:off x="2796780" y="1862112"/>
            <a:ext cx="925298" cy="496867"/>
          </a:xfrm>
          <a:prstGeom prst="cloudCallout">
            <a:avLst>
              <a:gd name="adj1" fmla="val 23827"/>
              <a:gd name="adj2" fmla="val 819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b="1" dirty="0">
                <a:solidFill>
                  <a:schemeClr val="tx1"/>
                </a:solidFill>
                <a:latin typeface="+mn-ea"/>
              </a:rPr>
              <a:t>寝坊しちゃった！</a:t>
            </a:r>
          </a:p>
        </p:txBody>
      </p:sp>
      <p:sp>
        <p:nvSpPr>
          <p:cNvPr id="73" name="円形吹き出し 72"/>
          <p:cNvSpPr/>
          <p:nvPr/>
        </p:nvSpPr>
        <p:spPr>
          <a:xfrm>
            <a:off x="8427975" y="4459652"/>
            <a:ext cx="999455" cy="400296"/>
          </a:xfrm>
          <a:prstGeom prst="wedgeEllipseCallout">
            <a:avLst>
              <a:gd name="adj1" fmla="val -46345"/>
              <a:gd name="adj2" fmla="val 2470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74" name="テキスト ボックス 73"/>
          <p:cNvSpPr txBox="1"/>
          <p:nvPr/>
        </p:nvSpPr>
        <p:spPr>
          <a:xfrm>
            <a:off x="8427975" y="4544674"/>
            <a:ext cx="999455" cy="253916"/>
          </a:xfrm>
          <a:prstGeom prst="rect">
            <a:avLst/>
          </a:prstGeom>
          <a:noFill/>
        </p:spPr>
        <p:txBody>
          <a:bodyPr wrap="square" rtlCol="0">
            <a:spAutoFit/>
          </a:bodyPr>
          <a:lstStyle/>
          <a:p>
            <a:r>
              <a:rPr lang="ja-JP" altLang="en-US" sz="1050" b="1" dirty="0">
                <a:latin typeface="メイリオ" panose="020B0604030504040204" pitchFamily="50" charset="-128"/>
                <a:ea typeface="メイリオ" panose="020B0604030504040204" pitchFamily="50" charset="-128"/>
              </a:rPr>
              <a:t>鉄板を敷く！</a:t>
            </a:r>
          </a:p>
        </p:txBody>
      </p:sp>
      <p:sp>
        <p:nvSpPr>
          <p:cNvPr id="75" name="テキスト ボックス 74">
            <a:extLst>
              <a:ext uri="{FF2B5EF4-FFF2-40B4-BE49-F238E27FC236}">
                <a16:creationId xmlns:a16="http://schemas.microsoft.com/office/drawing/2014/main" id="{14247081-83F0-4A72-8FA9-85EC259F1C54}"/>
              </a:ext>
            </a:extLst>
          </p:cNvPr>
          <p:cNvSpPr txBox="1"/>
          <p:nvPr/>
        </p:nvSpPr>
        <p:spPr>
          <a:xfrm>
            <a:off x="4194344" y="5468554"/>
            <a:ext cx="709927" cy="323165"/>
          </a:xfrm>
          <a:prstGeom prst="rect">
            <a:avLst/>
          </a:prstGeom>
          <a:noFill/>
        </p:spPr>
        <p:txBody>
          <a:bodyPr wrap="square" rtlCol="0">
            <a:spAutoFit/>
          </a:bodyPr>
          <a:lstStyle/>
          <a:p>
            <a:r>
              <a:rPr lang="ja-JP" altLang="en-US" sz="750" b="1" dirty="0"/>
              <a:t>脊損</a:t>
            </a:r>
            <a:r>
              <a:rPr lang="en-US" altLang="ja-JP" sz="750" b="1" dirty="0"/>
              <a:t>X</a:t>
            </a:r>
            <a:r>
              <a:rPr lang="ja-JP" altLang="en-US" sz="750" b="1" dirty="0"/>
              <a:t>線写真</a:t>
            </a:r>
          </a:p>
        </p:txBody>
      </p:sp>
      <p:sp>
        <p:nvSpPr>
          <p:cNvPr id="76" name="テキスト ボックス 75">
            <a:extLst>
              <a:ext uri="{FF2B5EF4-FFF2-40B4-BE49-F238E27FC236}">
                <a16:creationId xmlns:a16="http://schemas.microsoft.com/office/drawing/2014/main" id="{14247081-83F0-4A72-8FA9-85EC259F1C54}"/>
              </a:ext>
            </a:extLst>
          </p:cNvPr>
          <p:cNvSpPr txBox="1"/>
          <p:nvPr/>
        </p:nvSpPr>
        <p:spPr>
          <a:xfrm>
            <a:off x="5927839" y="5779091"/>
            <a:ext cx="709927" cy="323165"/>
          </a:xfrm>
          <a:prstGeom prst="rect">
            <a:avLst/>
          </a:prstGeom>
          <a:noFill/>
        </p:spPr>
        <p:txBody>
          <a:bodyPr wrap="square" rtlCol="0">
            <a:spAutoFit/>
          </a:bodyPr>
          <a:lstStyle/>
          <a:p>
            <a:r>
              <a:rPr lang="ja-JP" altLang="en-US" sz="750" b="1" dirty="0"/>
              <a:t>一生寝たきり</a:t>
            </a:r>
          </a:p>
        </p:txBody>
      </p:sp>
      <p:sp>
        <p:nvSpPr>
          <p:cNvPr id="77" name="テキスト ボックス 76">
            <a:extLst>
              <a:ext uri="{FF2B5EF4-FFF2-40B4-BE49-F238E27FC236}">
                <a16:creationId xmlns:a16="http://schemas.microsoft.com/office/drawing/2014/main" id="{14247081-83F0-4A72-8FA9-85EC259F1C54}"/>
              </a:ext>
            </a:extLst>
          </p:cNvPr>
          <p:cNvSpPr txBox="1"/>
          <p:nvPr/>
        </p:nvSpPr>
        <p:spPr>
          <a:xfrm>
            <a:off x="6153186" y="5618577"/>
            <a:ext cx="709927" cy="323165"/>
          </a:xfrm>
          <a:prstGeom prst="rect">
            <a:avLst/>
          </a:prstGeom>
          <a:noFill/>
        </p:spPr>
        <p:txBody>
          <a:bodyPr wrap="square" rtlCol="0">
            <a:spAutoFit/>
          </a:bodyPr>
          <a:lstStyle/>
          <a:p>
            <a:r>
              <a:rPr lang="ja-JP" altLang="en-US" sz="750" b="1" dirty="0"/>
              <a:t>残された妻子</a:t>
            </a:r>
          </a:p>
        </p:txBody>
      </p:sp>
      <p:sp>
        <p:nvSpPr>
          <p:cNvPr id="62" name="正方形/長方形 61"/>
          <p:cNvSpPr/>
          <p:nvPr/>
        </p:nvSpPr>
        <p:spPr>
          <a:xfrm>
            <a:off x="4092237" y="3999132"/>
            <a:ext cx="2810745" cy="1964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14" name="下矢印 13"/>
          <p:cNvSpPr/>
          <p:nvPr/>
        </p:nvSpPr>
        <p:spPr>
          <a:xfrm>
            <a:off x="5952204" y="3941292"/>
            <a:ext cx="376084" cy="133806"/>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sp>
        <p:nvSpPr>
          <p:cNvPr id="64" name="円/楕円 63"/>
          <p:cNvSpPr/>
          <p:nvPr/>
        </p:nvSpPr>
        <p:spPr>
          <a:xfrm>
            <a:off x="5341283" y="4502894"/>
            <a:ext cx="730242" cy="6938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chemeClr val="tx1"/>
              </a:solidFill>
            </a:endParaRPr>
          </a:p>
        </p:txBody>
      </p:sp>
      <p:sp>
        <p:nvSpPr>
          <p:cNvPr id="80" name="テキスト ボックス 79"/>
          <p:cNvSpPr txBox="1"/>
          <p:nvPr/>
        </p:nvSpPr>
        <p:spPr>
          <a:xfrm>
            <a:off x="5419150" y="4707501"/>
            <a:ext cx="652376" cy="438582"/>
          </a:xfrm>
          <a:prstGeom prst="rect">
            <a:avLst/>
          </a:prstGeom>
          <a:noFill/>
        </p:spPr>
        <p:txBody>
          <a:bodyPr wrap="square" rtlCol="0">
            <a:spAutoFit/>
          </a:bodyPr>
          <a:lstStyle/>
          <a:p>
            <a:r>
              <a:rPr lang="ja-JP" altLang="en-US" sz="750" b="1" dirty="0">
                <a:latin typeface="AR Pゴシック体S" panose="020B0A00000000000000" pitchFamily="50" charset="-128"/>
                <a:ea typeface="AR Pゴシック体S" panose="020B0A00000000000000" pitchFamily="50" charset="-128"/>
              </a:rPr>
              <a:t>このカード</a:t>
            </a:r>
            <a:endParaRPr lang="en-US" altLang="ja-JP" sz="750" b="1" dirty="0">
              <a:latin typeface="AR Pゴシック体S" panose="020B0A00000000000000" pitchFamily="50" charset="-128"/>
              <a:ea typeface="AR Pゴシック体S" panose="020B0A00000000000000" pitchFamily="50" charset="-128"/>
            </a:endParaRPr>
          </a:p>
          <a:p>
            <a:r>
              <a:rPr lang="ja-JP" altLang="en-US" sz="750" b="1" dirty="0">
                <a:latin typeface="AR Pゴシック体S" panose="020B0A00000000000000" pitchFamily="50" charset="-128"/>
                <a:ea typeface="AR Pゴシック体S" panose="020B0A00000000000000" pitchFamily="50" charset="-128"/>
              </a:rPr>
              <a:t>を作る</a:t>
            </a:r>
          </a:p>
        </p:txBody>
      </p:sp>
      <p:sp>
        <p:nvSpPr>
          <p:cNvPr id="65" name="Rectangle 2">
            <a:extLst>
              <a:ext uri="{FF2B5EF4-FFF2-40B4-BE49-F238E27FC236}">
                <a16:creationId xmlns:a16="http://schemas.microsoft.com/office/drawing/2014/main" id="{E7DE3984-D9A5-44C9-BE03-5B759BFB2ED6}"/>
              </a:ext>
            </a:extLst>
          </p:cNvPr>
          <p:cNvSpPr>
            <a:spLocks noChangeArrowheads="1"/>
          </p:cNvSpPr>
          <p:nvPr/>
        </p:nvSpPr>
        <p:spPr bwMode="auto">
          <a:xfrm>
            <a:off x="1847717" y="961492"/>
            <a:ext cx="3019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rIns="0">
            <a:spAutoFit/>
          </a:bodyPr>
          <a:lstStyle>
            <a:lvl1pPr algn="l"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algn="l"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algn="l"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algn="l"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dirty="0">
                <a:latin typeface="Century" pitchFamily="18" charset="0"/>
              </a:rPr>
              <a:t>　</a:t>
            </a:r>
            <a:r>
              <a:rPr lang="ja-JP" altLang="en-US" sz="1400" dirty="0">
                <a:latin typeface="Century" pitchFamily="18" charset="0"/>
              </a:rPr>
              <a:t>（</a:t>
            </a:r>
            <a:r>
              <a:rPr lang="ja-JP" altLang="en-US" sz="1400" dirty="0">
                <a:latin typeface="メイリオ" panose="020B0604030504040204" pitchFamily="50" charset="-128"/>
                <a:ea typeface="メイリオ" panose="020B0604030504040204" pitchFamily="50" charset="-128"/>
              </a:rPr>
              <a:t>レジリエンスな転換：</a:t>
            </a:r>
            <a:r>
              <a:rPr lang="en-US" altLang="ja-JP" sz="1400" dirty="0">
                <a:latin typeface="メイリオ" panose="020B0604030504040204" pitchFamily="50" charset="-128"/>
                <a:ea typeface="メイリオ" panose="020B0604030504040204" pitchFamily="50" charset="-128"/>
              </a:rPr>
              <a:t>B</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B’</a:t>
            </a:r>
            <a:r>
              <a:rPr lang="ja-JP" altLang="en-US" sz="1400" dirty="0">
                <a:latin typeface="メイリオ" panose="020B0604030504040204" pitchFamily="50" charset="-128"/>
                <a:ea typeface="メイリオ" panose="020B0604030504040204" pitchFamily="50" charset="-128"/>
              </a:rPr>
              <a:t>へ）</a:t>
            </a:r>
            <a:endParaRPr lang="ja-JP" altLang="en-US" sz="1400" dirty="0">
              <a:solidFill>
                <a:schemeClr val="tx2"/>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597BF787-D0E2-1642-2ECF-8AE6E6747AA5}"/>
              </a:ext>
            </a:extLst>
          </p:cNvPr>
          <p:cNvGrpSpPr/>
          <p:nvPr/>
        </p:nvGrpSpPr>
        <p:grpSpPr>
          <a:xfrm>
            <a:off x="-1" y="0"/>
            <a:ext cx="12192001" cy="563480"/>
            <a:chOff x="-1" y="0"/>
            <a:chExt cx="12192001" cy="563480"/>
          </a:xfrm>
        </p:grpSpPr>
        <p:sp>
          <p:nvSpPr>
            <p:cNvPr id="7" name="タイトル 1">
              <a:extLst>
                <a:ext uri="{FF2B5EF4-FFF2-40B4-BE49-F238E27FC236}">
                  <a16:creationId xmlns:a16="http://schemas.microsoft.com/office/drawing/2014/main" id="{848DFB2F-8997-4672-B361-DFCEF8D46AEF}"/>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大谷翔平はなぜに強い</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E349C5FE-89CD-83A0-00F1-0D5D3EE0B0CA}"/>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四角形: 角を丸くする 9">
            <a:extLst>
              <a:ext uri="{FF2B5EF4-FFF2-40B4-BE49-F238E27FC236}">
                <a16:creationId xmlns:a16="http://schemas.microsoft.com/office/drawing/2014/main" id="{5C468D2D-0A74-4C99-9F57-2F90FB4C1753}"/>
              </a:ext>
            </a:extLst>
          </p:cNvPr>
          <p:cNvSpPr/>
          <p:nvPr/>
        </p:nvSpPr>
        <p:spPr>
          <a:xfrm>
            <a:off x="0" y="1358200"/>
            <a:ext cx="2498704"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ポジティブ心理学</a:t>
            </a:r>
            <a:endParaRPr lang="en-US" altLang="ja-JP" sz="1400" b="1" dirty="0">
              <a:solidFill>
                <a:schemeClr val="tx1"/>
              </a:solidFill>
            </a:endParaRPr>
          </a:p>
          <a:p>
            <a:pPr algn="ctr"/>
            <a:r>
              <a:rPr kumimoji="1" lang="ja-JP" altLang="en-US" sz="1400" b="1" dirty="0">
                <a:solidFill>
                  <a:schemeClr val="tx1"/>
                </a:solidFill>
              </a:rPr>
              <a:t>実例（レジリエンス転換）</a:t>
            </a:r>
          </a:p>
        </p:txBody>
      </p:sp>
    </p:spTree>
    <p:extLst>
      <p:ext uri="{BB962C8B-B14F-4D97-AF65-F5344CB8AC3E}">
        <p14:creationId xmlns:p14="http://schemas.microsoft.com/office/powerpoint/2010/main" val="2884507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35B83-920E-4520-9C03-1DDC40C366E4}"/>
              </a:ext>
            </a:extLst>
          </p:cNvPr>
          <p:cNvSpPr>
            <a:spLocks noGrp="1"/>
          </p:cNvSpPr>
          <p:nvPr>
            <p:ph type="title"/>
          </p:nvPr>
        </p:nvSpPr>
        <p:spPr>
          <a:xfrm>
            <a:off x="132036" y="1204798"/>
            <a:ext cx="10972800" cy="1143000"/>
          </a:xfrm>
        </p:spPr>
        <p:txBody>
          <a:bodyPr>
            <a:normAutofit fontScale="90000"/>
          </a:bodyPr>
          <a:lstStyle/>
          <a:p>
            <a:r>
              <a:rPr kumimoji="1" lang="ja-JP" altLang="en-US" dirty="0"/>
              <a:t>交通事故は相手が悪いのか</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3D208ADE-B5D5-4180-990B-75028BFFE67C}"/>
              </a:ext>
            </a:extLst>
          </p:cNvPr>
          <p:cNvSpPr>
            <a:spLocks noGrp="1"/>
          </p:cNvSpPr>
          <p:nvPr>
            <p:ph idx="1"/>
          </p:nvPr>
        </p:nvSpPr>
        <p:spPr>
          <a:xfrm>
            <a:off x="1124607" y="2720186"/>
            <a:ext cx="10972800" cy="4525963"/>
          </a:xfrm>
        </p:spPr>
        <p:txBody>
          <a:bodyPr/>
          <a:lstStyle/>
          <a:p>
            <a:pPr marL="0" indent="0">
              <a:buNone/>
            </a:pPr>
            <a:r>
              <a:rPr lang="ja-JP" altLang="en-US" dirty="0"/>
              <a:t>１　交差点での右折で衝突したらどちらが悪い</a:t>
            </a:r>
            <a:endParaRPr lang="en-US" altLang="ja-JP" dirty="0"/>
          </a:p>
          <a:p>
            <a:pPr marL="0" indent="0">
              <a:buNone/>
            </a:pPr>
            <a:endParaRPr kumimoji="1" lang="en-US" altLang="ja-JP" dirty="0"/>
          </a:p>
          <a:p>
            <a:pPr marL="0" indent="0">
              <a:buNone/>
            </a:pPr>
            <a:r>
              <a:rPr kumimoji="1" lang="ja-JP" altLang="en-US" dirty="0"/>
              <a:t>２　信号待ちで停止、追突されたらどちらが悪い</a:t>
            </a:r>
            <a:endParaRPr kumimoji="1" lang="en-US" altLang="ja-JP" dirty="0"/>
          </a:p>
          <a:p>
            <a:pPr marL="0" indent="0">
              <a:buNone/>
            </a:pPr>
            <a:endParaRPr lang="en-US" altLang="ja-JP" dirty="0"/>
          </a:p>
          <a:p>
            <a:pPr marL="0" indent="0">
              <a:buNone/>
            </a:pPr>
            <a:r>
              <a:rPr lang="ja-JP" altLang="en-US" dirty="0"/>
              <a:t>３　警察にも都合がある（あおり運転、スマホ運転）</a:t>
            </a:r>
            <a:endParaRPr kumimoji="1" lang="en-US" altLang="ja-JP" dirty="0"/>
          </a:p>
        </p:txBody>
      </p:sp>
      <p:sp>
        <p:nvSpPr>
          <p:cNvPr id="4" name="スライド番号プレースホルダー 3">
            <a:extLst>
              <a:ext uri="{FF2B5EF4-FFF2-40B4-BE49-F238E27FC236}">
                <a16:creationId xmlns:a16="http://schemas.microsoft.com/office/drawing/2014/main" id="{AFA23CC5-6FFE-4448-BEE0-5F48B8F1227A}"/>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41</a:t>
            </a:fld>
            <a:endParaRPr lang="ja-JP" altLang="en-US" dirty="0"/>
          </a:p>
        </p:txBody>
      </p:sp>
      <p:sp>
        <p:nvSpPr>
          <p:cNvPr id="8" name="正方形/長方形 7">
            <a:extLst>
              <a:ext uri="{FF2B5EF4-FFF2-40B4-BE49-F238E27FC236}">
                <a16:creationId xmlns:a16="http://schemas.microsoft.com/office/drawing/2014/main" id="{0EA76A6C-CB53-6E20-2861-9EF712B7014E}"/>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1C487556-0C2A-5D06-CF01-688D0BCB11CB}"/>
              </a:ext>
            </a:extLst>
          </p:cNvPr>
          <p:cNvGrpSpPr/>
          <p:nvPr/>
        </p:nvGrpSpPr>
        <p:grpSpPr>
          <a:xfrm>
            <a:off x="-1" y="0"/>
            <a:ext cx="12192001" cy="563480"/>
            <a:chOff x="-1" y="0"/>
            <a:chExt cx="12192001" cy="563480"/>
          </a:xfrm>
        </p:grpSpPr>
        <p:sp>
          <p:nvSpPr>
            <p:cNvPr id="10" name="タイトル 1">
              <a:extLst>
                <a:ext uri="{FF2B5EF4-FFF2-40B4-BE49-F238E27FC236}">
                  <a16:creationId xmlns:a16="http://schemas.microsoft.com/office/drawing/2014/main" id="{79EAF3D8-3C0A-5168-A071-05C9691EB237}"/>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en-US" altLang="ja-JP" sz="3200" dirty="0">
                  <a:solidFill>
                    <a:schemeClr val="bg1"/>
                  </a:solidFill>
                  <a:latin typeface="+mn-ea"/>
                  <a:ea typeface="+mn-ea"/>
                </a:rPr>
                <a:t>Ⅲ</a:t>
              </a:r>
              <a:r>
                <a:rPr lang="ja-JP" altLang="en-US" sz="3200" dirty="0">
                  <a:solidFill>
                    <a:schemeClr val="bg1"/>
                  </a:solidFill>
                  <a:latin typeface="+mn-ea"/>
                  <a:ea typeface="+mn-ea"/>
                </a:rPr>
                <a:t>　大谷翔平はなぜに強い</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3D1285B9-2E7A-7042-16DB-A0A568D71841}"/>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四角形: 角を丸くする 4">
            <a:extLst>
              <a:ext uri="{FF2B5EF4-FFF2-40B4-BE49-F238E27FC236}">
                <a16:creationId xmlns:a16="http://schemas.microsoft.com/office/drawing/2014/main" id="{8210B2BB-668C-CA1F-1ED0-688AA96A9CF3}"/>
              </a:ext>
            </a:extLst>
          </p:cNvPr>
          <p:cNvSpPr/>
          <p:nvPr/>
        </p:nvSpPr>
        <p:spPr>
          <a:xfrm>
            <a:off x="132036" y="1887661"/>
            <a:ext cx="2576945"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ポジティブ心理学</a:t>
            </a:r>
            <a:endParaRPr lang="en-US" altLang="ja-JP" sz="1400" b="1" dirty="0">
              <a:solidFill>
                <a:schemeClr val="tx1"/>
              </a:solidFill>
            </a:endParaRPr>
          </a:p>
          <a:p>
            <a:pPr algn="ctr"/>
            <a:r>
              <a:rPr kumimoji="1" lang="ja-JP" altLang="en-US" sz="1400" b="1" dirty="0">
                <a:solidFill>
                  <a:schemeClr val="tx1"/>
                </a:solidFill>
              </a:rPr>
              <a:t>実例（レジリエンス転換）</a:t>
            </a:r>
          </a:p>
        </p:txBody>
      </p:sp>
    </p:spTree>
    <p:extLst>
      <p:ext uri="{BB962C8B-B14F-4D97-AF65-F5344CB8AC3E}">
        <p14:creationId xmlns:p14="http://schemas.microsoft.com/office/powerpoint/2010/main" val="3505763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屈折矢印 1"/>
          <p:cNvSpPr/>
          <p:nvPr/>
        </p:nvSpPr>
        <p:spPr>
          <a:xfrm rot="5400000">
            <a:off x="2985458" y="3245154"/>
            <a:ext cx="2236703" cy="2179963"/>
          </a:xfrm>
          <a:prstGeom prst="bentUpArrow">
            <a:avLst>
              <a:gd name="adj1" fmla="val 11578"/>
              <a:gd name="adj2" fmla="val 11019"/>
              <a:gd name="adj3" fmla="val 2500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34" name="Picture 10" descr="クリックすると新しいウィンドウで開きます">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338" y="1276589"/>
            <a:ext cx="2674045" cy="1890508"/>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3344803"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コンテンツ プレースホルダー 2"/>
          <p:cNvSpPr txBox="1">
            <a:spLocks/>
          </p:cNvSpPr>
          <p:nvPr/>
        </p:nvSpPr>
        <p:spPr>
          <a:xfrm>
            <a:off x="1544377" y="599045"/>
            <a:ext cx="6592713" cy="354019"/>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600" b="1" dirty="0"/>
              <a:t>　</a:t>
            </a:r>
            <a:r>
              <a:rPr lang="ja-JP" altLang="en-US" sz="1600" b="1" dirty="0">
                <a:latin typeface="メイリオ" panose="020B0604030504040204" pitchFamily="50" charset="-128"/>
                <a:ea typeface="メイリオ" panose="020B0604030504040204" pitchFamily="50" charset="-128"/>
              </a:rPr>
              <a:t>私のレジリエンス「力」検証２　（自己発見スキル／</a:t>
            </a:r>
            <a:r>
              <a:rPr lang="en-US" altLang="ja-JP" sz="1600" b="1" dirty="0">
                <a:latin typeface="メイリオ" panose="020B0604030504040204" pitchFamily="50" charset="-128"/>
                <a:ea typeface="メイリオ" panose="020B0604030504040204" pitchFamily="50" charset="-128"/>
              </a:rPr>
              <a:t>ABC</a:t>
            </a:r>
            <a:r>
              <a:rPr lang="ja-JP" altLang="en-US" sz="1600" b="1" dirty="0">
                <a:latin typeface="メイリオ" panose="020B0604030504040204" pitchFamily="50" charset="-128"/>
                <a:ea typeface="メイリオ" panose="020B0604030504040204" pitchFamily="50" charset="-128"/>
              </a:rPr>
              <a:t>分析）</a:t>
            </a:r>
            <a:endParaRPr lang="en-US" altLang="ja-JP" sz="1600" b="1" dirty="0">
              <a:latin typeface="メイリオ" panose="020B0604030504040204" pitchFamily="50" charset="-128"/>
              <a:ea typeface="メイリオ" panose="020B0604030504040204" pitchFamily="50" charset="-128"/>
            </a:endParaRPr>
          </a:p>
          <a:p>
            <a:pPr marL="0" indent="0">
              <a:buNone/>
            </a:pPr>
            <a:endParaRPr lang="en-US" altLang="ja-JP" sz="1600" b="1" dirty="0">
              <a:latin typeface="メイリオ" panose="020B0604030504040204" pitchFamily="50" charset="-128"/>
              <a:ea typeface="メイリオ" panose="020B0604030504040204" pitchFamily="50" charset="-128"/>
            </a:endParaRPr>
          </a:p>
          <a:p>
            <a:pPr marL="0" indent="0">
              <a:buNone/>
            </a:pPr>
            <a:endParaRPr lang="ja-JP" altLang="en-US" sz="1050" b="1" dirty="0"/>
          </a:p>
          <a:p>
            <a:pPr marL="0" indent="0">
              <a:buNone/>
            </a:pPr>
            <a:endParaRPr lang="ja-JP" altLang="en-US" dirty="0"/>
          </a:p>
        </p:txBody>
      </p:sp>
      <p:sp>
        <p:nvSpPr>
          <p:cNvPr id="12" name="コンテンツ プレースホルダー 2"/>
          <p:cNvSpPr txBox="1">
            <a:spLocks/>
          </p:cNvSpPr>
          <p:nvPr/>
        </p:nvSpPr>
        <p:spPr>
          <a:xfrm>
            <a:off x="2477730" y="3545421"/>
            <a:ext cx="7354529" cy="525135"/>
          </a:xfrm>
          <a:prstGeom prst="rect">
            <a:avLst/>
          </a:prstGeom>
          <a:solidFill>
            <a:srgbClr val="FFFF00"/>
          </a:solidFill>
          <a:ln>
            <a:solidFill>
              <a:srgbClr val="FF0000"/>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レジリエンスへの反転要素</a:t>
            </a:r>
            <a:endParaRPr lang="en-US" altLang="ja-JP" sz="1200" b="1" dirty="0">
              <a:latin typeface="メイリオ" panose="020B0604030504040204" pitchFamily="50" charset="-128"/>
              <a:ea typeface="メイリオ" panose="020B0604030504040204" pitchFamily="50" charset="-128"/>
            </a:endParaRPr>
          </a:p>
          <a:p>
            <a:pPr marL="0" indent="0">
              <a:buNone/>
            </a:pPr>
            <a:r>
              <a:rPr lang="ja-JP" altLang="en-US" sz="1200" b="1" dirty="0">
                <a:latin typeface="メイリオ" panose="020B0604030504040204" pitchFamily="50" charset="-128"/>
                <a:ea typeface="メイリオ" panose="020B0604030504040204" pitchFamily="50" charset="-128"/>
              </a:rPr>
              <a:t>１観察（追い越された！）２学習（あおる結果の学習）３予知（瞬間に人生喪失）４対処（呼吸を整える）</a:t>
            </a:r>
            <a:endParaRPr lang="en-US" altLang="ja-JP" sz="1200" b="1" dirty="0">
              <a:latin typeface="メイリオ" panose="020B0604030504040204" pitchFamily="50" charset="-128"/>
              <a:ea typeface="メイリオ" panose="020B0604030504040204" pitchFamily="50" charset="-128"/>
            </a:endParaRPr>
          </a:p>
          <a:p>
            <a:pPr marL="0" indent="0">
              <a:buNone/>
            </a:pPr>
            <a:endParaRPr lang="en-US" altLang="ja-JP" sz="1600" b="1" dirty="0"/>
          </a:p>
          <a:p>
            <a:pPr marL="0" indent="0">
              <a:buNone/>
            </a:pPr>
            <a:endParaRPr lang="ja-JP" altLang="en-US" sz="1050" dirty="0"/>
          </a:p>
        </p:txBody>
      </p:sp>
      <p:sp>
        <p:nvSpPr>
          <p:cNvPr id="3" name="下矢印 2"/>
          <p:cNvSpPr/>
          <p:nvPr/>
        </p:nvSpPr>
        <p:spPr>
          <a:xfrm>
            <a:off x="5904271" y="3351471"/>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下矢印 13"/>
          <p:cNvSpPr/>
          <p:nvPr/>
        </p:nvSpPr>
        <p:spPr>
          <a:xfrm>
            <a:off x="5904271" y="4112056"/>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右矢印 3"/>
          <p:cNvSpPr/>
          <p:nvPr/>
        </p:nvSpPr>
        <p:spPr>
          <a:xfrm>
            <a:off x="4457700" y="1788098"/>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右矢印 31"/>
          <p:cNvSpPr/>
          <p:nvPr/>
        </p:nvSpPr>
        <p:spPr>
          <a:xfrm>
            <a:off x="7177886" y="1902843"/>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右矢印 33"/>
          <p:cNvSpPr/>
          <p:nvPr/>
        </p:nvSpPr>
        <p:spPr>
          <a:xfrm>
            <a:off x="6854729" y="5012671"/>
            <a:ext cx="505141" cy="435888"/>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028" name="Picture 4" descr="クリックすると新しいウィンドウで開きます">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271" y="1547847"/>
            <a:ext cx="2428876"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クリックすると新しいウィンドウで開きます">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0738" y="1300444"/>
            <a:ext cx="1613309" cy="16133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クリックすると新しいウィンドウで開きます">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5940" y="4518694"/>
            <a:ext cx="1338107" cy="16726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alno\Desktop\7月２日㈱日立パワーソリューションズ安全講話\安全運転その２.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5033" y="4201261"/>
            <a:ext cx="3004652" cy="2253489"/>
          </a:xfrm>
          <a:prstGeom prst="rect">
            <a:avLst/>
          </a:prstGeom>
          <a:noFill/>
          <a:extLst>
            <a:ext uri="{909E8E84-426E-40DD-AFC4-6F175D3DCCD1}">
              <a14:hiddenFill xmlns:a14="http://schemas.microsoft.com/office/drawing/2010/main">
                <a:solidFill>
                  <a:srgbClr val="FFFFFF"/>
                </a:solidFill>
              </a14:hiddenFill>
            </a:ext>
          </a:extLst>
        </p:spPr>
      </p:pic>
      <p:sp>
        <p:nvSpPr>
          <p:cNvPr id="19"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fld id="{DAF3C347-3CF9-4913-A3DC-83C6ED2451CF}" type="slidenum">
              <a:rPr kumimoji="1" lang="ja-JP" altLang="en-US" smtClean="0"/>
              <a:pPr/>
              <a:t>42</a:t>
            </a:fld>
            <a:endParaRPr kumimoji="1" lang="ja-JP" altLang="en-US" dirty="0"/>
          </a:p>
        </p:txBody>
      </p:sp>
      <p:grpSp>
        <p:nvGrpSpPr>
          <p:cNvPr id="5" name="グループ化 4">
            <a:extLst>
              <a:ext uri="{FF2B5EF4-FFF2-40B4-BE49-F238E27FC236}">
                <a16:creationId xmlns:a16="http://schemas.microsoft.com/office/drawing/2014/main" id="{AFC9D43A-3335-C72E-6C98-E92FFE1E0F65}"/>
              </a:ext>
            </a:extLst>
          </p:cNvPr>
          <p:cNvGrpSpPr/>
          <p:nvPr/>
        </p:nvGrpSpPr>
        <p:grpSpPr>
          <a:xfrm>
            <a:off x="-1" y="0"/>
            <a:ext cx="12192001" cy="563480"/>
            <a:chOff x="-1" y="0"/>
            <a:chExt cx="12192001" cy="563480"/>
          </a:xfrm>
        </p:grpSpPr>
        <p:sp>
          <p:nvSpPr>
            <p:cNvPr id="7" name="タイトル 1">
              <a:extLst>
                <a:ext uri="{FF2B5EF4-FFF2-40B4-BE49-F238E27FC236}">
                  <a16:creationId xmlns:a16="http://schemas.microsoft.com/office/drawing/2014/main" id="{254078E3-65FA-3192-4AF1-AD36DEB72CAD}"/>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en-US" altLang="ja-JP" sz="3200" dirty="0">
                  <a:solidFill>
                    <a:schemeClr val="bg1"/>
                  </a:solidFill>
                  <a:latin typeface="+mn-ea"/>
                  <a:ea typeface="+mn-ea"/>
                </a:rPr>
                <a:t>Ⅲ</a:t>
              </a:r>
              <a:r>
                <a:rPr lang="ja-JP" altLang="en-US" sz="3200" dirty="0">
                  <a:solidFill>
                    <a:schemeClr val="bg1"/>
                  </a:solidFill>
                  <a:latin typeface="+mn-ea"/>
                  <a:ea typeface="+mn-ea"/>
                </a:rPr>
                <a:t>　大谷翔平はなぜに強い</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659595B6-4369-3594-9E38-300C46AFA2CE}"/>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四角形: 角を丸くする 8">
            <a:extLst>
              <a:ext uri="{FF2B5EF4-FFF2-40B4-BE49-F238E27FC236}">
                <a16:creationId xmlns:a16="http://schemas.microsoft.com/office/drawing/2014/main" id="{F7A03AE1-A209-6394-5479-2BB9BF27B331}"/>
              </a:ext>
            </a:extLst>
          </p:cNvPr>
          <p:cNvSpPr/>
          <p:nvPr/>
        </p:nvSpPr>
        <p:spPr>
          <a:xfrm>
            <a:off x="179918" y="938401"/>
            <a:ext cx="2562115"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ポジティブ心理学</a:t>
            </a:r>
            <a:endParaRPr lang="en-US" altLang="ja-JP" sz="1400" b="1" dirty="0">
              <a:solidFill>
                <a:schemeClr val="tx1"/>
              </a:solidFill>
            </a:endParaRPr>
          </a:p>
          <a:p>
            <a:pPr algn="ctr"/>
            <a:r>
              <a:rPr kumimoji="1" lang="ja-JP" altLang="en-US" sz="1400" b="1" dirty="0">
                <a:solidFill>
                  <a:schemeClr val="tx1"/>
                </a:solidFill>
              </a:rPr>
              <a:t>実例（レジリエンス転換）</a:t>
            </a:r>
          </a:p>
        </p:txBody>
      </p:sp>
    </p:spTree>
    <p:extLst>
      <p:ext uri="{BB962C8B-B14F-4D97-AF65-F5344CB8AC3E}">
        <p14:creationId xmlns:p14="http://schemas.microsoft.com/office/powerpoint/2010/main" val="4123532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2386" y="6376469"/>
            <a:ext cx="3247235" cy="564777"/>
          </a:xfrm>
        </p:spPr>
        <p:txBody>
          <a:bodyPr>
            <a:normAutofit fontScale="90000"/>
          </a:bodyPr>
          <a:lstStyle/>
          <a:p>
            <a:r>
              <a:rPr lang="ja-JP" altLang="en-US" sz="2000" dirty="0"/>
              <a:t>ジョークラッシャー内に転落する</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62465" y="3105657"/>
            <a:ext cx="3272924" cy="3272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a:xfrm>
            <a:off x="9725778" y="6193906"/>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fld id="{DAF3C347-3CF9-4913-A3DC-83C6ED2451CF}" type="slidenum">
              <a:rPr kumimoji="1" lang="ja-JP" altLang="en-US" smtClean="0">
                <a:solidFill>
                  <a:schemeClr val="tx1"/>
                </a:solidFill>
              </a:rPr>
              <a:pPr/>
              <a:t>43</a:t>
            </a:fld>
            <a:endParaRPr kumimoji="1" lang="ja-JP" altLang="en-US" dirty="0">
              <a:solidFill>
                <a:schemeClr val="tx1"/>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071" y="929269"/>
            <a:ext cx="2420007"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4814" y="1103557"/>
            <a:ext cx="1968836" cy="196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爆発 2 8"/>
          <p:cNvSpPr/>
          <p:nvPr/>
        </p:nvSpPr>
        <p:spPr>
          <a:xfrm rot="831200">
            <a:off x="4428566" y="1050620"/>
            <a:ext cx="3792071" cy="3774701"/>
          </a:xfrm>
          <a:prstGeom prst="irregularSeal2">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メイリオ" panose="020B0604030504040204" pitchFamily="50" charset="-128"/>
                <a:ea typeface="メイリオ" panose="020B0604030504040204" pitchFamily="50" charset="-128"/>
              </a:rPr>
              <a:t>ホッパー投入時に材料の詰まりを取り除く作業は危険だらけ（廃棄物、野菜、収穫物等）</a:t>
            </a:r>
          </a:p>
        </p:txBody>
      </p:sp>
      <p:pic>
        <p:nvPicPr>
          <p:cNvPr id="7170" name="Picture 2" descr="クリックすると新しいウィンドウで開きま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4814" y="4207742"/>
            <a:ext cx="2085482" cy="20854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1" name="角丸四角形吹き出し 10"/>
          <p:cNvSpPr/>
          <p:nvPr/>
        </p:nvSpPr>
        <p:spPr>
          <a:xfrm>
            <a:off x="5581345" y="5082988"/>
            <a:ext cx="1681187" cy="1210237"/>
          </a:xfrm>
          <a:prstGeom prst="wedgeRoundRectCallout">
            <a:avLst>
              <a:gd name="adj1" fmla="val -184358"/>
              <a:gd name="adj2" fmla="val -185630"/>
              <a:gd name="adj3" fmla="val 16667"/>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これも単独作業でした（発見は最終砂利山の上）</a:t>
            </a:r>
          </a:p>
        </p:txBody>
      </p:sp>
      <p:sp>
        <p:nvSpPr>
          <p:cNvPr id="12" name="横巻き 11"/>
          <p:cNvSpPr/>
          <p:nvPr/>
        </p:nvSpPr>
        <p:spPr>
          <a:xfrm>
            <a:off x="7620910" y="2937970"/>
            <a:ext cx="2565296" cy="1426590"/>
          </a:xfrm>
          <a:prstGeom prst="horizontalScrol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コンベヤ➡ホッパーへ収穫物の投入といった設備、作業はありませんか</a:t>
            </a:r>
          </a:p>
        </p:txBody>
      </p:sp>
      <p:sp>
        <p:nvSpPr>
          <p:cNvPr id="3" name="正方形/長方形 2"/>
          <p:cNvSpPr/>
          <p:nvPr/>
        </p:nvSpPr>
        <p:spPr>
          <a:xfrm>
            <a:off x="166038" y="571959"/>
            <a:ext cx="7093386" cy="738664"/>
          </a:xfrm>
          <a:prstGeom prst="rect">
            <a:avLst/>
          </a:prstGeom>
        </p:spPr>
        <p:txBody>
          <a:bodyPr wrap="square">
            <a:spAutoFit/>
          </a:bodyPr>
          <a:lstStyle/>
          <a:p>
            <a:r>
              <a:rPr lang="ja-JP" altLang="en-US" sz="2400" b="1" dirty="0"/>
              <a:t>誰も助けない単独作業で人生終わっていい？</a:t>
            </a:r>
            <a:br>
              <a:rPr lang="en-US" altLang="ja-JP" b="1" dirty="0"/>
            </a:br>
            <a:endParaRPr lang="ja-JP" altLang="en-US"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2451" y="521516"/>
            <a:ext cx="2743200" cy="90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a:extLst>
              <a:ext uri="{FF2B5EF4-FFF2-40B4-BE49-F238E27FC236}">
                <a16:creationId xmlns:a16="http://schemas.microsoft.com/office/drawing/2014/main" id="{74D1820E-256E-4877-B154-DF265A1C4A31}"/>
              </a:ext>
            </a:extLst>
          </p:cNvPr>
          <p:cNvSpPr/>
          <p:nvPr/>
        </p:nvSpPr>
        <p:spPr>
          <a:xfrm>
            <a:off x="1671786" y="-8428"/>
            <a:ext cx="97432" cy="529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15" name="グループ化 14">
            <a:extLst>
              <a:ext uri="{FF2B5EF4-FFF2-40B4-BE49-F238E27FC236}">
                <a16:creationId xmlns:a16="http://schemas.microsoft.com/office/drawing/2014/main" id="{321BABC8-1AD5-414E-A5D8-4E33AC067AA7}"/>
              </a:ext>
            </a:extLst>
          </p:cNvPr>
          <p:cNvGrpSpPr/>
          <p:nvPr/>
        </p:nvGrpSpPr>
        <p:grpSpPr>
          <a:xfrm>
            <a:off x="0" y="-9129"/>
            <a:ext cx="12192001" cy="577715"/>
            <a:chOff x="-1" y="0"/>
            <a:chExt cx="12192001" cy="577715"/>
          </a:xfrm>
        </p:grpSpPr>
        <p:sp>
          <p:nvSpPr>
            <p:cNvPr id="18" name="タイトル 1">
              <a:extLst>
                <a:ext uri="{FF2B5EF4-FFF2-40B4-BE49-F238E27FC236}">
                  <a16:creationId xmlns:a16="http://schemas.microsoft.com/office/drawing/2014/main" id="{2EE50A44-73E1-4034-A190-8443A72724B0}"/>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職場の安全衛生管理</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D01E4175-DF29-4689-B0DB-1598761197DD}"/>
                </a:ext>
              </a:extLst>
            </p:cNvPr>
            <p:cNvSpPr/>
            <p:nvPr/>
          </p:nvSpPr>
          <p:spPr>
            <a:xfrm>
              <a:off x="353729" y="0"/>
              <a:ext cx="45719" cy="563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0FCA677-4203-479A-920D-FB64C1E4D40E}"/>
                </a:ext>
              </a:extLst>
            </p:cNvPr>
            <p:cNvSpPr txBox="1"/>
            <p:nvPr/>
          </p:nvSpPr>
          <p:spPr>
            <a:xfrm>
              <a:off x="5281549" y="14235"/>
              <a:ext cx="2530857" cy="563480"/>
            </a:xfrm>
            <a:prstGeom prst="rect">
              <a:avLst/>
            </a:prstGeom>
            <a:noFill/>
          </p:spPr>
          <p:txBody>
            <a:bodyPr wrap="square" rtlCol="0" anchor="ctr" anchorCtr="0">
              <a:normAutofit/>
            </a:bodyPr>
            <a:lstStyle/>
            <a:p>
              <a:r>
                <a:rPr lang="ja-JP" altLang="en-US" b="1" dirty="0">
                  <a:latin typeface="+mn-ea"/>
                </a:rPr>
                <a:t>　</a:t>
              </a:r>
              <a:r>
                <a:rPr lang="ja-JP" altLang="en-US" b="1" dirty="0">
                  <a:solidFill>
                    <a:schemeClr val="bg1"/>
                  </a:solidFill>
                  <a:latin typeface="メイリオ" panose="020B0604030504040204" pitchFamily="50" charset="-128"/>
                  <a:ea typeface="メイリオ" panose="020B0604030504040204" pitchFamily="50" charset="-128"/>
                </a:rPr>
                <a:t>１　労働災害とは</a:t>
              </a:r>
            </a:p>
          </p:txBody>
        </p:sp>
      </p:grpSp>
    </p:spTree>
    <p:extLst>
      <p:ext uri="{BB962C8B-B14F-4D97-AF65-F5344CB8AC3E}">
        <p14:creationId xmlns:p14="http://schemas.microsoft.com/office/powerpoint/2010/main" val="3999130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B60D379B-1C83-2F0F-B7B3-50BCF428E94E}"/>
              </a:ext>
            </a:extLst>
          </p:cNvPr>
          <p:cNvGraphicFramePr>
            <a:graphicFrameLocks noGrp="1"/>
          </p:cNvGraphicFramePr>
          <p:nvPr>
            <p:ph idx="1"/>
            <p:extLst>
              <p:ext uri="{D42A27DB-BD31-4B8C-83A1-F6EECF244321}">
                <p14:modId xmlns:p14="http://schemas.microsoft.com/office/powerpoint/2010/main" val="1777460620"/>
              </p:ext>
            </p:extLst>
          </p:nvPr>
        </p:nvGraphicFramePr>
        <p:xfrm>
          <a:off x="838200" y="597559"/>
          <a:ext cx="10515597" cy="6127752"/>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88741283"/>
                    </a:ext>
                  </a:extLst>
                </a:gridCol>
                <a:gridCol w="3505199">
                  <a:extLst>
                    <a:ext uri="{9D8B030D-6E8A-4147-A177-3AD203B41FA5}">
                      <a16:colId xmlns:a16="http://schemas.microsoft.com/office/drawing/2014/main" val="2061190865"/>
                    </a:ext>
                  </a:extLst>
                </a:gridCol>
                <a:gridCol w="3505199">
                  <a:extLst>
                    <a:ext uri="{9D8B030D-6E8A-4147-A177-3AD203B41FA5}">
                      <a16:colId xmlns:a16="http://schemas.microsoft.com/office/drawing/2014/main" val="3031201632"/>
                    </a:ext>
                  </a:extLst>
                </a:gridCol>
              </a:tblGrid>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785778155"/>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836792959"/>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367278330"/>
                  </a:ext>
                </a:extLst>
              </a:tr>
            </a:tbl>
          </a:graphicData>
        </a:graphic>
      </p:graphicFrame>
      <p:sp>
        <p:nvSpPr>
          <p:cNvPr id="6" name="テキスト ボックス 5">
            <a:extLst>
              <a:ext uri="{FF2B5EF4-FFF2-40B4-BE49-F238E27FC236}">
                <a16:creationId xmlns:a16="http://schemas.microsoft.com/office/drawing/2014/main" id="{250AAE66-5C2B-14D4-9D7B-820161F21210}"/>
              </a:ext>
            </a:extLst>
          </p:cNvPr>
          <p:cNvSpPr txBox="1"/>
          <p:nvPr/>
        </p:nvSpPr>
        <p:spPr>
          <a:xfrm>
            <a:off x="8342142" y="914400"/>
            <a:ext cx="2546252" cy="1508105"/>
          </a:xfrm>
          <a:prstGeom prst="rect">
            <a:avLst/>
          </a:prstGeom>
          <a:noFill/>
        </p:spPr>
        <p:txBody>
          <a:bodyPr wrap="square" rtlCol="0">
            <a:spAutoFit/>
          </a:bodyPr>
          <a:lstStyle/>
          <a:p>
            <a:r>
              <a:rPr kumimoji="1" lang="ja-JP" altLang="en-US" sz="2000" b="1" dirty="0">
                <a:latin typeface="+mj-lt"/>
              </a:rPr>
              <a:t>会社の状況</a:t>
            </a:r>
            <a:endParaRPr kumimoji="1" lang="en-US" altLang="ja-JP" sz="2000" b="1" dirty="0">
              <a:latin typeface="+mj-lt"/>
            </a:endParaRPr>
          </a:p>
          <a:p>
            <a:r>
              <a:rPr lang="ja-JP" altLang="en-US" dirty="0"/>
              <a:t>１社長</a:t>
            </a:r>
            <a:endParaRPr lang="en-US" altLang="ja-JP" dirty="0"/>
          </a:p>
          <a:p>
            <a:r>
              <a:rPr kumimoji="1" lang="ja-JP" altLang="en-US" dirty="0"/>
              <a:t>２事業実績</a:t>
            </a:r>
            <a:endParaRPr kumimoji="1" lang="en-US" altLang="ja-JP" dirty="0"/>
          </a:p>
          <a:p>
            <a:r>
              <a:rPr lang="ja-JP" altLang="en-US" dirty="0"/>
              <a:t>３将来性</a:t>
            </a:r>
            <a:endParaRPr lang="en-US" altLang="ja-JP" dirty="0"/>
          </a:p>
          <a:p>
            <a:r>
              <a:rPr kumimoji="1" lang="ja-JP" altLang="en-US" dirty="0"/>
              <a:t>４立ち位置</a:t>
            </a:r>
          </a:p>
        </p:txBody>
      </p:sp>
      <p:sp>
        <p:nvSpPr>
          <p:cNvPr id="7" name="テキスト ボックス 6">
            <a:extLst>
              <a:ext uri="{FF2B5EF4-FFF2-40B4-BE49-F238E27FC236}">
                <a16:creationId xmlns:a16="http://schemas.microsoft.com/office/drawing/2014/main" id="{601B7853-8C84-7C66-D56E-4C29C8FE1E8F}"/>
              </a:ext>
            </a:extLst>
          </p:cNvPr>
          <p:cNvSpPr txBox="1"/>
          <p:nvPr/>
        </p:nvSpPr>
        <p:spPr>
          <a:xfrm>
            <a:off x="8342142" y="4963551"/>
            <a:ext cx="2546252" cy="1508105"/>
          </a:xfrm>
          <a:prstGeom prst="rect">
            <a:avLst/>
          </a:prstGeom>
          <a:noFill/>
        </p:spPr>
        <p:txBody>
          <a:bodyPr wrap="square" rtlCol="0">
            <a:spAutoFit/>
          </a:bodyPr>
          <a:lstStyle/>
          <a:p>
            <a:r>
              <a:rPr kumimoji="1" lang="ja-JP" altLang="en-US" sz="2000" b="1" dirty="0">
                <a:latin typeface="+mj-lt"/>
              </a:rPr>
              <a:t>社会の情勢</a:t>
            </a:r>
            <a:endParaRPr kumimoji="1" lang="en-US" altLang="ja-JP" sz="2000" b="1" dirty="0">
              <a:latin typeface="+mj-lt"/>
            </a:endParaRPr>
          </a:p>
          <a:p>
            <a:r>
              <a:rPr lang="ja-JP" altLang="en-US" dirty="0"/>
              <a:t>１国際情勢</a:t>
            </a:r>
            <a:endParaRPr lang="en-US" altLang="ja-JP" dirty="0"/>
          </a:p>
          <a:p>
            <a:r>
              <a:rPr kumimoji="1" lang="ja-JP" altLang="en-US" dirty="0"/>
              <a:t>２国内情勢</a:t>
            </a:r>
            <a:endParaRPr kumimoji="1" lang="en-US" altLang="ja-JP" dirty="0"/>
          </a:p>
          <a:p>
            <a:r>
              <a:rPr lang="ja-JP" altLang="en-US" dirty="0"/>
              <a:t>３未来予測</a:t>
            </a:r>
            <a:endParaRPr lang="en-US" altLang="ja-JP" dirty="0"/>
          </a:p>
          <a:p>
            <a:r>
              <a:rPr kumimoji="1" lang="ja-JP" altLang="en-US" dirty="0"/>
              <a:t>４会社との整合性</a:t>
            </a:r>
          </a:p>
        </p:txBody>
      </p:sp>
      <p:sp>
        <p:nvSpPr>
          <p:cNvPr id="8" name="テキスト ボックス 7">
            <a:extLst>
              <a:ext uri="{FF2B5EF4-FFF2-40B4-BE49-F238E27FC236}">
                <a16:creationId xmlns:a16="http://schemas.microsoft.com/office/drawing/2014/main" id="{393860CF-4088-033B-0EF0-2E43EFC8D2DE}"/>
              </a:ext>
            </a:extLst>
          </p:cNvPr>
          <p:cNvSpPr txBox="1"/>
          <p:nvPr/>
        </p:nvSpPr>
        <p:spPr>
          <a:xfrm>
            <a:off x="1446628" y="914399"/>
            <a:ext cx="2546252" cy="1508105"/>
          </a:xfrm>
          <a:prstGeom prst="rect">
            <a:avLst/>
          </a:prstGeom>
          <a:noFill/>
        </p:spPr>
        <p:txBody>
          <a:bodyPr wrap="square" rtlCol="0">
            <a:spAutoFit/>
          </a:bodyPr>
          <a:lstStyle/>
          <a:p>
            <a:r>
              <a:rPr kumimoji="1" lang="ja-JP" altLang="en-US" sz="2000" b="1" dirty="0">
                <a:latin typeface="+mj-lt"/>
              </a:rPr>
              <a:t>上司の分析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４自分との相違点</a:t>
            </a:r>
          </a:p>
        </p:txBody>
      </p:sp>
      <p:sp>
        <p:nvSpPr>
          <p:cNvPr id="9" name="テキスト ボックス 8">
            <a:extLst>
              <a:ext uri="{FF2B5EF4-FFF2-40B4-BE49-F238E27FC236}">
                <a16:creationId xmlns:a16="http://schemas.microsoft.com/office/drawing/2014/main" id="{C3E2812E-C161-E5DB-1667-F3123E8A2718}"/>
              </a:ext>
            </a:extLst>
          </p:cNvPr>
          <p:cNvSpPr txBox="1"/>
          <p:nvPr/>
        </p:nvSpPr>
        <p:spPr>
          <a:xfrm>
            <a:off x="1287195" y="4963551"/>
            <a:ext cx="2546252" cy="1508105"/>
          </a:xfrm>
          <a:prstGeom prst="rect">
            <a:avLst/>
          </a:prstGeom>
          <a:noFill/>
        </p:spPr>
        <p:txBody>
          <a:bodyPr wrap="square" rtlCol="0">
            <a:spAutoFit/>
          </a:bodyPr>
          <a:lstStyle/>
          <a:p>
            <a:r>
              <a:rPr lang="ja-JP" altLang="en-US" sz="2000" b="1" dirty="0">
                <a:latin typeface="+mj-lt"/>
              </a:rPr>
              <a:t>自分</a:t>
            </a:r>
            <a:r>
              <a:rPr kumimoji="1" lang="ja-JP" altLang="en-US" sz="2000" b="1" dirty="0">
                <a:latin typeface="+mj-lt"/>
              </a:rPr>
              <a:t>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a:t>
            </a:r>
            <a:r>
              <a:rPr lang="ja-JP" altLang="en-US" dirty="0"/>
              <a:t>身体的精神的強度</a:t>
            </a:r>
            <a:endParaRPr kumimoji="1" lang="ja-JP" altLang="en-US" dirty="0"/>
          </a:p>
        </p:txBody>
      </p:sp>
      <p:sp>
        <p:nvSpPr>
          <p:cNvPr id="10" name="テキスト ボックス 9">
            <a:extLst>
              <a:ext uri="{FF2B5EF4-FFF2-40B4-BE49-F238E27FC236}">
                <a16:creationId xmlns:a16="http://schemas.microsoft.com/office/drawing/2014/main" id="{AE6D7E16-ED71-CD55-8CA0-9D6A6864AF7B}"/>
              </a:ext>
            </a:extLst>
          </p:cNvPr>
          <p:cNvSpPr txBox="1"/>
          <p:nvPr/>
        </p:nvSpPr>
        <p:spPr>
          <a:xfrm>
            <a:off x="4933454" y="914399"/>
            <a:ext cx="2546252" cy="1508105"/>
          </a:xfrm>
          <a:prstGeom prst="rect">
            <a:avLst/>
          </a:prstGeom>
          <a:noFill/>
        </p:spPr>
        <p:txBody>
          <a:bodyPr wrap="square" rtlCol="0">
            <a:spAutoFit/>
          </a:bodyPr>
          <a:lstStyle/>
          <a:p>
            <a:r>
              <a:rPr lang="ja-JP" altLang="en-US" sz="2000" b="1" dirty="0">
                <a:latin typeface="+mj-lt"/>
              </a:rPr>
              <a:t>仕事の量的</a:t>
            </a:r>
            <a:r>
              <a:rPr kumimoji="1" lang="ja-JP" altLang="en-US" sz="2000" b="1" dirty="0">
                <a:latin typeface="+mj-lt"/>
              </a:rPr>
              <a:t>分析</a:t>
            </a:r>
            <a:endParaRPr kumimoji="1" lang="en-US" altLang="ja-JP" sz="2000" b="1" dirty="0">
              <a:latin typeface="+mj-lt"/>
            </a:endParaRPr>
          </a:p>
          <a:p>
            <a:r>
              <a:rPr lang="ja-JP" altLang="en-US" dirty="0"/>
              <a:t>１人手不足</a:t>
            </a:r>
            <a:endParaRPr lang="en-US" altLang="ja-JP" dirty="0"/>
          </a:p>
          <a:p>
            <a:r>
              <a:rPr kumimoji="1" lang="ja-JP" altLang="en-US" dirty="0"/>
              <a:t>２高齢化・機械化対応</a:t>
            </a:r>
            <a:endParaRPr kumimoji="1" lang="en-US" altLang="ja-JP" dirty="0"/>
          </a:p>
          <a:p>
            <a:r>
              <a:rPr lang="ja-JP" altLang="en-US" dirty="0"/>
              <a:t>３元請けの重圧</a:t>
            </a:r>
            <a:endParaRPr lang="en-US" altLang="ja-JP" dirty="0"/>
          </a:p>
          <a:p>
            <a:r>
              <a:rPr kumimoji="1" lang="ja-JP" altLang="en-US" dirty="0"/>
              <a:t>４改善の見込み</a:t>
            </a:r>
          </a:p>
        </p:txBody>
      </p:sp>
      <p:sp>
        <p:nvSpPr>
          <p:cNvPr id="11" name="テキスト ボックス 10">
            <a:extLst>
              <a:ext uri="{FF2B5EF4-FFF2-40B4-BE49-F238E27FC236}">
                <a16:creationId xmlns:a16="http://schemas.microsoft.com/office/drawing/2014/main" id="{5F5EE790-56EB-868F-9561-1CAA9DE15E23}"/>
              </a:ext>
            </a:extLst>
          </p:cNvPr>
          <p:cNvSpPr txBox="1"/>
          <p:nvPr/>
        </p:nvSpPr>
        <p:spPr>
          <a:xfrm>
            <a:off x="4933454" y="4963551"/>
            <a:ext cx="2546252" cy="1508105"/>
          </a:xfrm>
          <a:prstGeom prst="rect">
            <a:avLst/>
          </a:prstGeom>
          <a:noFill/>
        </p:spPr>
        <p:txBody>
          <a:bodyPr wrap="square" rtlCol="0">
            <a:spAutoFit/>
          </a:bodyPr>
          <a:lstStyle/>
          <a:p>
            <a:r>
              <a:rPr kumimoji="1" lang="ja-JP" altLang="en-US" sz="2000" b="1" dirty="0">
                <a:latin typeface="+mj-lt"/>
              </a:rPr>
              <a:t>自己の夢分析</a:t>
            </a:r>
            <a:endParaRPr kumimoji="1" lang="en-US" altLang="ja-JP" sz="2000" b="1" dirty="0">
              <a:latin typeface="+mj-lt"/>
            </a:endParaRPr>
          </a:p>
          <a:p>
            <a:r>
              <a:rPr lang="ja-JP" altLang="en-US" dirty="0"/>
              <a:t>１会社の夢</a:t>
            </a:r>
            <a:endParaRPr lang="en-US" altLang="ja-JP" dirty="0"/>
          </a:p>
          <a:p>
            <a:r>
              <a:rPr kumimoji="1" lang="ja-JP" altLang="en-US" dirty="0"/>
              <a:t>２未来社会との一致</a:t>
            </a:r>
            <a:endParaRPr kumimoji="1" lang="en-US" altLang="ja-JP" dirty="0"/>
          </a:p>
          <a:p>
            <a:r>
              <a:rPr lang="ja-JP" altLang="en-US" dirty="0"/>
              <a:t>３情熱の持続性</a:t>
            </a:r>
            <a:endParaRPr lang="en-US" altLang="ja-JP" dirty="0"/>
          </a:p>
          <a:p>
            <a:r>
              <a:rPr kumimoji="1" lang="ja-JP" altLang="en-US" dirty="0"/>
              <a:t>４社内での自己実現</a:t>
            </a:r>
          </a:p>
        </p:txBody>
      </p:sp>
      <p:sp>
        <p:nvSpPr>
          <p:cNvPr id="12" name="テキスト ボックス 11">
            <a:extLst>
              <a:ext uri="{FF2B5EF4-FFF2-40B4-BE49-F238E27FC236}">
                <a16:creationId xmlns:a16="http://schemas.microsoft.com/office/drawing/2014/main" id="{7B8E15A8-06BC-B354-5575-F0B26EC0CFDA}"/>
              </a:ext>
            </a:extLst>
          </p:cNvPr>
          <p:cNvSpPr txBox="1"/>
          <p:nvPr/>
        </p:nvSpPr>
        <p:spPr>
          <a:xfrm>
            <a:off x="1446628" y="3005916"/>
            <a:ext cx="2546252" cy="1508105"/>
          </a:xfrm>
          <a:prstGeom prst="rect">
            <a:avLst/>
          </a:prstGeom>
          <a:noFill/>
        </p:spPr>
        <p:txBody>
          <a:bodyPr wrap="square" rtlCol="0">
            <a:spAutoFit/>
          </a:bodyPr>
          <a:lstStyle/>
          <a:p>
            <a:r>
              <a:rPr kumimoji="1" lang="ja-JP" altLang="en-US" sz="2000" b="1" dirty="0">
                <a:latin typeface="+mj-lt"/>
              </a:rPr>
              <a:t>職場の周囲との相性</a:t>
            </a:r>
            <a:endParaRPr kumimoji="1" lang="en-US" altLang="ja-JP" sz="2000" b="1" dirty="0">
              <a:latin typeface="+mj-lt"/>
            </a:endParaRPr>
          </a:p>
          <a:p>
            <a:r>
              <a:rPr lang="ja-JP" altLang="en-US" dirty="0"/>
              <a:t>１協調性の度合い</a:t>
            </a:r>
            <a:endParaRPr lang="en-US" altLang="ja-JP" dirty="0"/>
          </a:p>
          <a:p>
            <a:r>
              <a:rPr kumimoji="1" lang="ja-JP" altLang="en-US" dirty="0"/>
              <a:t>２</a:t>
            </a:r>
            <a:r>
              <a:rPr lang="ja-JP" altLang="en-US" dirty="0"/>
              <a:t>権力勾配の強さ</a:t>
            </a:r>
            <a:endParaRPr kumimoji="1" lang="en-US" altLang="ja-JP" dirty="0"/>
          </a:p>
          <a:p>
            <a:r>
              <a:rPr lang="ja-JP" altLang="en-US" dirty="0"/>
              <a:t>３仕事の精度要求</a:t>
            </a:r>
            <a:endParaRPr lang="en-US" altLang="ja-JP" dirty="0"/>
          </a:p>
          <a:p>
            <a:r>
              <a:rPr kumimoji="1" lang="ja-JP" altLang="en-US" dirty="0"/>
              <a:t>４</a:t>
            </a:r>
            <a:r>
              <a:rPr lang="ja-JP" altLang="en-US" dirty="0"/>
              <a:t>仕事の速度要求</a:t>
            </a:r>
            <a:endParaRPr kumimoji="1" lang="ja-JP" altLang="en-US" dirty="0"/>
          </a:p>
        </p:txBody>
      </p:sp>
      <p:sp>
        <p:nvSpPr>
          <p:cNvPr id="13" name="テキスト ボックス 12">
            <a:extLst>
              <a:ext uri="{FF2B5EF4-FFF2-40B4-BE49-F238E27FC236}">
                <a16:creationId xmlns:a16="http://schemas.microsoft.com/office/drawing/2014/main" id="{CB726C71-0712-B7EA-65EE-2135972C8F14}"/>
              </a:ext>
            </a:extLst>
          </p:cNvPr>
          <p:cNvSpPr txBox="1"/>
          <p:nvPr/>
        </p:nvSpPr>
        <p:spPr>
          <a:xfrm>
            <a:off x="8342142" y="2938975"/>
            <a:ext cx="2546252" cy="1508105"/>
          </a:xfrm>
          <a:prstGeom prst="rect">
            <a:avLst/>
          </a:prstGeom>
          <a:noFill/>
        </p:spPr>
        <p:txBody>
          <a:bodyPr wrap="square" rtlCol="0">
            <a:spAutoFit/>
          </a:bodyPr>
          <a:lstStyle/>
          <a:p>
            <a:r>
              <a:rPr kumimoji="1" lang="ja-JP" altLang="en-US" sz="2000" b="1" dirty="0">
                <a:latin typeface="+mj-lt"/>
              </a:rPr>
              <a:t>未来性</a:t>
            </a:r>
            <a:endParaRPr kumimoji="1" lang="en-US" altLang="ja-JP" sz="2000" b="1" dirty="0">
              <a:latin typeface="+mj-lt"/>
            </a:endParaRPr>
          </a:p>
          <a:p>
            <a:r>
              <a:rPr lang="ja-JP" altLang="en-US" dirty="0"/>
              <a:t>１社会ベクトル</a:t>
            </a:r>
            <a:endParaRPr lang="en-US" altLang="ja-JP" dirty="0"/>
          </a:p>
          <a:p>
            <a:r>
              <a:rPr kumimoji="1" lang="ja-JP" altLang="en-US" dirty="0"/>
              <a:t>２競争力</a:t>
            </a:r>
            <a:endParaRPr kumimoji="1" lang="en-US" altLang="ja-JP" dirty="0"/>
          </a:p>
          <a:p>
            <a:r>
              <a:rPr lang="ja-JP" altLang="en-US" dirty="0"/>
              <a:t>３リスクヘッジ</a:t>
            </a:r>
            <a:endParaRPr lang="en-US" altLang="ja-JP" dirty="0"/>
          </a:p>
          <a:p>
            <a:r>
              <a:rPr kumimoji="1" lang="ja-JP" altLang="en-US" dirty="0"/>
              <a:t>４社会との修正可能性</a:t>
            </a:r>
          </a:p>
        </p:txBody>
      </p:sp>
      <p:sp>
        <p:nvSpPr>
          <p:cNvPr id="3" name="タイトル 1">
            <a:extLst>
              <a:ext uri="{FF2B5EF4-FFF2-40B4-BE49-F238E27FC236}">
                <a16:creationId xmlns:a16="http://schemas.microsoft.com/office/drawing/2014/main" id="{718DE5B0-B800-8DBA-1889-10F2D25664DB}"/>
              </a:ext>
            </a:extLst>
          </p:cNvPr>
          <p:cNvSpPr txBox="1">
            <a:spLocks/>
          </p:cNvSpPr>
          <p:nvPr/>
        </p:nvSpPr>
        <p:spPr>
          <a:xfrm>
            <a:off x="0" y="-30366"/>
            <a:ext cx="12192000" cy="553052"/>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solidFill>
                  <a:schemeClr val="bg1"/>
                </a:solidFill>
                <a:latin typeface="+mn-ea"/>
              </a:rPr>
              <a:t>　　</a:t>
            </a:r>
            <a:r>
              <a:rPr lang="ja-JP" altLang="en-US" sz="2800" b="1" dirty="0">
                <a:solidFill>
                  <a:schemeClr val="bg1"/>
                </a:solidFill>
                <a:latin typeface="+mn-ea"/>
              </a:rPr>
              <a:t>上司との上手な関係を築く目的・目標達成シート　</a:t>
            </a:r>
          </a:p>
        </p:txBody>
      </p:sp>
      <p:pic>
        <p:nvPicPr>
          <p:cNvPr id="16" name="図 15">
            <a:extLst>
              <a:ext uri="{FF2B5EF4-FFF2-40B4-BE49-F238E27FC236}">
                <a16:creationId xmlns:a16="http://schemas.microsoft.com/office/drawing/2014/main" id="{F55E7539-C289-235D-7206-DB283DB11804}"/>
              </a:ext>
            </a:extLst>
          </p:cNvPr>
          <p:cNvPicPr>
            <a:picLocks noChangeAspect="1"/>
          </p:cNvPicPr>
          <p:nvPr/>
        </p:nvPicPr>
        <p:blipFill>
          <a:blip r:embed="rId2"/>
          <a:stretch>
            <a:fillRect/>
          </a:stretch>
        </p:blipFill>
        <p:spPr>
          <a:xfrm>
            <a:off x="5554877" y="3224444"/>
            <a:ext cx="1303405" cy="1251268"/>
          </a:xfrm>
          <a:prstGeom prst="rect">
            <a:avLst/>
          </a:prstGeom>
        </p:spPr>
      </p:pic>
      <p:sp>
        <p:nvSpPr>
          <p:cNvPr id="17" name="正方形/長方形 16">
            <a:extLst>
              <a:ext uri="{FF2B5EF4-FFF2-40B4-BE49-F238E27FC236}">
                <a16:creationId xmlns:a16="http://schemas.microsoft.com/office/drawing/2014/main" id="{2E2CD32B-756C-FCDB-3347-5E8D5CBA4B7B}"/>
              </a:ext>
            </a:extLst>
          </p:cNvPr>
          <p:cNvSpPr/>
          <p:nvPr/>
        </p:nvSpPr>
        <p:spPr>
          <a:xfrm>
            <a:off x="4543446" y="2687861"/>
            <a:ext cx="591808" cy="7278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01D0C17-9275-ECB6-955A-B352A37B0419}"/>
              </a:ext>
            </a:extLst>
          </p:cNvPr>
          <p:cNvSpPr txBox="1"/>
          <p:nvPr/>
        </p:nvSpPr>
        <p:spPr>
          <a:xfrm>
            <a:off x="5245325" y="2754309"/>
            <a:ext cx="2546252" cy="369332"/>
          </a:xfrm>
          <a:prstGeom prst="rect">
            <a:avLst/>
          </a:prstGeom>
          <a:solidFill>
            <a:srgbClr val="FFFF00"/>
          </a:solidFill>
          <a:ln>
            <a:solidFill>
              <a:srgbClr val="FF0000"/>
            </a:solidFill>
          </a:ln>
        </p:spPr>
        <p:txBody>
          <a:bodyPr wrap="square" rtlCol="0">
            <a:spAutoFit/>
          </a:bodyPr>
          <a:lstStyle/>
          <a:p>
            <a:r>
              <a:rPr lang="ja-JP" altLang="en-US" b="1" dirty="0"/>
              <a:t>職場の良好な人間関係</a:t>
            </a:r>
          </a:p>
        </p:txBody>
      </p:sp>
      <p:sp>
        <p:nvSpPr>
          <p:cNvPr id="19" name="矢印: 右 18">
            <a:extLst>
              <a:ext uri="{FF2B5EF4-FFF2-40B4-BE49-F238E27FC236}">
                <a16:creationId xmlns:a16="http://schemas.microsoft.com/office/drawing/2014/main" id="{F674A8F1-B430-C357-0C43-2FD9ED132D52}"/>
              </a:ext>
            </a:extLst>
          </p:cNvPr>
          <p:cNvSpPr/>
          <p:nvPr/>
        </p:nvSpPr>
        <p:spPr>
          <a:xfrm rot="7681813">
            <a:off x="4162301" y="4508927"/>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E07081ED-9011-4A9A-CC4A-F0F202158D91}"/>
              </a:ext>
            </a:extLst>
          </p:cNvPr>
          <p:cNvSpPr/>
          <p:nvPr/>
        </p:nvSpPr>
        <p:spPr>
          <a:xfrm rot="18502157">
            <a:off x="7719673" y="244021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A6F369EB-C4A9-837C-4162-C438D57D8A8E}"/>
              </a:ext>
            </a:extLst>
          </p:cNvPr>
          <p:cNvSpPr/>
          <p:nvPr/>
        </p:nvSpPr>
        <p:spPr>
          <a:xfrm>
            <a:off x="7758737" y="3499780"/>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1BB99F44-8CE2-A305-91CF-EE018C32FA94}"/>
              </a:ext>
            </a:extLst>
          </p:cNvPr>
          <p:cNvSpPr/>
          <p:nvPr/>
        </p:nvSpPr>
        <p:spPr>
          <a:xfrm rot="2373620">
            <a:off x="7720355" y="452310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D175BDB7-F218-8213-A752-76F42D53DC71}"/>
              </a:ext>
            </a:extLst>
          </p:cNvPr>
          <p:cNvSpPr/>
          <p:nvPr/>
        </p:nvSpPr>
        <p:spPr>
          <a:xfrm rot="16200000">
            <a:off x="5935200" y="2387262"/>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3257C36E-272B-64D2-6D52-76F4DF3A022F}"/>
              </a:ext>
            </a:extLst>
          </p:cNvPr>
          <p:cNvSpPr/>
          <p:nvPr/>
        </p:nvSpPr>
        <p:spPr>
          <a:xfrm rot="13444507">
            <a:off x="4161357" y="2444827"/>
            <a:ext cx="269603" cy="31406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E1D7E63E-D858-351F-71ED-70EF2691A23A}"/>
              </a:ext>
            </a:extLst>
          </p:cNvPr>
          <p:cNvSpPr/>
          <p:nvPr/>
        </p:nvSpPr>
        <p:spPr>
          <a:xfrm rot="5169543">
            <a:off x="5941604" y="4541083"/>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1B59E7E-92AE-8938-9194-2A3538601BAA}"/>
              </a:ext>
            </a:extLst>
          </p:cNvPr>
          <p:cNvSpPr/>
          <p:nvPr/>
        </p:nvSpPr>
        <p:spPr>
          <a:xfrm>
            <a:off x="4412503" y="3479323"/>
            <a:ext cx="906194" cy="40345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目的</a:t>
            </a:r>
          </a:p>
        </p:txBody>
      </p:sp>
      <p:sp>
        <p:nvSpPr>
          <p:cNvPr id="27" name="楕円 26">
            <a:extLst>
              <a:ext uri="{FF2B5EF4-FFF2-40B4-BE49-F238E27FC236}">
                <a16:creationId xmlns:a16="http://schemas.microsoft.com/office/drawing/2014/main" id="{C94570CA-74C6-9C54-B061-072B665F8BBA}"/>
              </a:ext>
            </a:extLst>
          </p:cNvPr>
          <p:cNvSpPr/>
          <p:nvPr/>
        </p:nvSpPr>
        <p:spPr>
          <a:xfrm>
            <a:off x="540434" y="702647"/>
            <a:ext cx="906194" cy="403451"/>
          </a:xfrm>
          <a:prstGeom prst="ellipse">
            <a:avLst/>
          </a:prstGeom>
          <a:solidFill>
            <a:schemeClr val="accent1">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目標</a:t>
            </a:r>
          </a:p>
        </p:txBody>
      </p:sp>
    </p:spTree>
    <p:extLst>
      <p:ext uri="{BB962C8B-B14F-4D97-AF65-F5344CB8AC3E}">
        <p14:creationId xmlns:p14="http://schemas.microsoft.com/office/powerpoint/2010/main" val="413110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B60D379B-1C83-2F0F-B7B3-50BCF428E94E}"/>
              </a:ext>
            </a:extLst>
          </p:cNvPr>
          <p:cNvGraphicFramePr>
            <a:graphicFrameLocks noGrp="1"/>
          </p:cNvGraphicFramePr>
          <p:nvPr>
            <p:ph idx="1"/>
          </p:nvPr>
        </p:nvGraphicFramePr>
        <p:xfrm>
          <a:off x="838200" y="597559"/>
          <a:ext cx="10515597" cy="6127752"/>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88741283"/>
                    </a:ext>
                  </a:extLst>
                </a:gridCol>
                <a:gridCol w="3505199">
                  <a:extLst>
                    <a:ext uri="{9D8B030D-6E8A-4147-A177-3AD203B41FA5}">
                      <a16:colId xmlns:a16="http://schemas.microsoft.com/office/drawing/2014/main" val="2061190865"/>
                    </a:ext>
                  </a:extLst>
                </a:gridCol>
                <a:gridCol w="3505199">
                  <a:extLst>
                    <a:ext uri="{9D8B030D-6E8A-4147-A177-3AD203B41FA5}">
                      <a16:colId xmlns:a16="http://schemas.microsoft.com/office/drawing/2014/main" val="3031201632"/>
                    </a:ext>
                  </a:extLst>
                </a:gridCol>
              </a:tblGrid>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785778155"/>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836792959"/>
                  </a:ext>
                </a:extLst>
              </a:tr>
              <a:tr h="2042584">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367278330"/>
                  </a:ext>
                </a:extLst>
              </a:tr>
            </a:tbl>
          </a:graphicData>
        </a:graphic>
      </p:graphicFrame>
      <p:sp>
        <p:nvSpPr>
          <p:cNvPr id="6" name="テキスト ボックス 5">
            <a:extLst>
              <a:ext uri="{FF2B5EF4-FFF2-40B4-BE49-F238E27FC236}">
                <a16:creationId xmlns:a16="http://schemas.microsoft.com/office/drawing/2014/main" id="{250AAE66-5C2B-14D4-9D7B-820161F21210}"/>
              </a:ext>
            </a:extLst>
          </p:cNvPr>
          <p:cNvSpPr txBox="1"/>
          <p:nvPr/>
        </p:nvSpPr>
        <p:spPr>
          <a:xfrm>
            <a:off x="8342142" y="914400"/>
            <a:ext cx="2546252" cy="1508105"/>
          </a:xfrm>
          <a:prstGeom prst="rect">
            <a:avLst/>
          </a:prstGeom>
          <a:noFill/>
        </p:spPr>
        <p:txBody>
          <a:bodyPr wrap="square" rtlCol="0">
            <a:spAutoFit/>
          </a:bodyPr>
          <a:lstStyle/>
          <a:p>
            <a:r>
              <a:rPr kumimoji="1" lang="ja-JP" altLang="en-US" sz="2000" b="1" dirty="0">
                <a:latin typeface="+mj-lt"/>
              </a:rPr>
              <a:t>会社の状況</a:t>
            </a:r>
            <a:endParaRPr kumimoji="1" lang="en-US" altLang="ja-JP" sz="2000" b="1" dirty="0">
              <a:latin typeface="+mj-lt"/>
            </a:endParaRPr>
          </a:p>
          <a:p>
            <a:r>
              <a:rPr lang="ja-JP" altLang="en-US" dirty="0"/>
              <a:t>１社長</a:t>
            </a:r>
            <a:endParaRPr lang="en-US" altLang="ja-JP" dirty="0"/>
          </a:p>
          <a:p>
            <a:r>
              <a:rPr kumimoji="1" lang="ja-JP" altLang="en-US" dirty="0"/>
              <a:t>２事業実績</a:t>
            </a:r>
            <a:endParaRPr kumimoji="1" lang="en-US" altLang="ja-JP" dirty="0"/>
          </a:p>
          <a:p>
            <a:r>
              <a:rPr lang="ja-JP" altLang="en-US" dirty="0"/>
              <a:t>３将来性</a:t>
            </a:r>
            <a:endParaRPr lang="en-US" altLang="ja-JP" dirty="0"/>
          </a:p>
          <a:p>
            <a:r>
              <a:rPr kumimoji="1" lang="ja-JP" altLang="en-US" dirty="0"/>
              <a:t>４立ち位置</a:t>
            </a:r>
          </a:p>
        </p:txBody>
      </p:sp>
      <p:sp>
        <p:nvSpPr>
          <p:cNvPr id="7" name="テキスト ボックス 6">
            <a:extLst>
              <a:ext uri="{FF2B5EF4-FFF2-40B4-BE49-F238E27FC236}">
                <a16:creationId xmlns:a16="http://schemas.microsoft.com/office/drawing/2014/main" id="{601B7853-8C84-7C66-D56E-4C29C8FE1E8F}"/>
              </a:ext>
            </a:extLst>
          </p:cNvPr>
          <p:cNvSpPr txBox="1"/>
          <p:nvPr/>
        </p:nvSpPr>
        <p:spPr>
          <a:xfrm>
            <a:off x="8342142" y="4963551"/>
            <a:ext cx="2546252" cy="1508105"/>
          </a:xfrm>
          <a:prstGeom prst="rect">
            <a:avLst/>
          </a:prstGeom>
          <a:noFill/>
        </p:spPr>
        <p:txBody>
          <a:bodyPr wrap="square" rtlCol="0">
            <a:spAutoFit/>
          </a:bodyPr>
          <a:lstStyle/>
          <a:p>
            <a:r>
              <a:rPr kumimoji="1" lang="ja-JP" altLang="en-US" sz="2000" b="1" dirty="0">
                <a:latin typeface="+mj-lt"/>
              </a:rPr>
              <a:t>社会の情勢</a:t>
            </a:r>
            <a:endParaRPr kumimoji="1" lang="en-US" altLang="ja-JP" sz="2000" b="1" dirty="0">
              <a:latin typeface="+mj-lt"/>
            </a:endParaRPr>
          </a:p>
          <a:p>
            <a:r>
              <a:rPr lang="ja-JP" altLang="en-US" dirty="0"/>
              <a:t>１国際情勢</a:t>
            </a:r>
            <a:endParaRPr lang="en-US" altLang="ja-JP" dirty="0"/>
          </a:p>
          <a:p>
            <a:r>
              <a:rPr kumimoji="1" lang="ja-JP" altLang="en-US" dirty="0"/>
              <a:t>２国内情勢</a:t>
            </a:r>
            <a:endParaRPr kumimoji="1" lang="en-US" altLang="ja-JP" dirty="0"/>
          </a:p>
          <a:p>
            <a:r>
              <a:rPr lang="ja-JP" altLang="en-US" dirty="0"/>
              <a:t>３未来予測</a:t>
            </a:r>
            <a:endParaRPr lang="en-US" altLang="ja-JP" dirty="0"/>
          </a:p>
          <a:p>
            <a:r>
              <a:rPr kumimoji="1" lang="ja-JP" altLang="en-US" dirty="0"/>
              <a:t>４会社との整合性</a:t>
            </a:r>
          </a:p>
        </p:txBody>
      </p:sp>
      <p:sp>
        <p:nvSpPr>
          <p:cNvPr id="8" name="テキスト ボックス 7">
            <a:extLst>
              <a:ext uri="{FF2B5EF4-FFF2-40B4-BE49-F238E27FC236}">
                <a16:creationId xmlns:a16="http://schemas.microsoft.com/office/drawing/2014/main" id="{393860CF-4088-033B-0EF0-2E43EFC8D2DE}"/>
              </a:ext>
            </a:extLst>
          </p:cNvPr>
          <p:cNvSpPr txBox="1"/>
          <p:nvPr/>
        </p:nvSpPr>
        <p:spPr>
          <a:xfrm>
            <a:off x="1446628" y="914399"/>
            <a:ext cx="2546252" cy="1508105"/>
          </a:xfrm>
          <a:prstGeom prst="rect">
            <a:avLst/>
          </a:prstGeom>
          <a:noFill/>
        </p:spPr>
        <p:txBody>
          <a:bodyPr wrap="square" rtlCol="0">
            <a:spAutoFit/>
          </a:bodyPr>
          <a:lstStyle/>
          <a:p>
            <a:r>
              <a:rPr kumimoji="1" lang="ja-JP" altLang="en-US" sz="2000" b="1" dirty="0">
                <a:latin typeface="+mj-lt"/>
              </a:rPr>
              <a:t>上司の分析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４自分との相違点</a:t>
            </a:r>
          </a:p>
        </p:txBody>
      </p:sp>
      <p:sp>
        <p:nvSpPr>
          <p:cNvPr id="9" name="テキスト ボックス 8">
            <a:extLst>
              <a:ext uri="{FF2B5EF4-FFF2-40B4-BE49-F238E27FC236}">
                <a16:creationId xmlns:a16="http://schemas.microsoft.com/office/drawing/2014/main" id="{C3E2812E-C161-E5DB-1667-F3123E8A2718}"/>
              </a:ext>
            </a:extLst>
          </p:cNvPr>
          <p:cNvSpPr txBox="1"/>
          <p:nvPr/>
        </p:nvSpPr>
        <p:spPr>
          <a:xfrm>
            <a:off x="1287195" y="4963551"/>
            <a:ext cx="2546252" cy="1508105"/>
          </a:xfrm>
          <a:prstGeom prst="rect">
            <a:avLst/>
          </a:prstGeom>
          <a:noFill/>
        </p:spPr>
        <p:txBody>
          <a:bodyPr wrap="square" rtlCol="0">
            <a:spAutoFit/>
          </a:bodyPr>
          <a:lstStyle/>
          <a:p>
            <a:r>
              <a:rPr lang="ja-JP" altLang="en-US" sz="2000" b="1" dirty="0">
                <a:latin typeface="+mj-lt"/>
              </a:rPr>
              <a:t>自分</a:t>
            </a:r>
            <a:r>
              <a:rPr kumimoji="1" lang="ja-JP" altLang="en-US" sz="2000" b="1" dirty="0">
                <a:latin typeface="+mj-lt"/>
              </a:rPr>
              <a:t>の分析</a:t>
            </a:r>
            <a:endParaRPr kumimoji="1" lang="en-US" altLang="ja-JP" sz="2000" b="1" dirty="0">
              <a:latin typeface="+mj-lt"/>
            </a:endParaRPr>
          </a:p>
          <a:p>
            <a:r>
              <a:rPr lang="ja-JP" altLang="en-US" dirty="0"/>
              <a:t>１性格・タイプ</a:t>
            </a:r>
            <a:endParaRPr lang="en-US" altLang="ja-JP" dirty="0"/>
          </a:p>
          <a:p>
            <a:r>
              <a:rPr kumimoji="1" lang="ja-JP" altLang="en-US" dirty="0"/>
              <a:t>２家庭状況</a:t>
            </a:r>
            <a:endParaRPr kumimoji="1" lang="en-US" altLang="ja-JP" dirty="0"/>
          </a:p>
          <a:p>
            <a:r>
              <a:rPr lang="ja-JP" altLang="en-US" dirty="0"/>
              <a:t>３仕事の姿勢</a:t>
            </a:r>
            <a:endParaRPr lang="en-US" altLang="ja-JP" dirty="0"/>
          </a:p>
          <a:p>
            <a:r>
              <a:rPr kumimoji="1" lang="ja-JP" altLang="en-US" dirty="0"/>
              <a:t>４</a:t>
            </a:r>
            <a:r>
              <a:rPr lang="ja-JP" altLang="en-US" dirty="0"/>
              <a:t>身体的精神的強度</a:t>
            </a:r>
            <a:endParaRPr kumimoji="1" lang="ja-JP" altLang="en-US" dirty="0"/>
          </a:p>
        </p:txBody>
      </p:sp>
      <p:sp>
        <p:nvSpPr>
          <p:cNvPr id="10" name="テキスト ボックス 9">
            <a:extLst>
              <a:ext uri="{FF2B5EF4-FFF2-40B4-BE49-F238E27FC236}">
                <a16:creationId xmlns:a16="http://schemas.microsoft.com/office/drawing/2014/main" id="{AE6D7E16-ED71-CD55-8CA0-9D6A6864AF7B}"/>
              </a:ext>
            </a:extLst>
          </p:cNvPr>
          <p:cNvSpPr txBox="1"/>
          <p:nvPr/>
        </p:nvSpPr>
        <p:spPr>
          <a:xfrm>
            <a:off x="4933454" y="914399"/>
            <a:ext cx="2546252" cy="1508105"/>
          </a:xfrm>
          <a:prstGeom prst="rect">
            <a:avLst/>
          </a:prstGeom>
          <a:noFill/>
        </p:spPr>
        <p:txBody>
          <a:bodyPr wrap="square" rtlCol="0">
            <a:spAutoFit/>
          </a:bodyPr>
          <a:lstStyle/>
          <a:p>
            <a:r>
              <a:rPr lang="ja-JP" altLang="en-US" sz="2000" b="1" dirty="0">
                <a:latin typeface="+mj-lt"/>
              </a:rPr>
              <a:t>仕事の量的</a:t>
            </a:r>
            <a:r>
              <a:rPr kumimoji="1" lang="ja-JP" altLang="en-US" sz="2000" b="1" dirty="0">
                <a:latin typeface="+mj-lt"/>
              </a:rPr>
              <a:t>分析</a:t>
            </a:r>
            <a:endParaRPr kumimoji="1" lang="en-US" altLang="ja-JP" sz="2000" b="1" dirty="0">
              <a:latin typeface="+mj-lt"/>
            </a:endParaRPr>
          </a:p>
          <a:p>
            <a:r>
              <a:rPr lang="ja-JP" altLang="en-US" dirty="0"/>
              <a:t>１人手不足</a:t>
            </a:r>
            <a:endParaRPr lang="en-US" altLang="ja-JP" dirty="0"/>
          </a:p>
          <a:p>
            <a:r>
              <a:rPr kumimoji="1" lang="ja-JP" altLang="en-US" dirty="0"/>
              <a:t>２高齢化・機械化対応</a:t>
            </a:r>
            <a:endParaRPr kumimoji="1" lang="en-US" altLang="ja-JP" dirty="0"/>
          </a:p>
          <a:p>
            <a:r>
              <a:rPr lang="ja-JP" altLang="en-US" dirty="0"/>
              <a:t>３元請けの重圧</a:t>
            </a:r>
            <a:endParaRPr lang="en-US" altLang="ja-JP" dirty="0"/>
          </a:p>
          <a:p>
            <a:r>
              <a:rPr kumimoji="1" lang="ja-JP" altLang="en-US" dirty="0"/>
              <a:t>４改善の見込み</a:t>
            </a:r>
          </a:p>
        </p:txBody>
      </p:sp>
      <p:sp>
        <p:nvSpPr>
          <p:cNvPr id="11" name="テキスト ボックス 10">
            <a:extLst>
              <a:ext uri="{FF2B5EF4-FFF2-40B4-BE49-F238E27FC236}">
                <a16:creationId xmlns:a16="http://schemas.microsoft.com/office/drawing/2014/main" id="{5F5EE790-56EB-868F-9561-1CAA9DE15E23}"/>
              </a:ext>
            </a:extLst>
          </p:cNvPr>
          <p:cNvSpPr txBox="1"/>
          <p:nvPr/>
        </p:nvSpPr>
        <p:spPr>
          <a:xfrm>
            <a:off x="4933454" y="4963551"/>
            <a:ext cx="2546252" cy="1508105"/>
          </a:xfrm>
          <a:prstGeom prst="rect">
            <a:avLst/>
          </a:prstGeom>
          <a:noFill/>
        </p:spPr>
        <p:txBody>
          <a:bodyPr wrap="square" rtlCol="0">
            <a:spAutoFit/>
          </a:bodyPr>
          <a:lstStyle/>
          <a:p>
            <a:r>
              <a:rPr kumimoji="1" lang="ja-JP" altLang="en-US" sz="2000" b="1" dirty="0">
                <a:latin typeface="+mj-lt"/>
              </a:rPr>
              <a:t>自己の夢分析</a:t>
            </a:r>
            <a:endParaRPr kumimoji="1" lang="en-US" altLang="ja-JP" sz="2000" b="1" dirty="0">
              <a:latin typeface="+mj-lt"/>
            </a:endParaRPr>
          </a:p>
          <a:p>
            <a:r>
              <a:rPr lang="ja-JP" altLang="en-US" dirty="0"/>
              <a:t>１会社の夢</a:t>
            </a:r>
            <a:endParaRPr lang="en-US" altLang="ja-JP" dirty="0"/>
          </a:p>
          <a:p>
            <a:r>
              <a:rPr kumimoji="1" lang="ja-JP" altLang="en-US" dirty="0"/>
              <a:t>２未来社会との一致</a:t>
            </a:r>
            <a:endParaRPr kumimoji="1" lang="en-US" altLang="ja-JP" dirty="0"/>
          </a:p>
          <a:p>
            <a:r>
              <a:rPr lang="ja-JP" altLang="en-US" dirty="0"/>
              <a:t>３情熱の持続性</a:t>
            </a:r>
            <a:endParaRPr lang="en-US" altLang="ja-JP" dirty="0"/>
          </a:p>
          <a:p>
            <a:r>
              <a:rPr kumimoji="1" lang="ja-JP" altLang="en-US" dirty="0"/>
              <a:t>４社内での自己実現</a:t>
            </a:r>
          </a:p>
        </p:txBody>
      </p:sp>
      <p:sp>
        <p:nvSpPr>
          <p:cNvPr id="12" name="テキスト ボックス 11">
            <a:extLst>
              <a:ext uri="{FF2B5EF4-FFF2-40B4-BE49-F238E27FC236}">
                <a16:creationId xmlns:a16="http://schemas.microsoft.com/office/drawing/2014/main" id="{7B8E15A8-06BC-B354-5575-F0B26EC0CFDA}"/>
              </a:ext>
            </a:extLst>
          </p:cNvPr>
          <p:cNvSpPr txBox="1"/>
          <p:nvPr/>
        </p:nvSpPr>
        <p:spPr>
          <a:xfrm>
            <a:off x="1446628" y="3005916"/>
            <a:ext cx="2546252" cy="1508105"/>
          </a:xfrm>
          <a:prstGeom prst="rect">
            <a:avLst/>
          </a:prstGeom>
          <a:noFill/>
        </p:spPr>
        <p:txBody>
          <a:bodyPr wrap="square" rtlCol="0">
            <a:spAutoFit/>
          </a:bodyPr>
          <a:lstStyle/>
          <a:p>
            <a:r>
              <a:rPr kumimoji="1" lang="ja-JP" altLang="en-US" sz="2000" b="1" dirty="0">
                <a:latin typeface="+mj-lt"/>
              </a:rPr>
              <a:t>職場の周囲との相性</a:t>
            </a:r>
            <a:endParaRPr kumimoji="1" lang="en-US" altLang="ja-JP" sz="2000" b="1" dirty="0">
              <a:latin typeface="+mj-lt"/>
            </a:endParaRPr>
          </a:p>
          <a:p>
            <a:r>
              <a:rPr lang="ja-JP" altLang="en-US" dirty="0"/>
              <a:t>１協調性の度合い</a:t>
            </a:r>
            <a:endParaRPr lang="en-US" altLang="ja-JP" dirty="0"/>
          </a:p>
          <a:p>
            <a:r>
              <a:rPr kumimoji="1" lang="ja-JP" altLang="en-US" dirty="0"/>
              <a:t>２</a:t>
            </a:r>
            <a:r>
              <a:rPr lang="ja-JP" altLang="en-US" dirty="0"/>
              <a:t>権力勾配の強さ</a:t>
            </a:r>
            <a:endParaRPr kumimoji="1" lang="en-US" altLang="ja-JP" dirty="0"/>
          </a:p>
          <a:p>
            <a:r>
              <a:rPr lang="ja-JP" altLang="en-US" dirty="0"/>
              <a:t>３仕事の精度要求</a:t>
            </a:r>
            <a:endParaRPr lang="en-US" altLang="ja-JP" dirty="0"/>
          </a:p>
          <a:p>
            <a:r>
              <a:rPr kumimoji="1" lang="ja-JP" altLang="en-US" dirty="0"/>
              <a:t>４</a:t>
            </a:r>
            <a:r>
              <a:rPr lang="ja-JP" altLang="en-US" dirty="0"/>
              <a:t>仕事の速度要求</a:t>
            </a:r>
            <a:endParaRPr kumimoji="1" lang="ja-JP" altLang="en-US" dirty="0"/>
          </a:p>
        </p:txBody>
      </p:sp>
      <p:sp>
        <p:nvSpPr>
          <p:cNvPr id="13" name="テキスト ボックス 12">
            <a:extLst>
              <a:ext uri="{FF2B5EF4-FFF2-40B4-BE49-F238E27FC236}">
                <a16:creationId xmlns:a16="http://schemas.microsoft.com/office/drawing/2014/main" id="{CB726C71-0712-B7EA-65EE-2135972C8F14}"/>
              </a:ext>
            </a:extLst>
          </p:cNvPr>
          <p:cNvSpPr txBox="1"/>
          <p:nvPr/>
        </p:nvSpPr>
        <p:spPr>
          <a:xfrm>
            <a:off x="8342142" y="2938975"/>
            <a:ext cx="2546252" cy="1508105"/>
          </a:xfrm>
          <a:prstGeom prst="rect">
            <a:avLst/>
          </a:prstGeom>
          <a:noFill/>
        </p:spPr>
        <p:txBody>
          <a:bodyPr wrap="square" rtlCol="0">
            <a:spAutoFit/>
          </a:bodyPr>
          <a:lstStyle/>
          <a:p>
            <a:r>
              <a:rPr kumimoji="1" lang="ja-JP" altLang="en-US" sz="2000" b="1" dirty="0">
                <a:latin typeface="+mj-lt"/>
              </a:rPr>
              <a:t>未来性</a:t>
            </a:r>
            <a:endParaRPr kumimoji="1" lang="en-US" altLang="ja-JP" sz="2000" b="1" dirty="0">
              <a:latin typeface="+mj-lt"/>
            </a:endParaRPr>
          </a:p>
          <a:p>
            <a:r>
              <a:rPr lang="ja-JP" altLang="en-US" dirty="0"/>
              <a:t>１社会ベクトル</a:t>
            </a:r>
            <a:endParaRPr lang="en-US" altLang="ja-JP" dirty="0"/>
          </a:p>
          <a:p>
            <a:r>
              <a:rPr kumimoji="1" lang="ja-JP" altLang="en-US" dirty="0"/>
              <a:t>２競争力</a:t>
            </a:r>
            <a:endParaRPr kumimoji="1" lang="en-US" altLang="ja-JP" dirty="0"/>
          </a:p>
          <a:p>
            <a:r>
              <a:rPr lang="ja-JP" altLang="en-US" dirty="0"/>
              <a:t>３リスクヘッジ</a:t>
            </a:r>
            <a:endParaRPr lang="en-US" altLang="ja-JP" dirty="0"/>
          </a:p>
          <a:p>
            <a:r>
              <a:rPr kumimoji="1" lang="ja-JP" altLang="en-US" dirty="0"/>
              <a:t>４社会との修正可能性</a:t>
            </a:r>
          </a:p>
        </p:txBody>
      </p:sp>
      <p:sp>
        <p:nvSpPr>
          <p:cNvPr id="3" name="タイトル 1">
            <a:extLst>
              <a:ext uri="{FF2B5EF4-FFF2-40B4-BE49-F238E27FC236}">
                <a16:creationId xmlns:a16="http://schemas.microsoft.com/office/drawing/2014/main" id="{718DE5B0-B800-8DBA-1889-10F2D25664DB}"/>
              </a:ext>
            </a:extLst>
          </p:cNvPr>
          <p:cNvSpPr txBox="1">
            <a:spLocks/>
          </p:cNvSpPr>
          <p:nvPr/>
        </p:nvSpPr>
        <p:spPr>
          <a:xfrm>
            <a:off x="0" y="-30366"/>
            <a:ext cx="12192000" cy="553052"/>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solidFill>
                  <a:schemeClr val="bg1"/>
                </a:solidFill>
                <a:latin typeface="+mn-ea"/>
              </a:rPr>
              <a:t>　　</a:t>
            </a:r>
            <a:r>
              <a:rPr lang="ja-JP" altLang="en-US" sz="2800" b="1" dirty="0">
                <a:solidFill>
                  <a:schemeClr val="bg1"/>
                </a:solidFill>
                <a:latin typeface="+mn-ea"/>
              </a:rPr>
              <a:t>上司との上手な関係を築く目的・目標達成シート　</a:t>
            </a:r>
          </a:p>
        </p:txBody>
      </p:sp>
      <p:pic>
        <p:nvPicPr>
          <p:cNvPr id="16" name="図 15">
            <a:extLst>
              <a:ext uri="{FF2B5EF4-FFF2-40B4-BE49-F238E27FC236}">
                <a16:creationId xmlns:a16="http://schemas.microsoft.com/office/drawing/2014/main" id="{F55E7539-C289-235D-7206-DB283DB11804}"/>
              </a:ext>
            </a:extLst>
          </p:cNvPr>
          <p:cNvPicPr>
            <a:picLocks noChangeAspect="1"/>
          </p:cNvPicPr>
          <p:nvPr/>
        </p:nvPicPr>
        <p:blipFill>
          <a:blip r:embed="rId3"/>
          <a:stretch>
            <a:fillRect/>
          </a:stretch>
        </p:blipFill>
        <p:spPr>
          <a:xfrm>
            <a:off x="5554877" y="3224444"/>
            <a:ext cx="1303405" cy="1251268"/>
          </a:xfrm>
          <a:prstGeom prst="rect">
            <a:avLst/>
          </a:prstGeom>
        </p:spPr>
      </p:pic>
      <p:sp>
        <p:nvSpPr>
          <p:cNvPr id="17" name="正方形/長方形 16">
            <a:extLst>
              <a:ext uri="{FF2B5EF4-FFF2-40B4-BE49-F238E27FC236}">
                <a16:creationId xmlns:a16="http://schemas.microsoft.com/office/drawing/2014/main" id="{2E2CD32B-756C-FCDB-3347-5E8D5CBA4B7B}"/>
              </a:ext>
            </a:extLst>
          </p:cNvPr>
          <p:cNvSpPr/>
          <p:nvPr/>
        </p:nvSpPr>
        <p:spPr>
          <a:xfrm>
            <a:off x="4543446" y="2687861"/>
            <a:ext cx="591808" cy="7278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01D0C17-9275-ECB6-955A-B352A37B0419}"/>
              </a:ext>
            </a:extLst>
          </p:cNvPr>
          <p:cNvSpPr txBox="1"/>
          <p:nvPr/>
        </p:nvSpPr>
        <p:spPr>
          <a:xfrm>
            <a:off x="5245325" y="2754309"/>
            <a:ext cx="2546252" cy="369332"/>
          </a:xfrm>
          <a:prstGeom prst="rect">
            <a:avLst/>
          </a:prstGeom>
          <a:solidFill>
            <a:srgbClr val="FFFF00"/>
          </a:solidFill>
          <a:ln>
            <a:solidFill>
              <a:srgbClr val="FF0000"/>
            </a:solidFill>
          </a:ln>
        </p:spPr>
        <p:txBody>
          <a:bodyPr wrap="square" rtlCol="0">
            <a:spAutoFit/>
          </a:bodyPr>
          <a:lstStyle/>
          <a:p>
            <a:r>
              <a:rPr lang="ja-JP" altLang="en-US" b="1" dirty="0"/>
              <a:t>職場の良好な人間関係</a:t>
            </a:r>
          </a:p>
        </p:txBody>
      </p:sp>
      <p:sp>
        <p:nvSpPr>
          <p:cNvPr id="19" name="矢印: 右 18">
            <a:extLst>
              <a:ext uri="{FF2B5EF4-FFF2-40B4-BE49-F238E27FC236}">
                <a16:creationId xmlns:a16="http://schemas.microsoft.com/office/drawing/2014/main" id="{F674A8F1-B430-C357-0C43-2FD9ED132D52}"/>
              </a:ext>
            </a:extLst>
          </p:cNvPr>
          <p:cNvSpPr/>
          <p:nvPr/>
        </p:nvSpPr>
        <p:spPr>
          <a:xfrm rot="7681813">
            <a:off x="4162301" y="4508927"/>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右 19">
            <a:extLst>
              <a:ext uri="{FF2B5EF4-FFF2-40B4-BE49-F238E27FC236}">
                <a16:creationId xmlns:a16="http://schemas.microsoft.com/office/drawing/2014/main" id="{E07081ED-9011-4A9A-CC4A-F0F202158D91}"/>
              </a:ext>
            </a:extLst>
          </p:cNvPr>
          <p:cNvSpPr/>
          <p:nvPr/>
        </p:nvSpPr>
        <p:spPr>
          <a:xfrm rot="18502157">
            <a:off x="7719673" y="244021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A6F369EB-C4A9-837C-4162-C438D57D8A8E}"/>
              </a:ext>
            </a:extLst>
          </p:cNvPr>
          <p:cNvSpPr/>
          <p:nvPr/>
        </p:nvSpPr>
        <p:spPr>
          <a:xfrm>
            <a:off x="7758737" y="3499780"/>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1BB99F44-8CE2-A305-91CF-EE018C32FA94}"/>
              </a:ext>
            </a:extLst>
          </p:cNvPr>
          <p:cNvSpPr/>
          <p:nvPr/>
        </p:nvSpPr>
        <p:spPr>
          <a:xfrm rot="2373620">
            <a:off x="7720355" y="4523104"/>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D175BDB7-F218-8213-A752-76F42D53DC71}"/>
              </a:ext>
            </a:extLst>
          </p:cNvPr>
          <p:cNvSpPr/>
          <p:nvPr/>
        </p:nvSpPr>
        <p:spPr>
          <a:xfrm rot="16200000">
            <a:off x="5935200" y="2387262"/>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3257C36E-272B-64D2-6D52-76F4DF3A022F}"/>
              </a:ext>
            </a:extLst>
          </p:cNvPr>
          <p:cNvSpPr/>
          <p:nvPr/>
        </p:nvSpPr>
        <p:spPr>
          <a:xfrm rot="13444507">
            <a:off x="4161357" y="2444827"/>
            <a:ext cx="269603" cy="31406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E1D7E63E-D858-351F-71ED-70EF2691A23A}"/>
              </a:ext>
            </a:extLst>
          </p:cNvPr>
          <p:cNvSpPr/>
          <p:nvPr/>
        </p:nvSpPr>
        <p:spPr>
          <a:xfrm rot="5169543">
            <a:off x="5941604" y="4541083"/>
            <a:ext cx="321596" cy="337625"/>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1B59E7E-92AE-8938-9194-2A3538601BAA}"/>
              </a:ext>
            </a:extLst>
          </p:cNvPr>
          <p:cNvSpPr/>
          <p:nvPr/>
        </p:nvSpPr>
        <p:spPr>
          <a:xfrm>
            <a:off x="4412503" y="3479323"/>
            <a:ext cx="906194" cy="40345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目的</a:t>
            </a:r>
          </a:p>
        </p:txBody>
      </p:sp>
      <p:sp>
        <p:nvSpPr>
          <p:cNvPr id="27" name="楕円 26">
            <a:extLst>
              <a:ext uri="{FF2B5EF4-FFF2-40B4-BE49-F238E27FC236}">
                <a16:creationId xmlns:a16="http://schemas.microsoft.com/office/drawing/2014/main" id="{C94570CA-74C6-9C54-B061-072B665F8BBA}"/>
              </a:ext>
            </a:extLst>
          </p:cNvPr>
          <p:cNvSpPr/>
          <p:nvPr/>
        </p:nvSpPr>
        <p:spPr>
          <a:xfrm>
            <a:off x="540434" y="702647"/>
            <a:ext cx="906194" cy="403451"/>
          </a:xfrm>
          <a:prstGeom prst="ellipse">
            <a:avLst/>
          </a:prstGeom>
          <a:solidFill>
            <a:schemeClr val="accent1">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目標</a:t>
            </a:r>
          </a:p>
        </p:txBody>
      </p:sp>
    </p:spTree>
    <p:extLst>
      <p:ext uri="{BB962C8B-B14F-4D97-AF65-F5344CB8AC3E}">
        <p14:creationId xmlns:p14="http://schemas.microsoft.com/office/powerpoint/2010/main" val="2149097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D97B0BF8-A305-AD5A-58D0-023E71235642}"/>
              </a:ext>
            </a:extLst>
          </p:cNvPr>
          <p:cNvSpPr txBox="1">
            <a:spLocks/>
          </p:cNvSpPr>
          <p:nvPr/>
        </p:nvSpPr>
        <p:spPr>
          <a:xfrm>
            <a:off x="0" y="-30366"/>
            <a:ext cx="12192000" cy="553052"/>
          </a:xfrm>
          <a:prstGeom prst="rect">
            <a:avLst/>
          </a:prstGeom>
          <a:solidFill>
            <a:srgbClr val="00B0F0"/>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a:solidFill>
                  <a:schemeClr val="bg1"/>
                </a:solidFill>
                <a:latin typeface="+mn-ea"/>
              </a:rPr>
              <a:t>　　</a:t>
            </a:r>
            <a:r>
              <a:rPr lang="ja-JP" altLang="en-US" sz="2800" b="1">
                <a:solidFill>
                  <a:schemeClr val="bg1"/>
                </a:solidFill>
                <a:latin typeface="+mn-ea"/>
              </a:rPr>
              <a:t>上司との上手な関係を築く目的・目標達成シート　</a:t>
            </a:r>
            <a:endParaRPr lang="ja-JP" altLang="en-US" sz="2800" b="1" dirty="0">
              <a:solidFill>
                <a:schemeClr val="bg1"/>
              </a:solidFill>
              <a:latin typeface="+mn-ea"/>
            </a:endParaRPr>
          </a:p>
        </p:txBody>
      </p:sp>
      <p:sp>
        <p:nvSpPr>
          <p:cNvPr id="29" name="テキスト ボックス 28">
            <a:extLst>
              <a:ext uri="{FF2B5EF4-FFF2-40B4-BE49-F238E27FC236}">
                <a16:creationId xmlns:a16="http://schemas.microsoft.com/office/drawing/2014/main" id="{0FA2CDD2-A1B5-4802-FF64-A9C0E7BE549A}"/>
              </a:ext>
            </a:extLst>
          </p:cNvPr>
          <p:cNvSpPr txBox="1"/>
          <p:nvPr/>
        </p:nvSpPr>
        <p:spPr>
          <a:xfrm>
            <a:off x="3389620" y="3791044"/>
            <a:ext cx="1006982" cy="338554"/>
          </a:xfrm>
          <a:prstGeom prst="rect">
            <a:avLst/>
          </a:prstGeom>
          <a:noFill/>
        </p:spPr>
        <p:txBody>
          <a:bodyPr wrap="square">
            <a:spAutoFit/>
          </a:bodyPr>
          <a:lstStyle/>
          <a:p>
            <a:r>
              <a:rPr lang="ja-JP" altLang="en-US" sz="1600" b="1" dirty="0">
                <a:latin typeface="+mj-lt"/>
              </a:rPr>
              <a:t>社会情勢</a:t>
            </a:r>
            <a:endParaRPr kumimoji="1" lang="en-US" altLang="ja-JP" sz="1600" b="1" dirty="0">
              <a:latin typeface="+mj-lt"/>
            </a:endParaRPr>
          </a:p>
        </p:txBody>
      </p:sp>
      <p:grpSp>
        <p:nvGrpSpPr>
          <p:cNvPr id="45" name="グループ化 44">
            <a:extLst>
              <a:ext uri="{FF2B5EF4-FFF2-40B4-BE49-F238E27FC236}">
                <a16:creationId xmlns:a16="http://schemas.microsoft.com/office/drawing/2014/main" id="{66B6D6D5-6606-C633-FF3A-F2F3410EC149}"/>
              </a:ext>
            </a:extLst>
          </p:cNvPr>
          <p:cNvGrpSpPr/>
          <p:nvPr/>
        </p:nvGrpSpPr>
        <p:grpSpPr>
          <a:xfrm>
            <a:off x="821782" y="2865111"/>
            <a:ext cx="11302581" cy="3701966"/>
            <a:chOff x="705713" y="1276350"/>
            <a:chExt cx="11302581" cy="3701966"/>
          </a:xfrm>
        </p:grpSpPr>
        <p:cxnSp>
          <p:nvCxnSpPr>
            <p:cNvPr id="42" name="直線矢印コネクタ 41">
              <a:extLst>
                <a:ext uri="{FF2B5EF4-FFF2-40B4-BE49-F238E27FC236}">
                  <a16:creationId xmlns:a16="http://schemas.microsoft.com/office/drawing/2014/main" id="{3847088B-6532-90C1-68AC-B9EED5C4DA9E}"/>
                </a:ext>
              </a:extLst>
            </p:cNvPr>
            <p:cNvCxnSpPr>
              <a:cxnSpLocks/>
            </p:cNvCxnSpPr>
            <p:nvPr/>
          </p:nvCxnSpPr>
          <p:spPr>
            <a:xfrm>
              <a:off x="705713" y="1314450"/>
              <a:ext cx="1130258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DB133E74-45C3-F1FB-78B7-D3E2719AC0F4}"/>
                </a:ext>
              </a:extLst>
            </p:cNvPr>
            <p:cNvCxnSpPr>
              <a:cxnSpLocks/>
            </p:cNvCxnSpPr>
            <p:nvPr/>
          </p:nvCxnSpPr>
          <p:spPr>
            <a:xfrm>
              <a:off x="705713" y="1276350"/>
              <a:ext cx="0" cy="37019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3D0FCE61-B687-46CC-9A1D-4FA24D8975B8}"/>
              </a:ext>
            </a:extLst>
          </p:cNvPr>
          <p:cNvGrpSpPr/>
          <p:nvPr/>
        </p:nvGrpSpPr>
        <p:grpSpPr>
          <a:xfrm>
            <a:off x="1062853" y="1417070"/>
            <a:ext cx="3973469" cy="3490460"/>
            <a:chOff x="1062853" y="1417070"/>
            <a:chExt cx="3973469" cy="3490460"/>
          </a:xfrm>
        </p:grpSpPr>
        <p:grpSp>
          <p:nvGrpSpPr>
            <p:cNvPr id="36" name="グループ化 35">
              <a:extLst>
                <a:ext uri="{FF2B5EF4-FFF2-40B4-BE49-F238E27FC236}">
                  <a16:creationId xmlns:a16="http://schemas.microsoft.com/office/drawing/2014/main" id="{EDA9E8D0-1A5A-53E1-A1F2-FD16175FAF8A}"/>
                </a:ext>
              </a:extLst>
            </p:cNvPr>
            <p:cNvGrpSpPr/>
            <p:nvPr/>
          </p:nvGrpSpPr>
          <p:grpSpPr>
            <a:xfrm>
              <a:off x="1062853" y="1417070"/>
              <a:ext cx="3973469" cy="3490460"/>
              <a:chOff x="1062853" y="1417070"/>
              <a:chExt cx="3973469" cy="3490460"/>
            </a:xfrm>
          </p:grpSpPr>
          <mc:AlternateContent xmlns:mc="http://schemas.openxmlformats.org/markup-compatibility/2006">
            <mc:Choice xmlns:am3d="http://schemas.microsoft.com/office/drawing/2017/model3d" Requires="am3d">
              <p:graphicFrame>
                <p:nvGraphicFramePr>
                  <p:cNvPr id="6" name="3D モデル 5" descr="マグネット式ホワイトボードとマーカー">
                    <a:extLst>
                      <a:ext uri="{FF2B5EF4-FFF2-40B4-BE49-F238E27FC236}">
                        <a16:creationId xmlns:a16="http://schemas.microsoft.com/office/drawing/2014/main" id="{BDEC5063-921A-A1D8-44CE-13929C6E25B6}"/>
                      </a:ext>
                    </a:extLst>
                  </p:cNvPr>
                  <p:cNvGraphicFramePr>
                    <a:graphicFrameLocks noChangeAspect="1"/>
                  </p:cNvGraphicFramePr>
                  <p:nvPr/>
                </p:nvGraphicFramePr>
                <p:xfrm>
                  <a:off x="1062853" y="1417070"/>
                  <a:ext cx="3973469" cy="3490460"/>
                </p:xfrm>
                <a:graphic>
                  <a:graphicData uri="http://schemas.microsoft.com/office/drawing/2017/model3d">
                    <am3d:model3d r:embed="rId3">
                      <am3d:spPr>
                        <a:xfrm>
                          <a:off x="0" y="0"/>
                          <a:ext cx="3973469" cy="3490460"/>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45074" ay="1955339" az="24280"/>
                        <am3d:postTrans dx="0" dy="0" dz="0"/>
                      </am3d:trans>
                      <am3d:raster rName="Office3DRenderer" rVer="16.0.8326">
                        <am3d:blip r:embed="rId4"/>
                      </am3d:raster>
                      <am3d:objViewport viewportSz="52215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モデル 5" descr="マグネット式ホワイトボードとマーカー">
                    <a:extLst>
                      <a:ext uri="{FF2B5EF4-FFF2-40B4-BE49-F238E27FC236}">
                        <a16:creationId xmlns:a16="http://schemas.microsoft.com/office/drawing/2014/main" id="{BDEC5063-921A-A1D8-44CE-13929C6E25B6}"/>
                      </a:ext>
                    </a:extLst>
                  </p:cNvPr>
                  <p:cNvPicPr>
                    <a:picLocks noGrp="1" noRot="1" noChangeAspect="1" noMove="1" noResize="1" noEditPoints="1" noAdjustHandles="1" noChangeArrowheads="1" noChangeShapeType="1" noCrop="1"/>
                  </p:cNvPicPr>
                  <p:nvPr/>
                </p:nvPicPr>
                <p:blipFill>
                  <a:blip r:embed="rId4"/>
                  <a:stretch>
                    <a:fillRect/>
                  </a:stretch>
                </p:blipFill>
                <p:spPr>
                  <a:xfrm>
                    <a:off x="1062853" y="1417070"/>
                    <a:ext cx="3973469" cy="3490460"/>
                  </a:xfrm>
                  <a:prstGeom prst="rect">
                    <a:avLst/>
                  </a:prstGeom>
                </p:spPr>
              </p:pic>
            </mc:Fallback>
          </mc:AlternateContent>
          <p:cxnSp>
            <p:nvCxnSpPr>
              <p:cNvPr id="8" name="直線コネクタ 7">
                <a:extLst>
                  <a:ext uri="{FF2B5EF4-FFF2-40B4-BE49-F238E27FC236}">
                    <a16:creationId xmlns:a16="http://schemas.microsoft.com/office/drawing/2014/main" id="{B1E8CE84-ABDC-B0DD-9D53-312E557167A7}"/>
                  </a:ext>
                </a:extLst>
              </p:cNvPr>
              <p:cNvCxnSpPr/>
              <p:nvPr/>
            </p:nvCxnSpPr>
            <p:spPr>
              <a:xfrm>
                <a:off x="2228850" y="1676400"/>
                <a:ext cx="0" cy="302895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1B267F96-EFAF-95AC-98CC-AE96931BEDB2}"/>
                  </a:ext>
                </a:extLst>
              </p:cNvPr>
              <p:cNvCxnSpPr>
                <a:cxnSpLocks/>
              </p:cNvCxnSpPr>
              <p:nvPr/>
            </p:nvCxnSpPr>
            <p:spPr>
              <a:xfrm>
                <a:off x="3371850" y="1771650"/>
                <a:ext cx="0" cy="270510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421B1893-158B-BDBA-AD87-394C2FB09384}"/>
                  </a:ext>
                </a:extLst>
              </p:cNvPr>
              <p:cNvCxnSpPr>
                <a:cxnSpLocks/>
              </p:cNvCxnSpPr>
              <p:nvPr/>
            </p:nvCxnSpPr>
            <p:spPr>
              <a:xfrm flipH="1" flipV="1">
                <a:off x="1062853" y="2419350"/>
                <a:ext cx="3333749" cy="30480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B6B8810D-69C5-F885-466F-C6E288005948}"/>
                  </a:ext>
                </a:extLst>
              </p:cNvPr>
              <p:cNvCxnSpPr>
                <a:cxnSpLocks/>
              </p:cNvCxnSpPr>
              <p:nvPr/>
            </p:nvCxnSpPr>
            <p:spPr>
              <a:xfrm flipH="1">
                <a:off x="1062853" y="3518410"/>
                <a:ext cx="3333749" cy="208020"/>
              </a:xfrm>
              <a:prstGeom prst="line">
                <a:avLst/>
              </a:prstGeom>
              <a:ln w="76200">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62B30EA9-1B9A-6A42-8399-BAFCF38204A5}"/>
                  </a:ext>
                </a:extLst>
              </p:cNvPr>
              <p:cNvSpPr txBox="1"/>
              <p:nvPr/>
            </p:nvSpPr>
            <p:spPr>
              <a:xfrm>
                <a:off x="1062853" y="1896723"/>
                <a:ext cx="1377173" cy="338554"/>
              </a:xfrm>
              <a:prstGeom prst="rect">
                <a:avLst/>
              </a:prstGeom>
              <a:noFill/>
            </p:spPr>
            <p:txBody>
              <a:bodyPr wrap="square">
                <a:spAutoFit/>
              </a:bodyPr>
              <a:lstStyle/>
              <a:p>
                <a:r>
                  <a:rPr kumimoji="1" lang="ja-JP" altLang="en-US" sz="1600" b="1" dirty="0">
                    <a:latin typeface="+mj-lt"/>
                  </a:rPr>
                  <a:t>上司の分析</a:t>
                </a:r>
                <a:endParaRPr kumimoji="1" lang="en-US" altLang="ja-JP" sz="1600" b="1" dirty="0">
                  <a:latin typeface="+mj-lt"/>
                </a:endParaRPr>
              </a:p>
            </p:txBody>
          </p:sp>
          <p:sp>
            <p:nvSpPr>
              <p:cNvPr id="23" name="テキスト ボックス 22">
                <a:extLst>
                  <a:ext uri="{FF2B5EF4-FFF2-40B4-BE49-F238E27FC236}">
                    <a16:creationId xmlns:a16="http://schemas.microsoft.com/office/drawing/2014/main" id="{8AE9527A-0B6D-F1DA-0A0D-1452DFB71ADC}"/>
                  </a:ext>
                </a:extLst>
              </p:cNvPr>
              <p:cNvSpPr txBox="1"/>
              <p:nvPr/>
            </p:nvSpPr>
            <p:spPr>
              <a:xfrm>
                <a:off x="2217351" y="1997813"/>
                <a:ext cx="1377174" cy="338554"/>
              </a:xfrm>
              <a:prstGeom prst="rect">
                <a:avLst/>
              </a:prstGeom>
              <a:noFill/>
            </p:spPr>
            <p:txBody>
              <a:bodyPr wrap="square">
                <a:spAutoFit/>
              </a:bodyPr>
              <a:lstStyle/>
              <a:p>
                <a:r>
                  <a:rPr lang="ja-JP" altLang="en-US" sz="1600" b="1" dirty="0">
                    <a:latin typeface="+mj-lt"/>
                  </a:rPr>
                  <a:t>仕事の</a:t>
                </a:r>
                <a:r>
                  <a:rPr kumimoji="1" lang="ja-JP" altLang="en-US" sz="1600" b="1" dirty="0">
                    <a:latin typeface="+mj-lt"/>
                  </a:rPr>
                  <a:t>分析</a:t>
                </a:r>
                <a:endParaRPr kumimoji="1" lang="en-US" altLang="ja-JP" sz="1600" b="1" dirty="0">
                  <a:latin typeface="+mj-lt"/>
                </a:endParaRPr>
              </a:p>
            </p:txBody>
          </p:sp>
          <p:sp>
            <p:nvSpPr>
              <p:cNvPr id="24" name="テキスト ボックス 23">
                <a:extLst>
                  <a:ext uri="{FF2B5EF4-FFF2-40B4-BE49-F238E27FC236}">
                    <a16:creationId xmlns:a16="http://schemas.microsoft.com/office/drawing/2014/main" id="{9952B888-569B-3E94-6F40-A3A870652BDD}"/>
                  </a:ext>
                </a:extLst>
              </p:cNvPr>
              <p:cNvSpPr txBox="1"/>
              <p:nvPr/>
            </p:nvSpPr>
            <p:spPr>
              <a:xfrm>
                <a:off x="2240350" y="2714929"/>
                <a:ext cx="1131495" cy="338554"/>
              </a:xfrm>
              <a:prstGeom prst="rect">
                <a:avLst/>
              </a:prstGeom>
              <a:solidFill>
                <a:srgbClr val="FFFF00"/>
              </a:solidFill>
              <a:ln>
                <a:solidFill>
                  <a:srgbClr val="FF0000"/>
                </a:solidFill>
              </a:ln>
            </p:spPr>
            <p:txBody>
              <a:bodyPr wrap="square" rtlCol="0">
                <a:spAutoFit/>
              </a:bodyPr>
              <a:lstStyle/>
              <a:p>
                <a:r>
                  <a:rPr lang="ja-JP" altLang="en-US" sz="1600" b="1" dirty="0"/>
                  <a:t>人間関係</a:t>
                </a:r>
              </a:p>
            </p:txBody>
          </p:sp>
          <p:pic>
            <p:nvPicPr>
              <p:cNvPr id="25" name="図 24">
                <a:extLst>
                  <a:ext uri="{FF2B5EF4-FFF2-40B4-BE49-F238E27FC236}">
                    <a16:creationId xmlns:a16="http://schemas.microsoft.com/office/drawing/2014/main" id="{6B0782FE-3D33-2ACF-6017-7369CAFFABFC}"/>
                  </a:ext>
                </a:extLst>
              </p:cNvPr>
              <p:cNvPicPr>
                <a:picLocks noChangeAspect="1"/>
              </p:cNvPicPr>
              <p:nvPr/>
            </p:nvPicPr>
            <p:blipFill>
              <a:blip r:embed="rId5"/>
              <a:stretch>
                <a:fillRect/>
              </a:stretch>
            </p:blipFill>
            <p:spPr>
              <a:xfrm>
                <a:off x="2455129" y="2925834"/>
                <a:ext cx="690443" cy="661406"/>
              </a:xfrm>
              <a:prstGeom prst="rect">
                <a:avLst/>
              </a:prstGeom>
            </p:spPr>
          </p:pic>
          <p:sp>
            <p:nvSpPr>
              <p:cNvPr id="27" name="テキスト ボックス 26">
                <a:extLst>
                  <a:ext uri="{FF2B5EF4-FFF2-40B4-BE49-F238E27FC236}">
                    <a16:creationId xmlns:a16="http://schemas.microsoft.com/office/drawing/2014/main" id="{BE21AA1D-10C8-58FB-3009-98B1BD6F0377}"/>
                  </a:ext>
                </a:extLst>
              </p:cNvPr>
              <p:cNvSpPr txBox="1"/>
              <p:nvPr/>
            </p:nvSpPr>
            <p:spPr>
              <a:xfrm>
                <a:off x="3302008" y="2059309"/>
                <a:ext cx="1377174" cy="338554"/>
              </a:xfrm>
              <a:prstGeom prst="rect">
                <a:avLst/>
              </a:prstGeom>
              <a:noFill/>
            </p:spPr>
            <p:txBody>
              <a:bodyPr wrap="square">
                <a:spAutoFit/>
              </a:bodyPr>
              <a:lstStyle/>
              <a:p>
                <a:r>
                  <a:rPr lang="ja-JP" altLang="en-US" sz="1600" b="1" dirty="0">
                    <a:latin typeface="+mj-lt"/>
                  </a:rPr>
                  <a:t>会社の状況</a:t>
                </a:r>
                <a:endParaRPr kumimoji="1" lang="en-US" altLang="ja-JP" sz="1600" b="1" dirty="0">
                  <a:latin typeface="+mj-lt"/>
                </a:endParaRPr>
              </a:p>
            </p:txBody>
          </p:sp>
          <p:sp>
            <p:nvSpPr>
              <p:cNvPr id="28" name="テキスト ボックス 27">
                <a:extLst>
                  <a:ext uri="{FF2B5EF4-FFF2-40B4-BE49-F238E27FC236}">
                    <a16:creationId xmlns:a16="http://schemas.microsoft.com/office/drawing/2014/main" id="{549FFE85-8C60-AAD3-AF96-A822EE1AD512}"/>
                  </a:ext>
                </a:extLst>
              </p:cNvPr>
              <p:cNvSpPr txBox="1"/>
              <p:nvPr/>
            </p:nvSpPr>
            <p:spPr>
              <a:xfrm>
                <a:off x="3431756" y="2976146"/>
                <a:ext cx="875019" cy="338554"/>
              </a:xfrm>
              <a:prstGeom prst="rect">
                <a:avLst/>
              </a:prstGeom>
              <a:noFill/>
            </p:spPr>
            <p:txBody>
              <a:bodyPr wrap="square">
                <a:spAutoFit/>
              </a:bodyPr>
              <a:lstStyle/>
              <a:p>
                <a:r>
                  <a:rPr lang="ja-JP" altLang="en-US" sz="1600" b="1" dirty="0">
                    <a:latin typeface="+mj-lt"/>
                  </a:rPr>
                  <a:t>未来性</a:t>
                </a:r>
                <a:endParaRPr kumimoji="1" lang="en-US" altLang="ja-JP" sz="1600" b="1" dirty="0">
                  <a:latin typeface="+mj-lt"/>
                </a:endParaRPr>
              </a:p>
            </p:txBody>
          </p:sp>
          <p:sp>
            <p:nvSpPr>
              <p:cNvPr id="30" name="テキスト ボックス 29">
                <a:extLst>
                  <a:ext uri="{FF2B5EF4-FFF2-40B4-BE49-F238E27FC236}">
                    <a16:creationId xmlns:a16="http://schemas.microsoft.com/office/drawing/2014/main" id="{E0539167-EAEB-F301-3DBD-85ABC8CCF613}"/>
                  </a:ext>
                </a:extLst>
              </p:cNvPr>
              <p:cNvSpPr txBox="1"/>
              <p:nvPr/>
            </p:nvSpPr>
            <p:spPr>
              <a:xfrm>
                <a:off x="1088697" y="2946520"/>
                <a:ext cx="1377173" cy="338554"/>
              </a:xfrm>
              <a:prstGeom prst="rect">
                <a:avLst/>
              </a:prstGeom>
              <a:noFill/>
            </p:spPr>
            <p:txBody>
              <a:bodyPr wrap="square">
                <a:spAutoFit/>
              </a:bodyPr>
              <a:lstStyle/>
              <a:p>
                <a:r>
                  <a:rPr lang="ja-JP" altLang="en-US" sz="1600" b="1" dirty="0">
                    <a:latin typeface="+mj-lt"/>
                  </a:rPr>
                  <a:t>職場</a:t>
                </a:r>
                <a:r>
                  <a:rPr kumimoji="1" lang="ja-JP" altLang="en-US" sz="1600" b="1" dirty="0">
                    <a:latin typeface="+mj-lt"/>
                  </a:rPr>
                  <a:t>の相性</a:t>
                </a:r>
                <a:endParaRPr kumimoji="1" lang="en-US" altLang="ja-JP" sz="1600" b="1" dirty="0">
                  <a:latin typeface="+mj-lt"/>
                </a:endParaRPr>
              </a:p>
            </p:txBody>
          </p:sp>
          <p:sp>
            <p:nvSpPr>
              <p:cNvPr id="31" name="テキスト ボックス 30">
                <a:extLst>
                  <a:ext uri="{FF2B5EF4-FFF2-40B4-BE49-F238E27FC236}">
                    <a16:creationId xmlns:a16="http://schemas.microsoft.com/office/drawing/2014/main" id="{333C019A-EF7F-9EF7-6691-8C1B688CE1CB}"/>
                  </a:ext>
                </a:extLst>
              </p:cNvPr>
              <p:cNvSpPr txBox="1"/>
              <p:nvPr/>
            </p:nvSpPr>
            <p:spPr>
              <a:xfrm>
                <a:off x="1147473" y="4032334"/>
                <a:ext cx="1377173" cy="338554"/>
              </a:xfrm>
              <a:prstGeom prst="rect">
                <a:avLst/>
              </a:prstGeom>
              <a:noFill/>
            </p:spPr>
            <p:txBody>
              <a:bodyPr wrap="square">
                <a:spAutoFit/>
              </a:bodyPr>
              <a:lstStyle/>
              <a:p>
                <a:r>
                  <a:rPr kumimoji="1" lang="ja-JP" altLang="en-US" sz="1600" b="1" dirty="0">
                    <a:latin typeface="+mj-lt"/>
                  </a:rPr>
                  <a:t>自分の分析</a:t>
                </a:r>
                <a:endParaRPr kumimoji="1" lang="en-US" altLang="ja-JP" sz="1600" b="1" dirty="0">
                  <a:latin typeface="+mj-lt"/>
                </a:endParaRPr>
              </a:p>
            </p:txBody>
          </p:sp>
          <p:sp>
            <p:nvSpPr>
              <p:cNvPr id="32" name="テキスト ボックス 31">
                <a:extLst>
                  <a:ext uri="{FF2B5EF4-FFF2-40B4-BE49-F238E27FC236}">
                    <a16:creationId xmlns:a16="http://schemas.microsoft.com/office/drawing/2014/main" id="{0321264F-1F01-20EA-0493-C4AAD484DE6C}"/>
                  </a:ext>
                </a:extLst>
              </p:cNvPr>
              <p:cNvSpPr txBox="1"/>
              <p:nvPr/>
            </p:nvSpPr>
            <p:spPr>
              <a:xfrm>
                <a:off x="2373788" y="3959766"/>
                <a:ext cx="1046328" cy="338554"/>
              </a:xfrm>
              <a:prstGeom prst="rect">
                <a:avLst/>
              </a:prstGeom>
              <a:noFill/>
            </p:spPr>
            <p:txBody>
              <a:bodyPr wrap="square">
                <a:spAutoFit/>
              </a:bodyPr>
              <a:lstStyle/>
              <a:p>
                <a:r>
                  <a:rPr lang="ja-JP" altLang="en-US" sz="1600" b="1" dirty="0">
                    <a:latin typeface="+mj-lt"/>
                  </a:rPr>
                  <a:t>夢の</a:t>
                </a:r>
                <a:r>
                  <a:rPr kumimoji="1" lang="ja-JP" altLang="en-US" sz="1600" b="1" dirty="0">
                    <a:latin typeface="+mj-lt"/>
                  </a:rPr>
                  <a:t>分析</a:t>
                </a:r>
                <a:endParaRPr kumimoji="1" lang="en-US" altLang="ja-JP" sz="1600" b="1" dirty="0">
                  <a:latin typeface="+mj-lt"/>
                </a:endParaRPr>
              </a:p>
            </p:txBody>
          </p:sp>
        </p:grpSp>
        <p:sp>
          <p:nvSpPr>
            <p:cNvPr id="46" name="テキスト ボックス 45">
              <a:extLst>
                <a:ext uri="{FF2B5EF4-FFF2-40B4-BE49-F238E27FC236}">
                  <a16:creationId xmlns:a16="http://schemas.microsoft.com/office/drawing/2014/main" id="{D27232DA-E434-B1D1-5CB1-71248990B6CF}"/>
                </a:ext>
              </a:extLst>
            </p:cNvPr>
            <p:cNvSpPr txBox="1"/>
            <p:nvPr/>
          </p:nvSpPr>
          <p:spPr>
            <a:xfrm>
              <a:off x="3369004" y="3838155"/>
              <a:ext cx="1143000" cy="338554"/>
            </a:xfrm>
            <a:prstGeom prst="rect">
              <a:avLst/>
            </a:prstGeom>
            <a:noFill/>
          </p:spPr>
          <p:txBody>
            <a:bodyPr wrap="square" rtlCol="0">
              <a:spAutoFit/>
            </a:bodyPr>
            <a:lstStyle/>
            <a:p>
              <a:r>
                <a:rPr kumimoji="1" lang="ja-JP" altLang="en-US" sz="1600" b="1" dirty="0"/>
                <a:t>社会情勢</a:t>
              </a:r>
            </a:p>
          </p:txBody>
        </p:sp>
      </p:grpSp>
      <mc:AlternateContent xmlns:mc="http://schemas.openxmlformats.org/markup-compatibility/2006">
        <mc:Choice xmlns:am3d="http://schemas.microsoft.com/office/drawing/2017/model3d" Requires="am3d">
          <p:graphicFrame>
            <p:nvGraphicFramePr>
              <p:cNvPr id="48" name="3D モデル 47" descr="マグネット式ホワイトボードとマーカー">
                <a:extLst>
                  <a:ext uri="{FF2B5EF4-FFF2-40B4-BE49-F238E27FC236}">
                    <a16:creationId xmlns:a16="http://schemas.microsoft.com/office/drawing/2014/main" id="{BDFBB615-58E4-2F32-C74E-846A823C55ED}"/>
                  </a:ext>
                </a:extLst>
              </p:cNvPr>
              <p:cNvGraphicFramePr>
                <a:graphicFrameLocks noChangeAspect="1"/>
              </p:cNvGraphicFramePr>
              <p:nvPr/>
            </p:nvGraphicFramePr>
            <p:xfrm>
              <a:off x="7201612" y="1230313"/>
              <a:ext cx="4922751" cy="4324349"/>
            </p:xfrm>
            <a:graphic>
              <a:graphicData uri="http://schemas.microsoft.com/office/drawing/2017/model3d">
                <am3d:model3d r:embed="rId3">
                  <am3d:spPr>
                    <a:xfrm>
                      <a:off x="0" y="0"/>
                      <a:ext cx="4922751" cy="4324349"/>
                    </a:xfrm>
                    <a:prstGeom prst="rect">
                      <a:avLst/>
                    </a:prstGeom>
                  </am3d:spPr>
                  <am3d:camera>
                    <am3d:pos x="0" y="0" z="58499240"/>
                    <am3d:up dx="0" dy="36000000" dz="0"/>
                    <am3d:lookAt x="0" y="0" z="0"/>
                    <am3d:perspective fov="2700000"/>
                  </am3d:camera>
                  <am3d:trans>
                    <am3d:meterPerModelUnit n="673151" d="1000000"/>
                    <am3d:preTrans dx="0" dy="-58172" dz="0"/>
                    <am3d:scale>
                      <am3d:sx n="1000000" d="1000000"/>
                      <am3d:sy n="1000000" d="1000000"/>
                      <am3d:sz n="1000000" d="1000000"/>
                    </am3d:scale>
                    <am3d:rot ax="45074" ay="1955339" az="24280"/>
                    <am3d:postTrans dx="0" dy="0" dz="0"/>
                  </am3d:trans>
                  <am3d:raster rName="Office3DRenderer" rVer="16.0.8326">
                    <am3d:blip r:embed="rId6"/>
                  </am3d:raster>
                  <am3d:objViewport viewportSz="64689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モデル 47" descr="マグネット式ホワイトボードとマーカー">
                <a:extLst>
                  <a:ext uri="{FF2B5EF4-FFF2-40B4-BE49-F238E27FC236}">
                    <a16:creationId xmlns:a16="http://schemas.microsoft.com/office/drawing/2014/main" id="{BDFBB615-58E4-2F32-C74E-846A823C55ED}"/>
                  </a:ext>
                </a:extLst>
              </p:cNvPr>
              <p:cNvPicPr>
                <a:picLocks noGrp="1" noRot="1" noChangeAspect="1" noMove="1" noResize="1" noEditPoints="1" noAdjustHandles="1" noChangeArrowheads="1" noChangeShapeType="1" noCrop="1"/>
              </p:cNvPicPr>
              <p:nvPr/>
            </p:nvPicPr>
            <p:blipFill>
              <a:blip r:embed="rId6"/>
              <a:stretch>
                <a:fillRect/>
              </a:stretch>
            </p:blipFill>
            <p:spPr>
              <a:xfrm>
                <a:off x="7201612" y="1230313"/>
                <a:ext cx="4922751" cy="4324349"/>
              </a:xfrm>
              <a:prstGeom prst="rect">
                <a:avLst/>
              </a:prstGeom>
            </p:spPr>
          </p:pic>
        </mc:Fallback>
      </mc:AlternateContent>
      <p:cxnSp>
        <p:nvCxnSpPr>
          <p:cNvPr id="53" name="直線コネクタ 52">
            <a:extLst>
              <a:ext uri="{FF2B5EF4-FFF2-40B4-BE49-F238E27FC236}">
                <a16:creationId xmlns:a16="http://schemas.microsoft.com/office/drawing/2014/main" id="{2BE31BCE-CAC9-BC98-9FD5-C7DFC6DB495D}"/>
              </a:ext>
            </a:extLst>
          </p:cNvPr>
          <p:cNvCxnSpPr/>
          <p:nvPr/>
        </p:nvCxnSpPr>
        <p:spPr>
          <a:xfrm>
            <a:off x="3156608" y="2903211"/>
            <a:ext cx="135539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56" name="図 55">
            <a:extLst>
              <a:ext uri="{FF2B5EF4-FFF2-40B4-BE49-F238E27FC236}">
                <a16:creationId xmlns:a16="http://schemas.microsoft.com/office/drawing/2014/main" id="{AAB625BB-B1ED-4910-A1F3-86302762087C}"/>
              </a:ext>
            </a:extLst>
          </p:cNvPr>
          <p:cNvPicPr>
            <a:picLocks noChangeAspect="1"/>
          </p:cNvPicPr>
          <p:nvPr/>
        </p:nvPicPr>
        <p:blipFill>
          <a:blip r:embed="rId7"/>
          <a:stretch>
            <a:fillRect/>
          </a:stretch>
        </p:blipFill>
        <p:spPr>
          <a:xfrm>
            <a:off x="8365780" y="2397863"/>
            <a:ext cx="1975537" cy="1896514"/>
          </a:xfrm>
          <a:prstGeom prst="rect">
            <a:avLst/>
          </a:prstGeom>
          <a:effectLst>
            <a:softEdge rad="114300"/>
          </a:effectLst>
        </p:spPr>
      </p:pic>
      <p:cxnSp>
        <p:nvCxnSpPr>
          <p:cNvPr id="54" name="直線コネクタ 53">
            <a:extLst>
              <a:ext uri="{FF2B5EF4-FFF2-40B4-BE49-F238E27FC236}">
                <a16:creationId xmlns:a16="http://schemas.microsoft.com/office/drawing/2014/main" id="{EB09374A-F548-2B53-4263-C65479D99A4D}"/>
              </a:ext>
            </a:extLst>
          </p:cNvPr>
          <p:cNvCxnSpPr>
            <a:cxnSpLocks/>
          </p:cNvCxnSpPr>
          <p:nvPr/>
        </p:nvCxnSpPr>
        <p:spPr>
          <a:xfrm flipV="1">
            <a:off x="9353550" y="2903211"/>
            <a:ext cx="2111704" cy="22623"/>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57" name="テキスト ボックス 56">
            <a:extLst>
              <a:ext uri="{FF2B5EF4-FFF2-40B4-BE49-F238E27FC236}">
                <a16:creationId xmlns:a16="http://schemas.microsoft.com/office/drawing/2014/main" id="{E49E4B0C-DF60-6F31-FEEA-42C71254652B}"/>
              </a:ext>
            </a:extLst>
          </p:cNvPr>
          <p:cNvSpPr txBox="1"/>
          <p:nvPr/>
        </p:nvSpPr>
        <p:spPr>
          <a:xfrm>
            <a:off x="2373789" y="1009650"/>
            <a:ext cx="1057968" cy="523220"/>
          </a:xfrm>
          <a:prstGeom prst="rect">
            <a:avLst/>
          </a:prstGeom>
          <a:noFill/>
        </p:spPr>
        <p:txBody>
          <a:bodyPr wrap="square" rtlCol="0">
            <a:spAutoFit/>
          </a:bodyPr>
          <a:lstStyle/>
          <a:p>
            <a:r>
              <a:rPr kumimoji="1" lang="ja-JP" altLang="en-US" sz="2800" b="1" dirty="0"/>
              <a:t>現在</a:t>
            </a:r>
          </a:p>
        </p:txBody>
      </p:sp>
      <p:sp>
        <p:nvSpPr>
          <p:cNvPr id="58" name="テキスト ボックス 57">
            <a:extLst>
              <a:ext uri="{FF2B5EF4-FFF2-40B4-BE49-F238E27FC236}">
                <a16:creationId xmlns:a16="http://schemas.microsoft.com/office/drawing/2014/main" id="{F26A387E-16B9-5102-B336-F352990C15F5}"/>
              </a:ext>
            </a:extLst>
          </p:cNvPr>
          <p:cNvSpPr txBox="1"/>
          <p:nvPr/>
        </p:nvSpPr>
        <p:spPr>
          <a:xfrm>
            <a:off x="9134003" y="1009650"/>
            <a:ext cx="1057968" cy="523220"/>
          </a:xfrm>
          <a:prstGeom prst="rect">
            <a:avLst/>
          </a:prstGeom>
          <a:noFill/>
        </p:spPr>
        <p:txBody>
          <a:bodyPr wrap="square" rtlCol="0">
            <a:spAutoFit/>
          </a:bodyPr>
          <a:lstStyle/>
          <a:p>
            <a:r>
              <a:rPr kumimoji="1" lang="ja-JP" altLang="en-US" sz="2800" b="1" dirty="0"/>
              <a:t>未来</a:t>
            </a:r>
          </a:p>
        </p:txBody>
      </p:sp>
      <p:sp>
        <p:nvSpPr>
          <p:cNvPr id="59" name="テキスト ボックス 58">
            <a:extLst>
              <a:ext uri="{FF2B5EF4-FFF2-40B4-BE49-F238E27FC236}">
                <a16:creationId xmlns:a16="http://schemas.microsoft.com/office/drawing/2014/main" id="{23F63045-9A2D-CAB5-25E7-1D5937E6EB37}"/>
              </a:ext>
            </a:extLst>
          </p:cNvPr>
          <p:cNvSpPr txBox="1"/>
          <p:nvPr/>
        </p:nvSpPr>
        <p:spPr>
          <a:xfrm>
            <a:off x="943627" y="6039728"/>
            <a:ext cx="1392809" cy="707886"/>
          </a:xfrm>
          <a:prstGeom prst="rect">
            <a:avLst/>
          </a:prstGeom>
          <a:noFill/>
        </p:spPr>
        <p:txBody>
          <a:bodyPr wrap="square" rtlCol="0">
            <a:spAutoFit/>
          </a:bodyPr>
          <a:lstStyle/>
          <a:p>
            <a:r>
              <a:rPr kumimoji="1" lang="en-US" altLang="ja-JP" sz="2000" b="1" dirty="0"/>
              <a:t>2</a:t>
            </a:r>
            <a:r>
              <a:rPr kumimoji="1" lang="ja-JP" altLang="en-US" sz="2000" b="1" dirty="0"/>
              <a:t>次元目標曼陀羅</a:t>
            </a:r>
          </a:p>
        </p:txBody>
      </p:sp>
      <p:sp>
        <p:nvSpPr>
          <p:cNvPr id="60" name="テキスト ボックス 59">
            <a:extLst>
              <a:ext uri="{FF2B5EF4-FFF2-40B4-BE49-F238E27FC236}">
                <a16:creationId xmlns:a16="http://schemas.microsoft.com/office/drawing/2014/main" id="{9BF892BF-056F-E91E-E06F-F48105E2D170}"/>
              </a:ext>
            </a:extLst>
          </p:cNvPr>
          <p:cNvSpPr txBox="1"/>
          <p:nvPr/>
        </p:nvSpPr>
        <p:spPr>
          <a:xfrm>
            <a:off x="11678700" y="1687122"/>
            <a:ext cx="671754" cy="1015663"/>
          </a:xfrm>
          <a:prstGeom prst="rect">
            <a:avLst/>
          </a:prstGeom>
          <a:noFill/>
        </p:spPr>
        <p:txBody>
          <a:bodyPr wrap="square" rtlCol="0">
            <a:spAutoFit/>
          </a:bodyPr>
          <a:lstStyle/>
          <a:p>
            <a:r>
              <a:rPr lang="ja-JP" altLang="en-US" sz="2000" b="1" dirty="0"/>
              <a:t>時間軸</a:t>
            </a:r>
            <a:endParaRPr kumimoji="1" lang="ja-JP" altLang="en-US" sz="2000" b="1" dirty="0"/>
          </a:p>
        </p:txBody>
      </p:sp>
    </p:spTree>
    <p:extLst>
      <p:ext uri="{BB962C8B-B14F-4D97-AF65-F5344CB8AC3E}">
        <p14:creationId xmlns:p14="http://schemas.microsoft.com/office/powerpoint/2010/main" val="139924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B29AC120-AE9D-42CC-89CF-EE657A36DBB6}"/>
              </a:ext>
            </a:extLst>
          </p:cNvPr>
          <p:cNvSpPr txBox="1">
            <a:spLocks/>
          </p:cNvSpPr>
          <p:nvPr/>
        </p:nvSpPr>
        <p:spPr>
          <a:xfrm>
            <a:off x="-1" y="24372"/>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latin typeface="+mn-ea"/>
                <a:ea typeface="+mn-ea"/>
              </a:rPr>
              <a:t>　　</a:t>
            </a:r>
            <a:r>
              <a:rPr lang="ja-JP" altLang="en-US" sz="3200" dirty="0">
                <a:solidFill>
                  <a:schemeClr val="bg1"/>
                </a:solidFill>
                <a:latin typeface="+mn-ea"/>
                <a:ea typeface="+mn-ea"/>
              </a:rPr>
              <a:t>　　上司との係わり方のキーポイント</a:t>
            </a:r>
            <a:r>
              <a:rPr lang="ja-JP" altLang="en-US" sz="4000" dirty="0">
                <a:solidFill>
                  <a:schemeClr val="bg1"/>
                </a:solidFill>
                <a:latin typeface="メイリオ" panose="020B0604030504040204" pitchFamily="50" charset="-128"/>
                <a:ea typeface="メイリオ" panose="020B0604030504040204" pitchFamily="50" charset="-128"/>
              </a:rPr>
              <a:t>　</a:t>
            </a:r>
            <a:endParaRPr lang="en-US" altLang="ja-JP" sz="2000" b="1"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97EFB5EA-9805-496E-A7D9-9CED3CB7CC94}"/>
              </a:ext>
            </a:extLst>
          </p:cNvPr>
          <p:cNvSpPr>
            <a:spLocks noGrp="1"/>
          </p:cNvSpPr>
          <p:nvPr>
            <p:ph type="sldNum" sz="quarter" idx="4"/>
          </p:nvPr>
        </p:nvSpPr>
        <p:spPr>
          <a:xfrm>
            <a:off x="11277600" y="6416682"/>
            <a:ext cx="609600" cy="365125"/>
          </a:xfrm>
          <a:prstGeom prst="rect">
            <a:avLst/>
          </a:prstGeom>
        </p:spPr>
        <p:txBody>
          <a:bodyPr vert="horz" lIns="0" tIns="45720" rIns="0" bIns="0" rtlCol="0" anchor="b" anchorCtr="0"/>
          <a:lstStyle>
            <a:defPPr>
              <a:defRPr lang="ja-JP"/>
            </a:defPPr>
            <a:lvl1pPr marL="0" algn="r" defTabSz="914400" rtl="0" eaLnBrk="1" latinLnBrk="0" hangingPunct="1">
              <a:defRPr kumimoji="1" sz="1400" b="1" kern="1200" baseline="0">
                <a:solidFill>
                  <a:srgbClr val="4D4D4D"/>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B4BBCDA-8738-4D17-A8EE-1E7889E76742}" type="slidenum">
              <a:rPr lang="ja-JP" altLang="en-US" smtClean="0"/>
              <a:pPr/>
              <a:t>8</a:t>
            </a:fld>
            <a:endParaRPr lang="ja-JP" altLang="en-US" dirty="0"/>
          </a:p>
        </p:txBody>
      </p:sp>
      <p:sp>
        <p:nvSpPr>
          <p:cNvPr id="2" name="テキスト ボックス 1">
            <a:extLst>
              <a:ext uri="{FF2B5EF4-FFF2-40B4-BE49-F238E27FC236}">
                <a16:creationId xmlns:a16="http://schemas.microsoft.com/office/drawing/2014/main" id="{CDD463BE-38A8-84FA-FAE8-3130CBF6A351}"/>
              </a:ext>
            </a:extLst>
          </p:cNvPr>
          <p:cNvSpPr txBox="1"/>
          <p:nvPr/>
        </p:nvSpPr>
        <p:spPr>
          <a:xfrm>
            <a:off x="399448" y="587851"/>
            <a:ext cx="5777190" cy="923330"/>
          </a:xfrm>
          <a:prstGeom prst="rect">
            <a:avLst/>
          </a:prstGeom>
          <a:noFill/>
        </p:spPr>
        <p:txBody>
          <a:bodyPr wrap="square" rtlCol="0">
            <a:spAutoFit/>
          </a:bodyPr>
          <a:lstStyle/>
          <a:p>
            <a:r>
              <a:rPr kumimoji="1" lang="ja-JP" altLang="en-US" b="1" dirty="0"/>
              <a:t>二刀流（投）上司との正しい人間関係とは</a:t>
            </a:r>
            <a:endParaRPr kumimoji="1" lang="en-US" altLang="ja-JP" b="1" dirty="0"/>
          </a:p>
          <a:p>
            <a:r>
              <a:rPr lang="ja-JP" altLang="en-US" b="1" dirty="0"/>
              <a:t>→ポジティブ心理学</a:t>
            </a:r>
            <a:endParaRPr lang="en-US" altLang="ja-JP" b="1" dirty="0"/>
          </a:p>
          <a:p>
            <a:r>
              <a:rPr kumimoji="1" lang="ja-JP" altLang="en-US" b="1" dirty="0"/>
              <a:t>→上司に怒られずに、自分の提案を納得させられるか</a:t>
            </a:r>
          </a:p>
        </p:txBody>
      </p:sp>
      <p:sp>
        <p:nvSpPr>
          <p:cNvPr id="4" name="角丸四角形 16">
            <a:extLst>
              <a:ext uri="{FF2B5EF4-FFF2-40B4-BE49-F238E27FC236}">
                <a16:creationId xmlns:a16="http://schemas.microsoft.com/office/drawing/2014/main" id="{E75F7951-18AD-6F1C-C54E-88008C377C1E}"/>
              </a:ext>
            </a:extLst>
          </p:cNvPr>
          <p:cNvSpPr/>
          <p:nvPr/>
        </p:nvSpPr>
        <p:spPr>
          <a:xfrm>
            <a:off x="1639679" y="5921522"/>
            <a:ext cx="7980565" cy="49516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メイリオ" panose="020B0604030504040204" pitchFamily="50" charset="-128"/>
                <a:ea typeface="メイリオ" panose="020B0604030504040204" pitchFamily="50" charset="-128"/>
              </a:rPr>
              <a:t>君、君たらずとも、臣は臣たらざる</a:t>
            </a:r>
            <a:r>
              <a:rPr lang="ja-JP" altLang="en-US" sz="2800" b="1" dirty="0" err="1">
                <a:solidFill>
                  <a:schemeClr val="tx1"/>
                </a:solidFill>
                <a:latin typeface="メイリオ" panose="020B0604030504040204" pitchFamily="50" charset="-128"/>
                <a:ea typeface="メイリオ" panose="020B0604030504040204" pitchFamily="50" charset="-128"/>
              </a:rPr>
              <a:t>べ</a:t>
            </a:r>
            <a:r>
              <a:rPr lang="ja-JP" altLang="en-US" sz="2800" b="1" dirty="0">
                <a:solidFill>
                  <a:schemeClr val="tx1"/>
                </a:solidFill>
                <a:latin typeface="メイリオ" panose="020B0604030504040204" pitchFamily="50" charset="-128"/>
                <a:ea typeface="メイリオ" panose="020B0604030504040204" pitchFamily="50" charset="-128"/>
              </a:rPr>
              <a:t>からず</a:t>
            </a:r>
            <a:endParaRPr lang="en-US" altLang="ja-JP" sz="2800" b="1" dirty="0">
              <a:solidFill>
                <a:schemeClr val="tx1"/>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A763BF66-490F-33DF-38C1-05FDB5674F08}"/>
              </a:ext>
            </a:extLst>
          </p:cNvPr>
          <p:cNvSpPr txBox="1"/>
          <p:nvPr/>
        </p:nvSpPr>
        <p:spPr>
          <a:xfrm>
            <a:off x="887249" y="1511181"/>
            <a:ext cx="10417499" cy="4264143"/>
          </a:xfrm>
          <a:prstGeom prst="rect">
            <a:avLst/>
          </a:prstGeom>
          <a:noFill/>
        </p:spPr>
        <p:txBody>
          <a:bodyPr wrap="square" rtlCol="0">
            <a:noAutofit/>
          </a:bodyPr>
          <a:lstStyle/>
          <a:p>
            <a:r>
              <a:rPr lang="en-US" altLang="ja-JP" sz="1600" b="1" u="sng" dirty="0">
                <a:latin typeface="メイリオ" panose="020B0604030504040204" pitchFamily="50" charset="-128"/>
                <a:ea typeface="メイリオ" panose="020B0604030504040204" pitchFamily="50" charset="-128"/>
              </a:rPr>
              <a:t>【</a:t>
            </a:r>
            <a:r>
              <a:rPr lang="ja-JP" altLang="en-US" sz="1600" b="1" u="sng" dirty="0">
                <a:latin typeface="メイリオ" panose="020B0604030504040204" pitchFamily="50" charset="-128"/>
                <a:ea typeface="メイリオ" panose="020B0604030504040204" pitchFamily="50" charset="-128"/>
              </a:rPr>
              <a:t>心理学的対処</a:t>
            </a:r>
            <a:r>
              <a:rPr lang="en-US" altLang="ja-JP" sz="1600" b="1" u="sng" dirty="0">
                <a:latin typeface="メイリオ" panose="020B0604030504040204" pitchFamily="50" charset="-128"/>
                <a:ea typeface="メイリオ" panose="020B0604030504040204" pitchFamily="50" charset="-128"/>
              </a:rPr>
              <a:t>】</a:t>
            </a:r>
            <a:r>
              <a:rPr lang="ja-JP" altLang="en-US" sz="1600" b="1" u="sng" dirty="0">
                <a:latin typeface="メイリオ" panose="020B0604030504040204" pitchFamily="50" charset="-128"/>
                <a:ea typeface="メイリオ" panose="020B0604030504040204" pitchFamily="50" charset="-128"/>
              </a:rPr>
              <a:t>（</a:t>
            </a:r>
            <a:r>
              <a:rPr lang="ja-JP" altLang="en-US" sz="1600" b="1" u="sng" dirty="0">
                <a:solidFill>
                  <a:schemeClr val="accent2">
                    <a:lumMod val="75000"/>
                  </a:schemeClr>
                </a:solidFill>
                <a:latin typeface="メイリオ" panose="020B0604030504040204" pitchFamily="50" charset="-128"/>
                <a:ea typeface="メイリオ" panose="020B0604030504040204" pitchFamily="50" charset="-128"/>
              </a:rPr>
              <a:t>前日までに</a:t>
            </a:r>
            <a:r>
              <a:rPr lang="en-US" altLang="ja-JP" sz="1600" b="1" u="sng" dirty="0">
                <a:latin typeface="メイリオ" panose="020B0604030504040204" pitchFamily="50" charset="-128"/>
                <a:ea typeface="メイリオ" panose="020B0604030504040204" pitchFamily="50" charset="-128"/>
              </a:rPr>
              <a:t>『</a:t>
            </a:r>
            <a:r>
              <a:rPr lang="ja-JP" altLang="en-US" sz="1600" b="1" u="sng" dirty="0">
                <a:solidFill>
                  <a:srgbClr val="FF0000"/>
                </a:solidFill>
                <a:latin typeface="メイリオ" panose="020B0604030504040204" pitchFamily="50" charset="-128"/>
                <a:ea typeface="メイリオ" panose="020B0604030504040204" pitchFamily="50" charset="-128"/>
              </a:rPr>
              <a:t>アサーション</a:t>
            </a:r>
            <a:r>
              <a:rPr lang="en-US" altLang="ja-JP" sz="1600" b="1" u="sng" dirty="0">
                <a:latin typeface="メイリオ" panose="020B0604030504040204" pitchFamily="50" charset="-128"/>
                <a:ea typeface="メイリオ" panose="020B0604030504040204" pitchFamily="50" charset="-128"/>
              </a:rPr>
              <a:t>』</a:t>
            </a:r>
            <a:r>
              <a:rPr lang="ja-JP" altLang="en-US" sz="1600" b="1" u="sng" dirty="0">
                <a:latin typeface="メイリオ" panose="020B0604030504040204" pitchFamily="50" charset="-128"/>
                <a:ea typeface="メイリオ" panose="020B0604030504040204" pitchFamily="50" charset="-128"/>
              </a:rPr>
              <a:t>を考える）</a:t>
            </a:r>
          </a:p>
          <a:p>
            <a:pPr marL="712788" indent="-712788"/>
            <a:r>
              <a:rPr lang="ja-JP" altLang="en-US" sz="1600" dirty="0">
                <a:latin typeface="+mj-ea"/>
                <a:ea typeface="+mj-ea"/>
              </a:rPr>
              <a:t>　　　（課題）ある金曜日の午後、突然上司から「緊急の元請けからの注文依頼が入った。月曜の朝までに納品しなくてはならないため、今日の残業と明日土曜日の出勤で作業進めてくれ。」が入りました。貴方は明日の土曜には息子のサッカーチームの審判をすることになっています。どうしましょう？</a:t>
            </a:r>
            <a:endParaRPr lang="en-US" altLang="ja-JP" sz="1600" dirty="0">
              <a:latin typeface="+mj-ea"/>
              <a:ea typeface="+mj-ea"/>
            </a:endParaRPr>
          </a:p>
          <a:p>
            <a:pPr marL="898525" indent="-898525"/>
            <a:r>
              <a:rPr lang="ja-JP" altLang="en-US" sz="1600" dirty="0">
                <a:latin typeface="+mj-ea"/>
                <a:ea typeface="+mj-ea"/>
              </a:rPr>
              <a:t>　　　　→それぞれの答えを考えてください。</a:t>
            </a:r>
          </a:p>
          <a:p>
            <a:endParaRPr lang="en-US" altLang="ja-JP" sz="1600" b="1" u="sng"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u="sng" dirty="0">
                <a:latin typeface="メイリオ" panose="020B0604030504040204" pitchFamily="50" charset="-128"/>
                <a:ea typeface="メイリオ" panose="020B0604030504040204" pitchFamily="50" charset="-128"/>
              </a:rPr>
              <a:t>【</a:t>
            </a:r>
            <a:r>
              <a:rPr lang="ja-JP" altLang="en-US" sz="1600" b="1" u="sng" dirty="0">
                <a:latin typeface="メイリオ" panose="020B0604030504040204" pitchFamily="50" charset="-128"/>
                <a:ea typeface="メイリオ" panose="020B0604030504040204" pitchFamily="50" charset="-128"/>
              </a:rPr>
              <a:t>気づき</a:t>
            </a:r>
            <a:r>
              <a:rPr lang="en-US" altLang="ja-JP" sz="1600" b="1" u="sng" dirty="0">
                <a:latin typeface="メイリオ" panose="020B0604030504040204" pitchFamily="50" charset="-128"/>
                <a:ea typeface="メイリオ" panose="020B0604030504040204" pitchFamily="50" charset="-128"/>
              </a:rPr>
              <a:t>】</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（今日の上司に先手を打つ</a:t>
            </a:r>
            <a:r>
              <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カキクケコ</a:t>
            </a:r>
            <a:r>
              <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カ</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会話をする⇒朝、事務所を掃除してくれる人の名前を知り、一言会話がありますか</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⇒「おはよう、今日はいつもより早いね」</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キ</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機嫌を判断</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⇒感情面；気持、表情、態度、声の大きさ</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「昨日の運動会はどうでしたか」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ク</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苦痛を共有する</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⇒上司はその上司と何に苦しんでいるか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「私の方から部長に聞いて見ましょうか？」</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ケ</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喧嘩に先手を打つ⇒先手を打って失敗報告</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⇒「昨日、失敗してしまいました」</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コ</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sng" strike="noStrike" kern="1200" cap="none" spc="0" normalizeH="0" baseline="0" noProof="0" dirty="0">
                <a:ln>
                  <a:noFill/>
                </a:ln>
                <a:solidFill>
                  <a:srgbClr val="C00000"/>
                </a:solidFill>
                <a:effectLst/>
                <a:uLnTx/>
                <a:uFillTx/>
                <a:latin typeface="ＭＳ ゴシック" panose="020B0609070205080204" pitchFamily="49" charset="-128"/>
                <a:ea typeface="ＭＳ ゴシック" panose="020B0609070205080204" pitchFamily="49" charset="-128"/>
                <a:cs typeface="+mn-cs"/>
              </a:rPr>
              <a:t>行動は恐怖を駆逐する</a:t>
            </a:r>
            <a:r>
              <a:rPr kumimoji="1" lang="ja-JP" altLang="en-US"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⇒一歩行動すれば一歩恐怖は減る。</a:t>
            </a:r>
            <a:endPar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最初の一歩の行動は前日に決めておく。</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b="1" u="sng" dirty="0">
              <a:latin typeface="メイリオ" panose="020B0604030504040204" pitchFamily="50" charset="-128"/>
              <a:ea typeface="メイリオ" panose="020B0604030504040204" pitchFamily="50" charset="-128"/>
            </a:endParaRPr>
          </a:p>
          <a:p>
            <a:r>
              <a:rPr lang="ja-JP" altLang="en-US" sz="1600" dirty="0">
                <a:latin typeface="+mj-ea"/>
                <a:ea typeface="+mj-ea"/>
              </a:rPr>
              <a:t> 　</a:t>
            </a:r>
            <a:endParaRPr kumimoji="1" lang="ja-JP" altLang="en-US" sz="1600" b="1" u="sng" dirty="0">
              <a:latin typeface="+mj-ea"/>
              <a:ea typeface="+mj-ea"/>
            </a:endParaRPr>
          </a:p>
        </p:txBody>
      </p:sp>
    </p:spTree>
    <p:extLst>
      <p:ext uri="{BB962C8B-B14F-4D97-AF65-F5344CB8AC3E}">
        <p14:creationId xmlns:p14="http://schemas.microsoft.com/office/powerpoint/2010/main" val="217429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493CCAA-F805-483B-9BCC-3E03592C494C}"/>
              </a:ext>
            </a:extLst>
          </p:cNvPr>
          <p:cNvPicPr>
            <a:picLocks noChangeAspect="1"/>
          </p:cNvPicPr>
          <p:nvPr/>
        </p:nvPicPr>
        <p:blipFill>
          <a:blip r:embed="rId3"/>
          <a:stretch>
            <a:fillRect/>
          </a:stretch>
        </p:blipFill>
        <p:spPr>
          <a:xfrm>
            <a:off x="4792124" y="1731167"/>
            <a:ext cx="2112414" cy="1405715"/>
          </a:xfrm>
          <a:prstGeom prst="rect">
            <a:avLst/>
          </a:prstGeom>
        </p:spPr>
      </p:pic>
      <p:sp>
        <p:nvSpPr>
          <p:cNvPr id="2" name="屈折矢印 1"/>
          <p:cNvSpPr/>
          <p:nvPr/>
        </p:nvSpPr>
        <p:spPr>
          <a:xfrm rot="5400000">
            <a:off x="2116633" y="4113980"/>
            <a:ext cx="2746503" cy="952115"/>
          </a:xfrm>
          <a:prstGeom prst="bentUpArrow">
            <a:avLst>
              <a:gd name="adj1" fmla="val 11578"/>
              <a:gd name="adj2" fmla="val 22186"/>
              <a:gd name="adj3" fmla="val 3616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p:cNvSpPr/>
          <p:nvPr/>
        </p:nvSpPr>
        <p:spPr>
          <a:xfrm>
            <a:off x="3344804" y="4201260"/>
            <a:ext cx="79513"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下矢印 2"/>
          <p:cNvSpPr/>
          <p:nvPr/>
        </p:nvSpPr>
        <p:spPr>
          <a:xfrm>
            <a:off x="5904272" y="3351471"/>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下矢印 13"/>
          <p:cNvSpPr/>
          <p:nvPr/>
        </p:nvSpPr>
        <p:spPr>
          <a:xfrm>
            <a:off x="5717439" y="4522257"/>
            <a:ext cx="501445" cy="17840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右矢印 3"/>
          <p:cNvSpPr/>
          <p:nvPr/>
        </p:nvSpPr>
        <p:spPr>
          <a:xfrm>
            <a:off x="4278522" y="2022471"/>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右矢印 31"/>
          <p:cNvSpPr/>
          <p:nvPr/>
        </p:nvSpPr>
        <p:spPr>
          <a:xfrm>
            <a:off x="7163547" y="2092532"/>
            <a:ext cx="383034" cy="31900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右矢印 33"/>
          <p:cNvSpPr/>
          <p:nvPr/>
        </p:nvSpPr>
        <p:spPr>
          <a:xfrm>
            <a:off x="7446632" y="5539097"/>
            <a:ext cx="501446" cy="33623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スライド番号プレースホルダー 14">
            <a:extLst>
              <a:ext uri="{FF2B5EF4-FFF2-40B4-BE49-F238E27FC236}">
                <a16:creationId xmlns:a16="http://schemas.microsoft.com/office/drawing/2014/main" id="{11A3085C-5C45-4D91-8C1B-677D9489F1E4}"/>
              </a:ext>
            </a:extLst>
          </p:cNvPr>
          <p:cNvSpPr>
            <a:spLocks noGrp="1"/>
          </p:cNvSpPr>
          <p:nvPr>
            <p:ph type="sldNum" sz="quarter" idx="12"/>
          </p:nvPr>
        </p:nvSpPr>
        <p:spPr>
          <a:xfrm>
            <a:off x="9839550" y="6406670"/>
            <a:ext cx="2133600" cy="365125"/>
          </a:xfrm>
          <a:prstGeom prst="rect">
            <a:avLst/>
          </a:prstGeom>
        </p:spPr>
        <p:txBody>
          <a:bodyPr vert="horz" lIns="91440" tIns="45720" rIns="91440" bIns="45720" rtlCol="0" anchor="ctr"/>
          <a:lstStyle>
            <a:defPPr>
              <a:defRPr lang="en-US"/>
            </a:defPPr>
            <a:lvl1pPr marL="0" algn="r" defTabSz="342900" rtl="0" eaLnBrk="1" latinLnBrk="0" hangingPunct="1">
              <a:defRPr sz="1200" kern="1200">
                <a:solidFill>
                  <a:schemeClr val="tx1">
                    <a:tint val="75000"/>
                  </a:schemeClr>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pPr marL="0" marR="0" lvl="0" indent="0" algn="r" defTabSz="342900" rtl="0" eaLnBrk="1" fontAlgn="auto" latinLnBrk="0" hangingPunct="1">
              <a:lnSpc>
                <a:spcPct val="100000"/>
              </a:lnSpc>
              <a:spcBef>
                <a:spcPts val="0"/>
              </a:spcBef>
              <a:spcAft>
                <a:spcPts val="0"/>
              </a:spcAft>
              <a:buClrTx/>
              <a:buSzTx/>
              <a:buFontTx/>
              <a:buNone/>
              <a:tabLst/>
              <a:defRPr/>
            </a:pPr>
            <a:fld id="{DAF3C347-3CF9-4913-A3DC-83C6ED2451CF}"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342900" rtl="0" eaLnBrk="1" fontAlgn="auto" latinLnBrk="0" hangingPunct="1">
                <a:lnSpc>
                  <a:spcPct val="100000"/>
                </a:lnSpc>
                <a:spcBef>
                  <a:spcPts val="0"/>
                </a:spcBef>
                <a:spcAft>
                  <a:spcPts val="0"/>
                </a:spcAft>
                <a:buClrTx/>
                <a:buSzTx/>
                <a:buFontTx/>
                <a:buNone/>
                <a:tabLst/>
                <a:defRPr/>
              </a:pPr>
              <a:t>9</a:t>
            </a:fld>
            <a:endParaRPr kumimoji="1" lang="ja-JP" altLang="en-US" sz="2000" b="1"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7808F8B1-F3E4-40D2-85F7-1FBF53FA5301}"/>
              </a:ext>
            </a:extLst>
          </p:cNvPr>
          <p:cNvSpPr/>
          <p:nvPr/>
        </p:nvSpPr>
        <p:spPr>
          <a:xfrm>
            <a:off x="2740494" y="894711"/>
            <a:ext cx="585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A</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C970D410-FE96-49C1-A521-F55B310BF444}"/>
              </a:ext>
            </a:extLst>
          </p:cNvPr>
          <p:cNvSpPr/>
          <p:nvPr/>
        </p:nvSpPr>
        <p:spPr>
          <a:xfrm>
            <a:off x="5266829" y="848859"/>
            <a:ext cx="56137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DE912C47-63E3-42A8-A1D7-EA2D7F438EE9}"/>
              </a:ext>
            </a:extLst>
          </p:cNvPr>
          <p:cNvSpPr/>
          <p:nvPr/>
        </p:nvSpPr>
        <p:spPr>
          <a:xfrm>
            <a:off x="8216273" y="834886"/>
            <a:ext cx="55335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7BA19CA1-2D57-42E4-9601-F7FF8923E8B7}"/>
              </a:ext>
            </a:extLst>
          </p:cNvPr>
          <p:cNvSpPr/>
          <p:nvPr/>
        </p:nvSpPr>
        <p:spPr>
          <a:xfrm>
            <a:off x="6392344" y="4201260"/>
            <a:ext cx="7344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2F70AA1E-7D60-44C8-BE0E-306B3372B6DF}"/>
              </a:ext>
            </a:extLst>
          </p:cNvPr>
          <p:cNvSpPr/>
          <p:nvPr/>
        </p:nvSpPr>
        <p:spPr>
          <a:xfrm>
            <a:off x="8447211" y="4178205"/>
            <a:ext cx="7565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C’</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
        <p:nvSpPr>
          <p:cNvPr id="43" name="正方形/長方形 42"/>
          <p:cNvSpPr/>
          <p:nvPr/>
        </p:nvSpPr>
        <p:spPr bwMode="auto">
          <a:xfrm flipH="1">
            <a:off x="1697055" y="1619"/>
            <a:ext cx="76200" cy="39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F2A0A861-2E04-4D30-B7F2-D6BA96D5878A}"/>
              </a:ext>
            </a:extLst>
          </p:cNvPr>
          <p:cNvSpPr/>
          <p:nvPr/>
        </p:nvSpPr>
        <p:spPr>
          <a:xfrm>
            <a:off x="1703460" y="-39911"/>
            <a:ext cx="104751" cy="52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タイトル 1">
            <a:extLst>
              <a:ext uri="{FF2B5EF4-FFF2-40B4-BE49-F238E27FC236}">
                <a16:creationId xmlns:a16="http://schemas.microsoft.com/office/drawing/2014/main" id="{3513F4BB-8718-E65A-B5B8-C5D2047C7B43}"/>
              </a:ext>
            </a:extLst>
          </p:cNvPr>
          <p:cNvSpPr txBox="1">
            <a:spLocks/>
          </p:cNvSpPr>
          <p:nvPr/>
        </p:nvSpPr>
        <p:spPr>
          <a:xfrm>
            <a:off x="-1" y="1"/>
            <a:ext cx="12192001" cy="547824"/>
          </a:xfrm>
          <a:prstGeom prst="rect">
            <a:avLst/>
          </a:prstGeom>
          <a:solidFill>
            <a:srgbClr val="00B0F0">
              <a:alpha val="77000"/>
            </a:srgb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　　</a:t>
            </a:r>
            <a:r>
              <a:rPr lang="ja-JP" altLang="en-US" sz="3200" dirty="0">
                <a:solidFill>
                  <a:schemeClr val="bg1"/>
                </a:solidFill>
                <a:latin typeface="+mn-ea"/>
                <a:ea typeface="+mn-ea"/>
              </a:rPr>
              <a:t>　部下にパワハラしないための考え方</a:t>
            </a:r>
            <a:r>
              <a:rPr lang="ja-JP" altLang="en-US" sz="4000" dirty="0">
                <a:solidFill>
                  <a:schemeClr val="bg1"/>
                </a:solidFill>
                <a:latin typeface="メイリオ" panose="020B0604030504040204" pitchFamily="50" charset="-128"/>
                <a:ea typeface="メイリオ" panose="020B0604030504040204" pitchFamily="50" charset="-128"/>
              </a:rPr>
              <a:t>　</a:t>
            </a:r>
            <a:r>
              <a:rPr kumimoji="1" lang="ja-JP" alt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　</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7" name="コンテンツ プレースホルダー 2">
            <a:extLst>
              <a:ext uri="{FF2B5EF4-FFF2-40B4-BE49-F238E27FC236}">
                <a16:creationId xmlns:a16="http://schemas.microsoft.com/office/drawing/2014/main" id="{F67AC912-9D06-442F-7EBC-A2E242564AE7}"/>
              </a:ext>
            </a:extLst>
          </p:cNvPr>
          <p:cNvSpPr txBox="1">
            <a:spLocks/>
          </p:cNvSpPr>
          <p:nvPr/>
        </p:nvSpPr>
        <p:spPr>
          <a:xfrm>
            <a:off x="123606" y="639316"/>
            <a:ext cx="6780932" cy="354019"/>
          </a:xfrm>
          <a:prstGeom prst="rect">
            <a:avLst/>
          </a:prstGeom>
          <a:ln>
            <a:no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ja-JP" altLang="en-US" sz="2000" b="1" dirty="0">
                <a:solidFill>
                  <a:prstClr val="black"/>
                </a:solidFill>
                <a:latin typeface="メイリオ" panose="020B0604030504040204" pitchFamily="50" charset="-128"/>
                <a:ea typeface="メイリオ" panose="020B0604030504040204" pitchFamily="50" charset="-128"/>
              </a:rPr>
              <a:t>部下（弱者）</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に対するレジリエンス「力」検証　（</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ABC</a:t>
            </a: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分析）</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D4429621-D9D8-3786-24CD-15F51AEF71C2}"/>
              </a:ext>
            </a:extLst>
          </p:cNvPr>
          <p:cNvPicPr>
            <a:picLocks noChangeAspect="1"/>
          </p:cNvPicPr>
          <p:nvPr/>
        </p:nvPicPr>
        <p:blipFill>
          <a:blip r:embed="rId4"/>
          <a:stretch>
            <a:fillRect/>
          </a:stretch>
        </p:blipFill>
        <p:spPr>
          <a:xfrm>
            <a:off x="2317778" y="1503814"/>
            <a:ext cx="1761897" cy="1761897"/>
          </a:xfrm>
          <a:prstGeom prst="rect">
            <a:avLst/>
          </a:prstGeom>
        </p:spPr>
      </p:pic>
      <p:pic>
        <p:nvPicPr>
          <p:cNvPr id="9" name="図 8">
            <a:extLst>
              <a:ext uri="{FF2B5EF4-FFF2-40B4-BE49-F238E27FC236}">
                <a16:creationId xmlns:a16="http://schemas.microsoft.com/office/drawing/2014/main" id="{06617147-1EF8-C21C-B423-4217F02CFFBE}"/>
              </a:ext>
            </a:extLst>
          </p:cNvPr>
          <p:cNvPicPr>
            <a:picLocks noChangeAspect="1"/>
          </p:cNvPicPr>
          <p:nvPr/>
        </p:nvPicPr>
        <p:blipFill>
          <a:blip r:embed="rId5"/>
          <a:stretch>
            <a:fillRect/>
          </a:stretch>
        </p:blipFill>
        <p:spPr>
          <a:xfrm>
            <a:off x="7560930" y="1620273"/>
            <a:ext cx="2853805" cy="1498247"/>
          </a:xfrm>
          <a:prstGeom prst="rect">
            <a:avLst/>
          </a:prstGeom>
        </p:spPr>
      </p:pic>
      <p:sp>
        <p:nvSpPr>
          <p:cNvPr id="10" name="円形吹き出し 28">
            <a:extLst>
              <a:ext uri="{FF2B5EF4-FFF2-40B4-BE49-F238E27FC236}">
                <a16:creationId xmlns:a16="http://schemas.microsoft.com/office/drawing/2014/main" id="{321E9884-1156-8D7A-B7BA-6D55CA9DF34B}"/>
              </a:ext>
            </a:extLst>
          </p:cNvPr>
          <p:cNvSpPr/>
          <p:nvPr/>
        </p:nvSpPr>
        <p:spPr>
          <a:xfrm>
            <a:off x="9279789" y="658732"/>
            <a:ext cx="1969457" cy="670338"/>
          </a:xfrm>
          <a:prstGeom prst="wedgeEllipseCallout">
            <a:avLst>
              <a:gd name="adj1" fmla="val -58661"/>
              <a:gd name="adj2" fmla="val 77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7E4158E-336C-D7DA-08FA-DFB724E80B1C}"/>
              </a:ext>
            </a:extLst>
          </p:cNvPr>
          <p:cNvSpPr txBox="1"/>
          <p:nvPr/>
        </p:nvSpPr>
        <p:spPr>
          <a:xfrm>
            <a:off x="9370776" y="848828"/>
            <a:ext cx="18784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rPr>
              <a:t>人の不幸は蜜の味</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pic>
        <p:nvPicPr>
          <p:cNvPr id="2050" name="Picture 2" descr="落ち込む 人 イラスト (223 無料写真)">
            <a:extLst>
              <a:ext uri="{FF2B5EF4-FFF2-40B4-BE49-F238E27FC236}">
                <a16:creationId xmlns:a16="http://schemas.microsoft.com/office/drawing/2014/main" id="{9DA895F7-91B1-34FF-EE60-ACB29E5E80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3474" y="4973833"/>
            <a:ext cx="1397775" cy="13843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フリーイラスト] 2種類の走っているやる気に満ちた新入社員の ...">
            <a:extLst>
              <a:ext uri="{FF2B5EF4-FFF2-40B4-BE49-F238E27FC236}">
                <a16:creationId xmlns:a16="http://schemas.microsoft.com/office/drawing/2014/main" id="{7140D55F-17AE-B5C7-4DBB-23732E00FA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3764" y="4809880"/>
            <a:ext cx="2326145" cy="17683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やる気に燃える人のイラスト（男性） | かわいいフリー素材集 ...">
            <a:extLst>
              <a:ext uri="{FF2B5EF4-FFF2-40B4-BE49-F238E27FC236}">
                <a16:creationId xmlns:a16="http://schemas.microsoft.com/office/drawing/2014/main" id="{34870931-2890-E06E-FA52-FD2E3707EA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8078" y="4907371"/>
            <a:ext cx="1261630" cy="1384364"/>
          </a:xfrm>
          <a:prstGeom prst="rect">
            <a:avLst/>
          </a:prstGeom>
          <a:noFill/>
          <a:extLst>
            <a:ext uri="{909E8E84-426E-40DD-AFC4-6F175D3DCCD1}">
              <a14:hiddenFill xmlns:a14="http://schemas.microsoft.com/office/drawing/2010/main">
                <a:solidFill>
                  <a:srgbClr val="FFFFFF"/>
                </a:solidFill>
              </a14:hiddenFill>
            </a:ext>
          </a:extLst>
        </p:spPr>
      </p:pic>
      <p:sp>
        <p:nvSpPr>
          <p:cNvPr id="13" name="右矢印 33">
            <a:extLst>
              <a:ext uri="{FF2B5EF4-FFF2-40B4-BE49-F238E27FC236}">
                <a16:creationId xmlns:a16="http://schemas.microsoft.com/office/drawing/2014/main" id="{FA24797C-C4F1-7C50-9537-3B7CA6D96930}"/>
              </a:ext>
            </a:extLst>
          </p:cNvPr>
          <p:cNvSpPr/>
          <p:nvPr/>
        </p:nvSpPr>
        <p:spPr>
          <a:xfrm>
            <a:off x="5486668" y="5550965"/>
            <a:ext cx="358797" cy="33623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コンテンツ プレースホルダー 2">
            <a:extLst>
              <a:ext uri="{FF2B5EF4-FFF2-40B4-BE49-F238E27FC236}">
                <a16:creationId xmlns:a16="http://schemas.microsoft.com/office/drawing/2014/main" id="{2F0D1C80-9E7F-5D0B-3CD1-686A0D1AE5C7}"/>
              </a:ext>
            </a:extLst>
          </p:cNvPr>
          <p:cNvSpPr txBox="1">
            <a:spLocks/>
          </p:cNvSpPr>
          <p:nvPr/>
        </p:nvSpPr>
        <p:spPr>
          <a:xfrm>
            <a:off x="1935126" y="3552824"/>
            <a:ext cx="8633637" cy="525135"/>
          </a:xfrm>
          <a:prstGeom prst="rect">
            <a:avLst/>
          </a:prstGeom>
          <a:solidFill>
            <a:srgbClr val="FFFF00"/>
          </a:solidFill>
          <a:ln>
            <a:solidFill>
              <a:srgbClr val="FF0000"/>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レジリエンスへの転換回路</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１観察（</a:t>
            </a:r>
            <a:r>
              <a:rPr lang="ja-JP" altLang="en-US" sz="1200" b="1" dirty="0">
                <a:solidFill>
                  <a:prstClr val="black"/>
                </a:solidFill>
                <a:latin typeface="メイリオ" panose="020B0604030504040204" pitchFamily="50" charset="-128"/>
                <a:ea typeface="メイリオ" panose="020B0604030504040204" pitchFamily="50" charset="-128"/>
              </a:rPr>
              <a:t>上司の叱責</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！）２学習（落ち込みやがった）３予知（さらに仕事が失敗する）４対処（積極性に目覚めさせる）</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B31AB13C-7F04-8D4D-0794-5C24B1CA4DF6}"/>
              </a:ext>
            </a:extLst>
          </p:cNvPr>
          <p:cNvSpPr/>
          <p:nvPr/>
        </p:nvSpPr>
        <p:spPr>
          <a:xfrm>
            <a:off x="4583901" y="4239000"/>
            <a:ext cx="33316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rPr>
              <a:t>B</a:t>
            </a:r>
            <a:endParaRPr kumimoji="1" lang="ja-JP" alt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275943FA-75CC-B86D-9997-C4F6A0733501}"/>
              </a:ext>
            </a:extLst>
          </p:cNvPr>
          <p:cNvPicPr>
            <a:picLocks noChangeAspect="1"/>
          </p:cNvPicPr>
          <p:nvPr/>
        </p:nvPicPr>
        <p:blipFill>
          <a:blip r:embed="rId9"/>
          <a:stretch>
            <a:fillRect/>
          </a:stretch>
        </p:blipFill>
        <p:spPr>
          <a:xfrm>
            <a:off x="5865814" y="5045668"/>
            <a:ext cx="1536493" cy="1536493"/>
          </a:xfrm>
          <a:prstGeom prst="rect">
            <a:avLst/>
          </a:prstGeom>
          <a:ln w="57150">
            <a:solidFill>
              <a:schemeClr val="accent6">
                <a:lumMod val="75000"/>
              </a:schemeClr>
            </a:solidFill>
          </a:ln>
        </p:spPr>
      </p:pic>
      <p:sp>
        <p:nvSpPr>
          <p:cNvPr id="22" name="角丸四角形吹き出し 20">
            <a:extLst>
              <a:ext uri="{FF2B5EF4-FFF2-40B4-BE49-F238E27FC236}">
                <a16:creationId xmlns:a16="http://schemas.microsoft.com/office/drawing/2014/main" id="{EA439365-95F0-F9E1-991A-23D018196678}"/>
              </a:ext>
            </a:extLst>
          </p:cNvPr>
          <p:cNvSpPr/>
          <p:nvPr/>
        </p:nvSpPr>
        <p:spPr>
          <a:xfrm>
            <a:off x="6634060" y="6397110"/>
            <a:ext cx="3851549" cy="396409"/>
          </a:xfrm>
          <a:prstGeom prst="wedgeRoundRectCallout">
            <a:avLst>
              <a:gd name="adj1" fmla="val -35290"/>
              <a:gd name="adj2" fmla="val -87377"/>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NAVI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あらかじめ、反転イメージリストを持っておく　　　</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3" name="図 22">
            <a:extLst>
              <a:ext uri="{FF2B5EF4-FFF2-40B4-BE49-F238E27FC236}">
                <a16:creationId xmlns:a16="http://schemas.microsoft.com/office/drawing/2014/main" id="{46D39F0E-1CC6-F3AE-23AF-18F1C1E6B2CE}"/>
              </a:ext>
            </a:extLst>
          </p:cNvPr>
          <p:cNvPicPr>
            <a:picLocks noChangeAspect="1"/>
          </p:cNvPicPr>
          <p:nvPr/>
        </p:nvPicPr>
        <p:blipFill>
          <a:blip r:embed="rId10"/>
          <a:stretch>
            <a:fillRect/>
          </a:stretch>
        </p:blipFill>
        <p:spPr>
          <a:xfrm>
            <a:off x="6624444" y="5496333"/>
            <a:ext cx="734496" cy="861865"/>
          </a:xfrm>
          <a:prstGeom prst="rect">
            <a:avLst/>
          </a:prstGeom>
        </p:spPr>
      </p:pic>
      <p:sp>
        <p:nvSpPr>
          <p:cNvPr id="12" name="円形吹き出し 37">
            <a:extLst>
              <a:ext uri="{FF2B5EF4-FFF2-40B4-BE49-F238E27FC236}">
                <a16:creationId xmlns:a16="http://schemas.microsoft.com/office/drawing/2014/main" id="{C4A934F5-19E4-F272-72B5-7A19A4A0F835}"/>
              </a:ext>
            </a:extLst>
          </p:cNvPr>
          <p:cNvSpPr/>
          <p:nvPr/>
        </p:nvSpPr>
        <p:spPr>
          <a:xfrm>
            <a:off x="5828201" y="877890"/>
            <a:ext cx="2375251" cy="533726"/>
          </a:xfrm>
          <a:prstGeom prst="wedgeEllipseCallout">
            <a:avLst>
              <a:gd name="adj1" fmla="val -58661"/>
              <a:gd name="adj2" fmla="val 1236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反抗する気か！</a:t>
            </a:r>
          </a:p>
        </p:txBody>
      </p:sp>
      <p:sp>
        <p:nvSpPr>
          <p:cNvPr id="17" name="楕円 16">
            <a:extLst>
              <a:ext uri="{FF2B5EF4-FFF2-40B4-BE49-F238E27FC236}">
                <a16:creationId xmlns:a16="http://schemas.microsoft.com/office/drawing/2014/main" id="{0C9839F0-FF2E-9685-2575-297ADBF27698}"/>
              </a:ext>
            </a:extLst>
          </p:cNvPr>
          <p:cNvSpPr/>
          <p:nvPr/>
        </p:nvSpPr>
        <p:spPr>
          <a:xfrm>
            <a:off x="382772" y="2107099"/>
            <a:ext cx="1892595" cy="861796"/>
          </a:xfrm>
          <a:prstGeom prst="ellipse">
            <a:avLst/>
          </a:prstGeom>
          <a:ln w="38100">
            <a:solidFill>
              <a:schemeClr val="accent6">
                <a:lumMod val="50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ja-JP" altLang="en-US" b="1" dirty="0">
                <a:latin typeface="メイリオ" panose="020B0604030504040204" pitchFamily="50" charset="-128"/>
                <a:ea typeface="メイリオ" panose="020B0604030504040204" pitchFamily="50" charset="-128"/>
              </a:rPr>
              <a:t>上司</a:t>
            </a:r>
            <a:r>
              <a:rPr kumimoji="1" lang="ja-JP" altLang="en-US" b="1" dirty="0">
                <a:latin typeface="メイリオ" panose="020B0604030504040204" pitchFamily="50" charset="-128"/>
                <a:ea typeface="メイリオ" panose="020B0604030504040204" pitchFamily="50" charset="-128"/>
              </a:rPr>
              <a:t>としての心得は何</a:t>
            </a:r>
          </a:p>
        </p:txBody>
      </p:sp>
      <p:pic>
        <p:nvPicPr>
          <p:cNvPr id="18" name="図 17">
            <a:extLst>
              <a:ext uri="{FF2B5EF4-FFF2-40B4-BE49-F238E27FC236}">
                <a16:creationId xmlns:a16="http://schemas.microsoft.com/office/drawing/2014/main" id="{A92CFA1C-41C6-4599-D344-256271047DC2}"/>
              </a:ext>
            </a:extLst>
          </p:cNvPr>
          <p:cNvPicPr>
            <a:picLocks noChangeAspect="1"/>
          </p:cNvPicPr>
          <p:nvPr/>
        </p:nvPicPr>
        <p:blipFill>
          <a:blip r:embed="rId11"/>
          <a:stretch>
            <a:fillRect/>
          </a:stretch>
        </p:blipFill>
        <p:spPr>
          <a:xfrm>
            <a:off x="3054673" y="1468248"/>
            <a:ext cx="1018120" cy="1883223"/>
          </a:xfrm>
          <a:prstGeom prst="rect">
            <a:avLst/>
          </a:prstGeom>
        </p:spPr>
      </p:pic>
      <p:sp>
        <p:nvSpPr>
          <p:cNvPr id="24" name="四角形: 角を丸くする 23">
            <a:extLst>
              <a:ext uri="{FF2B5EF4-FFF2-40B4-BE49-F238E27FC236}">
                <a16:creationId xmlns:a16="http://schemas.microsoft.com/office/drawing/2014/main" id="{3081F2DD-B989-5C97-3BDF-6A84DA60A168}"/>
              </a:ext>
            </a:extLst>
          </p:cNvPr>
          <p:cNvSpPr/>
          <p:nvPr/>
        </p:nvSpPr>
        <p:spPr>
          <a:xfrm>
            <a:off x="58544" y="1016280"/>
            <a:ext cx="2615490" cy="646331"/>
          </a:xfrm>
          <a:prstGeom prst="roundRect">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ポジティブ心理学</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実例２（レジリエンス転換）</a:t>
            </a:r>
          </a:p>
        </p:txBody>
      </p:sp>
    </p:spTree>
    <p:extLst>
      <p:ext uri="{BB962C8B-B14F-4D97-AF65-F5344CB8AC3E}">
        <p14:creationId xmlns:p14="http://schemas.microsoft.com/office/powerpoint/2010/main" val="420428531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ormAutofit/>
      </a:bodyPr>
      <a:lstStyle>
        <a:defPPr>
          <a:defRPr kumimoji="1" dirty="0"/>
        </a:defPPr>
      </a:lstStyle>
    </a:txDef>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Malgun Gothic"/>
        <a:font script="Hans" typeface="SimSun"/>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Malgun Gothic"/>
        <a:font script="Hans" typeface="SimSu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11128</TotalTime>
  <Words>8132</Words>
  <Application>Microsoft Office PowerPoint</Application>
  <PresentationFormat>ワイド画面</PresentationFormat>
  <Paragraphs>986</Paragraphs>
  <Slides>43</Slides>
  <Notes>39</Notes>
  <HiddenSlides>17</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43</vt:i4>
      </vt:variant>
    </vt:vector>
  </HeadingPairs>
  <TitlesOfParts>
    <vt:vector size="61" baseType="lpstr">
      <vt:lpstr>AR Pゴシック体S</vt:lpstr>
      <vt:lpstr>AR P丸ゴシック体E</vt:lpstr>
      <vt:lpstr>HGP創英ﾌﾟﾚｾﾞﾝｽEB</vt:lpstr>
      <vt:lpstr>HGP創英角ﾎﾟｯﾌﾟ体</vt:lpstr>
      <vt:lpstr>HG創英角ｺﾞｼｯｸUB</vt:lpstr>
      <vt:lpstr>MS Pゴシック</vt:lpstr>
      <vt:lpstr>ＭＳ Ｐゴシック</vt:lpstr>
      <vt:lpstr>MS ゴシック</vt:lpstr>
      <vt:lpstr>ＭＳ ゴシック</vt:lpstr>
      <vt:lpstr>メイリオ</vt:lpstr>
      <vt:lpstr>游ゴシック</vt:lpstr>
      <vt:lpstr>游ゴシック Light</vt:lpstr>
      <vt:lpstr>Arial</vt:lpstr>
      <vt:lpstr>Calibri</vt:lpstr>
      <vt:lpstr>Century</vt:lpstr>
      <vt:lpstr>Office テーマ</vt:lpstr>
      <vt:lpstr>Office ​​テーマ</vt:lpstr>
      <vt:lpstr>1_Office ​​テーマ</vt:lpstr>
      <vt:lpstr>大谷翔平はなぜに強い？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心も身体も二刀流で健康！　　　</vt:lpstr>
      <vt:lpstr>◎全体食のすすめ</vt:lpstr>
      <vt:lpstr>体の運動（筋トレ・神トレ）</vt:lpstr>
      <vt:lpstr>PowerPoint プレゼンテーション</vt:lpstr>
      <vt:lpstr>腹式呼吸の行い方</vt:lpstr>
      <vt:lpstr>PowerPoint プレゼンテーション</vt:lpstr>
      <vt:lpstr>PowerPoint プレゼンテーション</vt:lpstr>
      <vt:lpstr>夢の実現過程（時空の転換）</vt:lpstr>
      <vt:lpstr>過去を書換え、未来を決定づける（因果関係の転換）</vt:lpstr>
      <vt:lpstr>PowerPoint プレゼンテーション</vt:lpstr>
      <vt:lpstr>PowerPoint プレゼンテーション</vt:lpstr>
      <vt:lpstr>おわり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全体食のすすめ</vt:lpstr>
      <vt:lpstr>体の運動（筋トレ・神トレ）</vt:lpstr>
      <vt:lpstr>身体に良いこと（日光浴、皮膚浴）</vt:lpstr>
      <vt:lpstr>PowerPoint プレゼンテーション</vt:lpstr>
      <vt:lpstr>A　郷ひろみ（６７）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交通事故は相手が悪いのか </vt:lpstr>
      <vt:lpstr>PowerPoint プレゼンテーション</vt:lpstr>
      <vt:lpstr>ジョークラッシャー内に転落する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大谷翔平はなぜに強い？</dc:title>
  <dc:creator>松井 玄考</dc:creator>
  <cp:lastModifiedBy>玄考 松井</cp:lastModifiedBy>
  <cp:revision>26</cp:revision>
  <cp:lastPrinted>2023-09-30T02:30:59Z</cp:lastPrinted>
  <dcterms:created xsi:type="dcterms:W3CDTF">2023-09-02T17:20:59Z</dcterms:created>
  <dcterms:modified xsi:type="dcterms:W3CDTF">2023-11-07T10:45:49Z</dcterms:modified>
</cp:coreProperties>
</file>